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61" r:id="rId3"/>
    <p:sldId id="270" r:id="rId4"/>
    <p:sldId id="271" r:id="rId5"/>
    <p:sldId id="272" r:id="rId6"/>
    <p:sldId id="273" r:id="rId7"/>
    <p:sldId id="274" r:id="rId8"/>
    <p:sldId id="275" r:id="rId9"/>
    <p:sldId id="276" r:id="rId10"/>
    <p:sldId id="277" r:id="rId11"/>
    <p:sldId id="321" r:id="rId12"/>
    <p:sldId id="322" r:id="rId13"/>
    <p:sldId id="323" r:id="rId14"/>
    <p:sldId id="324"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5" r:id="rId29"/>
    <p:sldId id="308" r:id="rId30"/>
    <p:sldId id="3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yland" initials="LH" lastIdx="36" clrIdx="0">
    <p:extLst>
      <p:ext uri="{19B8F6BF-5375-455C-9EA6-DF929625EA0E}">
        <p15:presenceInfo xmlns:p15="http://schemas.microsoft.com/office/powerpoint/2012/main" userId="Laura Hyl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snapToObjects="1" showGuides="1">
      <p:cViewPr varScale="1">
        <p:scale>
          <a:sx n="71" d="100"/>
          <a:sy n="71" d="100"/>
        </p:scale>
        <p:origin x="53" y="336"/>
      </p:cViewPr>
      <p:guideLst>
        <p:guide orient="horz" pos="2160"/>
        <p:guide pos="3840"/>
      </p:guideLst>
    </p:cSldViewPr>
  </p:slideViewPr>
  <p:notesTextViewPr>
    <p:cViewPr>
      <p:scale>
        <a:sx n="1" d="1"/>
        <a:sy n="1" d="1"/>
      </p:scale>
      <p:origin x="0" y="0"/>
    </p:cViewPr>
  </p:notesTextViewPr>
  <p:sorterViewPr>
    <p:cViewPr>
      <p:scale>
        <a:sx n="100" d="100"/>
        <a:sy n="100" d="100"/>
      </p:scale>
      <p:origin x="0" y="-11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3A9BD-01BF-4097-B926-2251D2C9FBC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00008DC8-EA10-4538-B71E-674ADBC7F765}">
      <dgm:prSet phldrT="[Text]"/>
      <dgm:spPr/>
      <dgm:t>
        <a:bodyPr/>
        <a:lstStyle/>
        <a:p>
          <a:r>
            <a:rPr lang="en-US" dirty="0"/>
            <a:t>Going Concern Basis of Accounting</a:t>
          </a:r>
        </a:p>
      </dgm:t>
    </dgm:pt>
    <dgm:pt modelId="{012123A5-E6F7-430E-8170-BCD925D61BDE}" type="parTrans" cxnId="{DDC6F093-66C0-451F-AB2F-AF08809E62CA}">
      <dgm:prSet/>
      <dgm:spPr/>
      <dgm:t>
        <a:bodyPr/>
        <a:lstStyle/>
        <a:p>
          <a:endParaRPr lang="en-US"/>
        </a:p>
      </dgm:t>
    </dgm:pt>
    <dgm:pt modelId="{FDD9CCDA-45BA-4B73-98CA-40357B9A9DFD}" type="sibTrans" cxnId="{DDC6F093-66C0-451F-AB2F-AF08809E62CA}">
      <dgm:prSet/>
      <dgm:spPr/>
      <dgm:t>
        <a:bodyPr/>
        <a:lstStyle/>
        <a:p>
          <a:endParaRPr lang="en-US"/>
        </a:p>
      </dgm:t>
    </dgm:pt>
    <dgm:pt modelId="{8440C9BC-D64D-47AB-8FF0-E20E4CB13314}">
      <dgm:prSet phldrT="[Text]"/>
      <dgm:spPr/>
      <dgm:t>
        <a:bodyPr/>
        <a:lstStyle/>
        <a:p>
          <a:r>
            <a:rPr lang="en-US" dirty="0"/>
            <a:t>Ability to Continue as a Going Concern</a:t>
          </a:r>
        </a:p>
      </dgm:t>
    </dgm:pt>
    <dgm:pt modelId="{4654A325-BD52-4E01-80FB-F65E9E1C9805}" type="parTrans" cxnId="{FE86B88E-6EEE-487C-84FF-1499E6072476}">
      <dgm:prSet/>
      <dgm:spPr/>
      <dgm:t>
        <a:bodyPr/>
        <a:lstStyle/>
        <a:p>
          <a:endParaRPr lang="en-US"/>
        </a:p>
      </dgm:t>
    </dgm:pt>
    <dgm:pt modelId="{DDEA27D1-F3D1-4047-B387-748024CF7E3F}" type="sibTrans" cxnId="{FE86B88E-6EEE-487C-84FF-1499E6072476}">
      <dgm:prSet/>
      <dgm:spPr/>
      <dgm:t>
        <a:bodyPr/>
        <a:lstStyle/>
        <a:p>
          <a:endParaRPr lang="en-US"/>
        </a:p>
      </dgm:t>
    </dgm:pt>
    <dgm:pt modelId="{E2617D3E-3686-4933-9143-C9471EA91BB6}">
      <dgm:prSet phldrT="[Text]"/>
      <dgm:spPr/>
      <dgm:t>
        <a:bodyPr/>
        <a:lstStyle/>
        <a:p>
          <a:r>
            <a:rPr lang="en-US" dirty="0"/>
            <a:t>Adequacy of Disclosures</a:t>
          </a:r>
        </a:p>
      </dgm:t>
    </dgm:pt>
    <dgm:pt modelId="{7528500A-360E-44C9-A98F-5DE2E97C0FB9}" type="parTrans" cxnId="{EF16AC30-7845-4554-ADDF-8F32FD864422}">
      <dgm:prSet/>
      <dgm:spPr/>
      <dgm:t>
        <a:bodyPr/>
        <a:lstStyle/>
        <a:p>
          <a:endParaRPr lang="en-US"/>
        </a:p>
      </dgm:t>
    </dgm:pt>
    <dgm:pt modelId="{7AEA43EE-7BD8-4FDD-A1A1-22870A581529}" type="sibTrans" cxnId="{EF16AC30-7845-4554-ADDF-8F32FD864422}">
      <dgm:prSet/>
      <dgm:spPr/>
      <dgm:t>
        <a:bodyPr/>
        <a:lstStyle/>
        <a:p>
          <a:endParaRPr lang="en-US"/>
        </a:p>
      </dgm:t>
    </dgm:pt>
    <dgm:pt modelId="{60C07A8C-8545-41D4-A9FE-F22CD7A9D2C2}">
      <dgm:prSet/>
      <dgm:spPr/>
      <dgm:t>
        <a:bodyPr/>
        <a:lstStyle/>
        <a:p>
          <a:r>
            <a:rPr lang="en-US" dirty="0"/>
            <a:t>Report Accordingly</a:t>
          </a:r>
        </a:p>
      </dgm:t>
    </dgm:pt>
    <dgm:pt modelId="{F07B07E4-9478-4B2B-B335-D22337ACCAA6}" type="parTrans" cxnId="{9004735F-DC13-4D51-A319-4AAA63C9C299}">
      <dgm:prSet/>
      <dgm:spPr/>
      <dgm:t>
        <a:bodyPr/>
        <a:lstStyle/>
        <a:p>
          <a:endParaRPr lang="en-US"/>
        </a:p>
      </dgm:t>
    </dgm:pt>
    <dgm:pt modelId="{06646DBA-6F5A-4CE2-9CB9-AD29BCAB79C3}" type="sibTrans" cxnId="{9004735F-DC13-4D51-A319-4AAA63C9C299}">
      <dgm:prSet/>
      <dgm:spPr/>
      <dgm:t>
        <a:bodyPr/>
        <a:lstStyle/>
        <a:p>
          <a:endParaRPr lang="en-US"/>
        </a:p>
      </dgm:t>
    </dgm:pt>
    <dgm:pt modelId="{9886C233-3A1A-4CA5-B3AE-64AF8894A887}" type="pres">
      <dgm:prSet presAssocID="{C023A9BD-01BF-4097-B926-2251D2C9FBCF}" presName="linear" presStyleCnt="0">
        <dgm:presLayoutVars>
          <dgm:dir/>
          <dgm:animLvl val="lvl"/>
          <dgm:resizeHandles val="exact"/>
        </dgm:presLayoutVars>
      </dgm:prSet>
      <dgm:spPr/>
    </dgm:pt>
    <dgm:pt modelId="{42D7E3F0-91D7-4E00-925E-C1E20C81DD8C}" type="pres">
      <dgm:prSet presAssocID="{00008DC8-EA10-4538-B71E-674ADBC7F765}" presName="parentLin" presStyleCnt="0"/>
      <dgm:spPr/>
    </dgm:pt>
    <dgm:pt modelId="{C63E4612-3CEB-4606-BB38-8E07C838475E}" type="pres">
      <dgm:prSet presAssocID="{00008DC8-EA10-4538-B71E-674ADBC7F765}" presName="parentLeftMargin" presStyleLbl="node1" presStyleIdx="0" presStyleCnt="4"/>
      <dgm:spPr/>
    </dgm:pt>
    <dgm:pt modelId="{885550B1-80F4-4E67-A9A4-C78FFB6A4F75}" type="pres">
      <dgm:prSet presAssocID="{00008DC8-EA10-4538-B71E-674ADBC7F765}" presName="parentText" presStyleLbl="node1" presStyleIdx="0" presStyleCnt="4" custScaleX="102456">
        <dgm:presLayoutVars>
          <dgm:chMax val="0"/>
          <dgm:bulletEnabled val="1"/>
        </dgm:presLayoutVars>
      </dgm:prSet>
      <dgm:spPr/>
    </dgm:pt>
    <dgm:pt modelId="{D5D70E08-3A87-40F0-BD71-C8A8E1CF27F5}" type="pres">
      <dgm:prSet presAssocID="{00008DC8-EA10-4538-B71E-674ADBC7F765}" presName="negativeSpace" presStyleCnt="0"/>
      <dgm:spPr/>
    </dgm:pt>
    <dgm:pt modelId="{CF482270-28EC-41AE-984A-99FC1D8B6C3A}" type="pres">
      <dgm:prSet presAssocID="{00008DC8-EA10-4538-B71E-674ADBC7F765}" presName="childText" presStyleLbl="conFgAcc1" presStyleIdx="0" presStyleCnt="4">
        <dgm:presLayoutVars>
          <dgm:bulletEnabled val="1"/>
        </dgm:presLayoutVars>
      </dgm:prSet>
      <dgm:spPr/>
    </dgm:pt>
    <dgm:pt modelId="{712EEA36-F830-4F46-AD7A-661758DF4AD5}" type="pres">
      <dgm:prSet presAssocID="{FDD9CCDA-45BA-4B73-98CA-40357B9A9DFD}" presName="spaceBetweenRectangles" presStyleCnt="0"/>
      <dgm:spPr/>
    </dgm:pt>
    <dgm:pt modelId="{5EE0C649-6005-4949-B090-36123D15DDE9}" type="pres">
      <dgm:prSet presAssocID="{8440C9BC-D64D-47AB-8FF0-E20E4CB13314}" presName="parentLin" presStyleCnt="0"/>
      <dgm:spPr/>
    </dgm:pt>
    <dgm:pt modelId="{75F38DF1-F0A3-439B-943E-DFC5D141A86B}" type="pres">
      <dgm:prSet presAssocID="{8440C9BC-D64D-47AB-8FF0-E20E4CB13314}" presName="parentLeftMargin" presStyleLbl="node1" presStyleIdx="0" presStyleCnt="4"/>
      <dgm:spPr/>
    </dgm:pt>
    <dgm:pt modelId="{4D74463A-C0CD-417D-B988-9AD2AAAB65FC}" type="pres">
      <dgm:prSet presAssocID="{8440C9BC-D64D-47AB-8FF0-E20E4CB13314}" presName="parentText" presStyleLbl="node1" presStyleIdx="1" presStyleCnt="4">
        <dgm:presLayoutVars>
          <dgm:chMax val="0"/>
          <dgm:bulletEnabled val="1"/>
        </dgm:presLayoutVars>
      </dgm:prSet>
      <dgm:spPr/>
    </dgm:pt>
    <dgm:pt modelId="{A3B3AC6F-29A5-4856-8ABE-7741EB10AC42}" type="pres">
      <dgm:prSet presAssocID="{8440C9BC-D64D-47AB-8FF0-E20E4CB13314}" presName="negativeSpace" presStyleCnt="0"/>
      <dgm:spPr/>
    </dgm:pt>
    <dgm:pt modelId="{236E20A0-B69F-40C9-B3E7-3213C905DD06}" type="pres">
      <dgm:prSet presAssocID="{8440C9BC-D64D-47AB-8FF0-E20E4CB13314}" presName="childText" presStyleLbl="conFgAcc1" presStyleIdx="1" presStyleCnt="4">
        <dgm:presLayoutVars>
          <dgm:bulletEnabled val="1"/>
        </dgm:presLayoutVars>
      </dgm:prSet>
      <dgm:spPr/>
    </dgm:pt>
    <dgm:pt modelId="{22BD992B-0620-4D96-B013-DEBB67B6A29B}" type="pres">
      <dgm:prSet presAssocID="{DDEA27D1-F3D1-4047-B387-748024CF7E3F}" presName="spaceBetweenRectangles" presStyleCnt="0"/>
      <dgm:spPr/>
    </dgm:pt>
    <dgm:pt modelId="{B79DF757-005E-4C71-A127-D0F37624035B}" type="pres">
      <dgm:prSet presAssocID="{E2617D3E-3686-4933-9143-C9471EA91BB6}" presName="parentLin" presStyleCnt="0"/>
      <dgm:spPr/>
    </dgm:pt>
    <dgm:pt modelId="{1EF7F0E4-9292-41A4-9F50-D7D65BF4D9C9}" type="pres">
      <dgm:prSet presAssocID="{E2617D3E-3686-4933-9143-C9471EA91BB6}" presName="parentLeftMargin" presStyleLbl="node1" presStyleIdx="1" presStyleCnt="4"/>
      <dgm:spPr/>
    </dgm:pt>
    <dgm:pt modelId="{0B6B41DE-0933-40E2-98D0-9A2BF443303B}" type="pres">
      <dgm:prSet presAssocID="{E2617D3E-3686-4933-9143-C9471EA91BB6}" presName="parentText" presStyleLbl="node1" presStyleIdx="2" presStyleCnt="4">
        <dgm:presLayoutVars>
          <dgm:chMax val="0"/>
          <dgm:bulletEnabled val="1"/>
        </dgm:presLayoutVars>
      </dgm:prSet>
      <dgm:spPr/>
    </dgm:pt>
    <dgm:pt modelId="{4C854965-92F5-49E0-B6D8-14CDE36E0894}" type="pres">
      <dgm:prSet presAssocID="{E2617D3E-3686-4933-9143-C9471EA91BB6}" presName="negativeSpace" presStyleCnt="0"/>
      <dgm:spPr/>
    </dgm:pt>
    <dgm:pt modelId="{3BD36991-9453-4598-B17B-5D7F7D1BDD63}" type="pres">
      <dgm:prSet presAssocID="{E2617D3E-3686-4933-9143-C9471EA91BB6}" presName="childText" presStyleLbl="conFgAcc1" presStyleIdx="2" presStyleCnt="4">
        <dgm:presLayoutVars>
          <dgm:bulletEnabled val="1"/>
        </dgm:presLayoutVars>
      </dgm:prSet>
      <dgm:spPr/>
    </dgm:pt>
    <dgm:pt modelId="{09D6B263-5E0D-4A9B-A7FF-8034FFC1D148}" type="pres">
      <dgm:prSet presAssocID="{7AEA43EE-7BD8-4FDD-A1A1-22870A581529}" presName="spaceBetweenRectangles" presStyleCnt="0"/>
      <dgm:spPr/>
    </dgm:pt>
    <dgm:pt modelId="{8DF02F2F-AA94-4577-B3A1-D497C18C41B1}" type="pres">
      <dgm:prSet presAssocID="{60C07A8C-8545-41D4-A9FE-F22CD7A9D2C2}" presName="parentLin" presStyleCnt="0"/>
      <dgm:spPr/>
    </dgm:pt>
    <dgm:pt modelId="{9BB3C3AC-D750-4006-97C3-306735595D94}" type="pres">
      <dgm:prSet presAssocID="{60C07A8C-8545-41D4-A9FE-F22CD7A9D2C2}" presName="parentLeftMargin" presStyleLbl="node1" presStyleIdx="2" presStyleCnt="4"/>
      <dgm:spPr/>
    </dgm:pt>
    <dgm:pt modelId="{93EC697A-0DF3-4FC6-AD1E-CCF49259BE73}" type="pres">
      <dgm:prSet presAssocID="{60C07A8C-8545-41D4-A9FE-F22CD7A9D2C2}" presName="parentText" presStyleLbl="node1" presStyleIdx="3" presStyleCnt="4">
        <dgm:presLayoutVars>
          <dgm:chMax val="0"/>
          <dgm:bulletEnabled val="1"/>
        </dgm:presLayoutVars>
      </dgm:prSet>
      <dgm:spPr/>
    </dgm:pt>
    <dgm:pt modelId="{FBD0E3A4-7FAA-42F6-BDEB-9AABF13A5E86}" type="pres">
      <dgm:prSet presAssocID="{60C07A8C-8545-41D4-A9FE-F22CD7A9D2C2}" presName="negativeSpace" presStyleCnt="0"/>
      <dgm:spPr/>
    </dgm:pt>
    <dgm:pt modelId="{A266FAFA-1D45-452F-ACED-295353BAAF7A}" type="pres">
      <dgm:prSet presAssocID="{60C07A8C-8545-41D4-A9FE-F22CD7A9D2C2}" presName="childText" presStyleLbl="conFgAcc1" presStyleIdx="3" presStyleCnt="4">
        <dgm:presLayoutVars>
          <dgm:bulletEnabled val="1"/>
        </dgm:presLayoutVars>
      </dgm:prSet>
      <dgm:spPr/>
    </dgm:pt>
  </dgm:ptLst>
  <dgm:cxnLst>
    <dgm:cxn modelId="{39B04D1A-AAD3-4267-A1D5-5DA73D551B51}" type="presOf" srcId="{8440C9BC-D64D-47AB-8FF0-E20E4CB13314}" destId="{75F38DF1-F0A3-439B-943E-DFC5D141A86B}" srcOrd="0" destOrd="0" presId="urn:microsoft.com/office/officeart/2005/8/layout/list1"/>
    <dgm:cxn modelId="{EF16AC30-7845-4554-ADDF-8F32FD864422}" srcId="{C023A9BD-01BF-4097-B926-2251D2C9FBCF}" destId="{E2617D3E-3686-4933-9143-C9471EA91BB6}" srcOrd="2" destOrd="0" parTransId="{7528500A-360E-44C9-A98F-5DE2E97C0FB9}" sibTransId="{7AEA43EE-7BD8-4FDD-A1A1-22870A581529}"/>
    <dgm:cxn modelId="{348CF73E-D35E-4E19-8FED-78715049FAD1}" type="presOf" srcId="{8440C9BC-D64D-47AB-8FF0-E20E4CB13314}" destId="{4D74463A-C0CD-417D-B988-9AD2AAAB65FC}" srcOrd="1" destOrd="0" presId="urn:microsoft.com/office/officeart/2005/8/layout/list1"/>
    <dgm:cxn modelId="{9004735F-DC13-4D51-A319-4AAA63C9C299}" srcId="{C023A9BD-01BF-4097-B926-2251D2C9FBCF}" destId="{60C07A8C-8545-41D4-A9FE-F22CD7A9D2C2}" srcOrd="3" destOrd="0" parTransId="{F07B07E4-9478-4B2B-B335-D22337ACCAA6}" sibTransId="{06646DBA-6F5A-4CE2-9CB9-AD29BCAB79C3}"/>
    <dgm:cxn modelId="{D3464A60-025C-437E-9FD5-E5400728FDA8}" type="presOf" srcId="{60C07A8C-8545-41D4-A9FE-F22CD7A9D2C2}" destId="{9BB3C3AC-D750-4006-97C3-306735595D94}" srcOrd="0" destOrd="0" presId="urn:microsoft.com/office/officeart/2005/8/layout/list1"/>
    <dgm:cxn modelId="{6EA0DC7B-76CD-4702-A946-456B2DD0C0B4}" type="presOf" srcId="{00008DC8-EA10-4538-B71E-674ADBC7F765}" destId="{885550B1-80F4-4E67-A9A4-C78FFB6A4F75}" srcOrd="1" destOrd="0" presId="urn:microsoft.com/office/officeart/2005/8/layout/list1"/>
    <dgm:cxn modelId="{FE86B88E-6EEE-487C-84FF-1499E6072476}" srcId="{C023A9BD-01BF-4097-B926-2251D2C9FBCF}" destId="{8440C9BC-D64D-47AB-8FF0-E20E4CB13314}" srcOrd="1" destOrd="0" parTransId="{4654A325-BD52-4E01-80FB-F65E9E1C9805}" sibTransId="{DDEA27D1-F3D1-4047-B387-748024CF7E3F}"/>
    <dgm:cxn modelId="{DDC6F093-66C0-451F-AB2F-AF08809E62CA}" srcId="{C023A9BD-01BF-4097-B926-2251D2C9FBCF}" destId="{00008DC8-EA10-4538-B71E-674ADBC7F765}" srcOrd="0" destOrd="0" parTransId="{012123A5-E6F7-430E-8170-BCD925D61BDE}" sibTransId="{FDD9CCDA-45BA-4B73-98CA-40357B9A9DFD}"/>
    <dgm:cxn modelId="{1E56E69F-4CDF-477D-988E-998382B73F52}" type="presOf" srcId="{E2617D3E-3686-4933-9143-C9471EA91BB6}" destId="{0B6B41DE-0933-40E2-98D0-9A2BF443303B}" srcOrd="1" destOrd="0" presId="urn:microsoft.com/office/officeart/2005/8/layout/list1"/>
    <dgm:cxn modelId="{381965A5-6966-401B-ADD4-D8A219B33684}" type="presOf" srcId="{E2617D3E-3686-4933-9143-C9471EA91BB6}" destId="{1EF7F0E4-9292-41A4-9F50-D7D65BF4D9C9}" srcOrd="0" destOrd="0" presId="urn:microsoft.com/office/officeart/2005/8/layout/list1"/>
    <dgm:cxn modelId="{D06AB9BA-673A-4B3F-AB6B-198402E4D27E}" type="presOf" srcId="{C023A9BD-01BF-4097-B926-2251D2C9FBCF}" destId="{9886C233-3A1A-4CA5-B3AE-64AF8894A887}" srcOrd="0" destOrd="0" presId="urn:microsoft.com/office/officeart/2005/8/layout/list1"/>
    <dgm:cxn modelId="{3CA982C8-D7D5-49EE-82E7-C9091EE7FCB9}" type="presOf" srcId="{60C07A8C-8545-41D4-A9FE-F22CD7A9D2C2}" destId="{93EC697A-0DF3-4FC6-AD1E-CCF49259BE73}" srcOrd="1" destOrd="0" presId="urn:microsoft.com/office/officeart/2005/8/layout/list1"/>
    <dgm:cxn modelId="{7F2179F9-B1CB-4352-823E-5F5BF94EA473}" type="presOf" srcId="{00008DC8-EA10-4538-B71E-674ADBC7F765}" destId="{C63E4612-3CEB-4606-BB38-8E07C838475E}" srcOrd="0" destOrd="0" presId="urn:microsoft.com/office/officeart/2005/8/layout/list1"/>
    <dgm:cxn modelId="{FE2757BE-65A8-411A-9394-ED1CC595B4FA}" type="presParOf" srcId="{9886C233-3A1A-4CA5-B3AE-64AF8894A887}" destId="{42D7E3F0-91D7-4E00-925E-C1E20C81DD8C}" srcOrd="0" destOrd="0" presId="urn:microsoft.com/office/officeart/2005/8/layout/list1"/>
    <dgm:cxn modelId="{2DFAEC36-52D1-4528-BEC8-A4E4843967A8}" type="presParOf" srcId="{42D7E3F0-91D7-4E00-925E-C1E20C81DD8C}" destId="{C63E4612-3CEB-4606-BB38-8E07C838475E}" srcOrd="0" destOrd="0" presId="urn:microsoft.com/office/officeart/2005/8/layout/list1"/>
    <dgm:cxn modelId="{D4527080-B393-4BCC-9A70-34BA6153280F}" type="presParOf" srcId="{42D7E3F0-91D7-4E00-925E-C1E20C81DD8C}" destId="{885550B1-80F4-4E67-A9A4-C78FFB6A4F75}" srcOrd="1" destOrd="0" presId="urn:microsoft.com/office/officeart/2005/8/layout/list1"/>
    <dgm:cxn modelId="{B53511CB-7B5F-4CBE-BA28-3E0D9B56897B}" type="presParOf" srcId="{9886C233-3A1A-4CA5-B3AE-64AF8894A887}" destId="{D5D70E08-3A87-40F0-BD71-C8A8E1CF27F5}" srcOrd="1" destOrd="0" presId="urn:microsoft.com/office/officeart/2005/8/layout/list1"/>
    <dgm:cxn modelId="{F96D8F72-0DAE-4E49-9B91-672C245EFA57}" type="presParOf" srcId="{9886C233-3A1A-4CA5-B3AE-64AF8894A887}" destId="{CF482270-28EC-41AE-984A-99FC1D8B6C3A}" srcOrd="2" destOrd="0" presId="urn:microsoft.com/office/officeart/2005/8/layout/list1"/>
    <dgm:cxn modelId="{45B7C800-17D1-45BF-982F-F5A3D8C2FE21}" type="presParOf" srcId="{9886C233-3A1A-4CA5-B3AE-64AF8894A887}" destId="{712EEA36-F830-4F46-AD7A-661758DF4AD5}" srcOrd="3" destOrd="0" presId="urn:microsoft.com/office/officeart/2005/8/layout/list1"/>
    <dgm:cxn modelId="{7048208D-51F5-4991-A582-3CDB79BF3CCF}" type="presParOf" srcId="{9886C233-3A1A-4CA5-B3AE-64AF8894A887}" destId="{5EE0C649-6005-4949-B090-36123D15DDE9}" srcOrd="4" destOrd="0" presId="urn:microsoft.com/office/officeart/2005/8/layout/list1"/>
    <dgm:cxn modelId="{1A611CFE-2CE7-4775-BD4A-3524DB43C727}" type="presParOf" srcId="{5EE0C649-6005-4949-B090-36123D15DDE9}" destId="{75F38DF1-F0A3-439B-943E-DFC5D141A86B}" srcOrd="0" destOrd="0" presId="urn:microsoft.com/office/officeart/2005/8/layout/list1"/>
    <dgm:cxn modelId="{DAA43DE4-BAD0-4E93-BC2A-4AC1D4980611}" type="presParOf" srcId="{5EE0C649-6005-4949-B090-36123D15DDE9}" destId="{4D74463A-C0CD-417D-B988-9AD2AAAB65FC}" srcOrd="1" destOrd="0" presId="urn:microsoft.com/office/officeart/2005/8/layout/list1"/>
    <dgm:cxn modelId="{1A7BC819-5C39-4CE9-B129-09CA9B782576}" type="presParOf" srcId="{9886C233-3A1A-4CA5-B3AE-64AF8894A887}" destId="{A3B3AC6F-29A5-4856-8ABE-7741EB10AC42}" srcOrd="5" destOrd="0" presId="urn:microsoft.com/office/officeart/2005/8/layout/list1"/>
    <dgm:cxn modelId="{6EEFAB98-6EF0-4589-A1BC-9E176302C6F8}" type="presParOf" srcId="{9886C233-3A1A-4CA5-B3AE-64AF8894A887}" destId="{236E20A0-B69F-40C9-B3E7-3213C905DD06}" srcOrd="6" destOrd="0" presId="urn:microsoft.com/office/officeart/2005/8/layout/list1"/>
    <dgm:cxn modelId="{B28ADA53-C84A-4C26-B7AF-BE3322C661E2}" type="presParOf" srcId="{9886C233-3A1A-4CA5-B3AE-64AF8894A887}" destId="{22BD992B-0620-4D96-B013-DEBB67B6A29B}" srcOrd="7" destOrd="0" presId="urn:microsoft.com/office/officeart/2005/8/layout/list1"/>
    <dgm:cxn modelId="{073ADEC7-8811-46A6-92D0-8213C45794CA}" type="presParOf" srcId="{9886C233-3A1A-4CA5-B3AE-64AF8894A887}" destId="{B79DF757-005E-4C71-A127-D0F37624035B}" srcOrd="8" destOrd="0" presId="urn:microsoft.com/office/officeart/2005/8/layout/list1"/>
    <dgm:cxn modelId="{2E76745C-7916-4E17-93CA-112BC04FCAB2}" type="presParOf" srcId="{B79DF757-005E-4C71-A127-D0F37624035B}" destId="{1EF7F0E4-9292-41A4-9F50-D7D65BF4D9C9}" srcOrd="0" destOrd="0" presId="urn:microsoft.com/office/officeart/2005/8/layout/list1"/>
    <dgm:cxn modelId="{73236415-96FF-44C5-AD1D-3A0BBAA602B6}" type="presParOf" srcId="{B79DF757-005E-4C71-A127-D0F37624035B}" destId="{0B6B41DE-0933-40E2-98D0-9A2BF443303B}" srcOrd="1" destOrd="0" presId="urn:microsoft.com/office/officeart/2005/8/layout/list1"/>
    <dgm:cxn modelId="{C033209F-CB03-45A1-A41C-B71F83B10D65}" type="presParOf" srcId="{9886C233-3A1A-4CA5-B3AE-64AF8894A887}" destId="{4C854965-92F5-49E0-B6D8-14CDE36E0894}" srcOrd="9" destOrd="0" presId="urn:microsoft.com/office/officeart/2005/8/layout/list1"/>
    <dgm:cxn modelId="{4420B22F-67C0-4C03-8AE6-7BC3FA05AA7B}" type="presParOf" srcId="{9886C233-3A1A-4CA5-B3AE-64AF8894A887}" destId="{3BD36991-9453-4598-B17B-5D7F7D1BDD63}" srcOrd="10" destOrd="0" presId="urn:microsoft.com/office/officeart/2005/8/layout/list1"/>
    <dgm:cxn modelId="{1EEEEDA0-CAF0-4139-9AFD-83910962A4AE}" type="presParOf" srcId="{9886C233-3A1A-4CA5-B3AE-64AF8894A887}" destId="{09D6B263-5E0D-4A9B-A7FF-8034FFC1D148}" srcOrd="11" destOrd="0" presId="urn:microsoft.com/office/officeart/2005/8/layout/list1"/>
    <dgm:cxn modelId="{FDF7FE94-29C5-4AF3-82A9-B0B479D1E48D}" type="presParOf" srcId="{9886C233-3A1A-4CA5-B3AE-64AF8894A887}" destId="{8DF02F2F-AA94-4577-B3A1-D497C18C41B1}" srcOrd="12" destOrd="0" presId="urn:microsoft.com/office/officeart/2005/8/layout/list1"/>
    <dgm:cxn modelId="{5E942D76-EB2C-41B9-B053-CB3D4E45BBE1}" type="presParOf" srcId="{8DF02F2F-AA94-4577-B3A1-D497C18C41B1}" destId="{9BB3C3AC-D750-4006-97C3-306735595D94}" srcOrd="0" destOrd="0" presId="urn:microsoft.com/office/officeart/2005/8/layout/list1"/>
    <dgm:cxn modelId="{6915F1A3-6D85-49B4-A003-F77D3868D545}" type="presParOf" srcId="{8DF02F2F-AA94-4577-B3A1-D497C18C41B1}" destId="{93EC697A-0DF3-4FC6-AD1E-CCF49259BE73}" srcOrd="1" destOrd="0" presId="urn:microsoft.com/office/officeart/2005/8/layout/list1"/>
    <dgm:cxn modelId="{0822DF02-5C36-4E02-99D3-1BF6674C39A3}" type="presParOf" srcId="{9886C233-3A1A-4CA5-B3AE-64AF8894A887}" destId="{FBD0E3A4-7FAA-42F6-BDEB-9AABF13A5E86}" srcOrd="13" destOrd="0" presId="urn:microsoft.com/office/officeart/2005/8/layout/list1"/>
    <dgm:cxn modelId="{486EF1FC-87B2-4866-8FBD-E2153F75EF4D}" type="presParOf" srcId="{9886C233-3A1A-4CA5-B3AE-64AF8894A887}" destId="{A266FAFA-1D45-452F-ACED-295353BAAF7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15A8C-B85F-43DB-AA52-4E68C5F89D7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B2851E52-4AB0-457B-BB37-8B2CD4573C07}">
      <dgm:prSet phldrT="[Text]"/>
      <dgm:spPr/>
      <dgm:t>
        <a:bodyPr/>
        <a:lstStyle/>
        <a:p>
          <a:r>
            <a:rPr lang="en-US" dirty="0"/>
            <a:t>ASB</a:t>
          </a:r>
        </a:p>
      </dgm:t>
    </dgm:pt>
    <dgm:pt modelId="{221CB0AE-D067-4928-B796-B16EC6042585}" type="parTrans" cxnId="{B05DE78A-2ACC-43CB-AC3F-3AC58F8F1B38}">
      <dgm:prSet/>
      <dgm:spPr/>
      <dgm:t>
        <a:bodyPr/>
        <a:lstStyle/>
        <a:p>
          <a:endParaRPr lang="en-US"/>
        </a:p>
      </dgm:t>
    </dgm:pt>
    <dgm:pt modelId="{02F1251E-3764-4C2F-93B3-A1D4528C6872}" type="sibTrans" cxnId="{B05DE78A-2ACC-43CB-AC3F-3AC58F8F1B38}">
      <dgm:prSet/>
      <dgm:spPr/>
      <dgm:t>
        <a:bodyPr/>
        <a:lstStyle/>
        <a:p>
          <a:endParaRPr lang="en-US"/>
        </a:p>
      </dgm:t>
    </dgm:pt>
    <dgm:pt modelId="{61F71771-DFD0-4275-B671-BD8EB64C7F34}">
      <dgm:prSet phldrT="[Text]"/>
      <dgm:spPr/>
      <dgm:t>
        <a:bodyPr/>
        <a:lstStyle/>
        <a:p>
          <a:r>
            <a:rPr lang="en-US" dirty="0"/>
            <a:t>The period of time required by the applicable financial reporting framework </a:t>
          </a:r>
          <a:r>
            <a:rPr lang="en-US" b="1" u="sng" dirty="0"/>
            <a:t>OR</a:t>
          </a:r>
        </a:p>
      </dgm:t>
    </dgm:pt>
    <dgm:pt modelId="{6E692644-49CA-4FE8-A1DD-C8B561E599EE}" type="parTrans" cxnId="{5BAAA89E-EB86-463F-A0BA-9FD363CDC673}">
      <dgm:prSet/>
      <dgm:spPr/>
      <dgm:t>
        <a:bodyPr/>
        <a:lstStyle/>
        <a:p>
          <a:endParaRPr lang="en-US"/>
        </a:p>
      </dgm:t>
    </dgm:pt>
    <dgm:pt modelId="{EFB04495-D553-4530-B95C-089F339F8DF6}" type="sibTrans" cxnId="{5BAAA89E-EB86-463F-A0BA-9FD363CDC673}">
      <dgm:prSet/>
      <dgm:spPr/>
      <dgm:t>
        <a:bodyPr/>
        <a:lstStyle/>
        <a:p>
          <a:endParaRPr lang="en-US"/>
        </a:p>
      </dgm:t>
    </dgm:pt>
    <dgm:pt modelId="{01A8DD48-B64B-438B-9831-BC18A2F0A1C2}">
      <dgm:prSet phldrT="[Text]"/>
      <dgm:spPr/>
      <dgm:t>
        <a:bodyPr/>
        <a:lstStyle/>
        <a:p>
          <a:r>
            <a:rPr lang="en-US" dirty="0"/>
            <a:t>FASB</a:t>
          </a:r>
        </a:p>
      </dgm:t>
    </dgm:pt>
    <dgm:pt modelId="{79BEE74B-7327-4087-A6D0-6E87AD5B8B69}" type="parTrans" cxnId="{BA06AF66-69A8-4868-92CA-BCDDC2BD618E}">
      <dgm:prSet/>
      <dgm:spPr/>
      <dgm:t>
        <a:bodyPr/>
        <a:lstStyle/>
        <a:p>
          <a:endParaRPr lang="en-US"/>
        </a:p>
      </dgm:t>
    </dgm:pt>
    <dgm:pt modelId="{4F71D0B1-727E-458D-9B1C-9B3EDA6E385B}" type="sibTrans" cxnId="{BA06AF66-69A8-4868-92CA-BCDDC2BD618E}">
      <dgm:prSet/>
      <dgm:spPr/>
      <dgm:t>
        <a:bodyPr/>
        <a:lstStyle/>
        <a:p>
          <a:endParaRPr lang="en-US"/>
        </a:p>
      </dgm:t>
    </dgm:pt>
    <dgm:pt modelId="{E43B0D7C-B91A-4088-86DA-2B8EDE3881A8}">
      <dgm:prSet phldrT="[Text]"/>
      <dgm:spPr/>
      <dgm:t>
        <a:bodyPr/>
        <a:lstStyle/>
        <a:p>
          <a:r>
            <a:rPr lang="en-US" dirty="0"/>
            <a:t>Within one year after the date that the </a:t>
          </a:r>
          <a:r>
            <a:rPr lang="en-US" u="sng" dirty="0"/>
            <a:t>financial statements are </a:t>
          </a:r>
          <a:r>
            <a:rPr lang="en-US" b="1" u="sng" dirty="0"/>
            <a:t>issued</a:t>
          </a:r>
        </a:p>
      </dgm:t>
    </dgm:pt>
    <dgm:pt modelId="{94418A4B-AC58-4E04-A692-0B0852D85AD5}" type="parTrans" cxnId="{0C020AEC-3816-4CAE-96C8-8F4FC7D87D23}">
      <dgm:prSet/>
      <dgm:spPr/>
      <dgm:t>
        <a:bodyPr/>
        <a:lstStyle/>
        <a:p>
          <a:endParaRPr lang="en-US"/>
        </a:p>
      </dgm:t>
    </dgm:pt>
    <dgm:pt modelId="{7303CDE2-3A26-4586-91EE-5E688BA8F535}" type="sibTrans" cxnId="{0C020AEC-3816-4CAE-96C8-8F4FC7D87D23}">
      <dgm:prSet/>
      <dgm:spPr/>
      <dgm:t>
        <a:bodyPr/>
        <a:lstStyle/>
        <a:p>
          <a:endParaRPr lang="en-US"/>
        </a:p>
      </dgm:t>
    </dgm:pt>
    <dgm:pt modelId="{0815450A-EEC0-404B-BE37-06E1A1BB8A28}">
      <dgm:prSet phldrT="[Text]"/>
      <dgm:spPr/>
      <dgm:t>
        <a:bodyPr/>
        <a:lstStyle/>
        <a:p>
          <a:r>
            <a:rPr lang="en-US" dirty="0"/>
            <a:t>GASB</a:t>
          </a:r>
        </a:p>
      </dgm:t>
    </dgm:pt>
    <dgm:pt modelId="{EA9C4178-2B6B-4C21-B81D-8982CCF85BBB}" type="parTrans" cxnId="{1AC9C81B-77F1-4ED6-82BB-7077C6B490F8}">
      <dgm:prSet/>
      <dgm:spPr/>
      <dgm:t>
        <a:bodyPr/>
        <a:lstStyle/>
        <a:p>
          <a:endParaRPr lang="en-US"/>
        </a:p>
      </dgm:t>
    </dgm:pt>
    <dgm:pt modelId="{54C5D503-B702-4A01-ABFA-3C676A7E4731}" type="sibTrans" cxnId="{1AC9C81B-77F1-4ED6-82BB-7077C6B490F8}">
      <dgm:prSet/>
      <dgm:spPr/>
      <dgm:t>
        <a:bodyPr/>
        <a:lstStyle/>
        <a:p>
          <a:endParaRPr lang="en-US"/>
        </a:p>
      </dgm:t>
    </dgm:pt>
    <dgm:pt modelId="{1F748817-7EF3-443A-AE6E-4027BDADFBA6}">
      <dgm:prSet phldrT="[Text]"/>
      <dgm:spPr/>
      <dgm:t>
        <a:bodyPr/>
        <a:lstStyle/>
        <a:p>
          <a:r>
            <a:rPr lang="en-US" dirty="0"/>
            <a:t>12 months beyond the </a:t>
          </a:r>
          <a:r>
            <a:rPr lang="en-US" b="1" u="sng" dirty="0"/>
            <a:t>date of</a:t>
          </a:r>
          <a:r>
            <a:rPr lang="en-US" u="sng" dirty="0"/>
            <a:t> the financial statements</a:t>
          </a:r>
        </a:p>
      </dgm:t>
    </dgm:pt>
    <dgm:pt modelId="{DEE6CB31-3DFA-4876-A258-9D774BDDE237}" type="parTrans" cxnId="{499AEB25-B104-4B0C-B35C-4E7920BF054D}">
      <dgm:prSet/>
      <dgm:spPr/>
      <dgm:t>
        <a:bodyPr/>
        <a:lstStyle/>
        <a:p>
          <a:endParaRPr lang="en-US"/>
        </a:p>
      </dgm:t>
    </dgm:pt>
    <dgm:pt modelId="{E13CC07F-1FA6-41FA-B4B7-6066689054B0}" type="sibTrans" cxnId="{499AEB25-B104-4B0C-B35C-4E7920BF054D}">
      <dgm:prSet/>
      <dgm:spPr/>
      <dgm:t>
        <a:bodyPr/>
        <a:lstStyle/>
        <a:p>
          <a:endParaRPr lang="en-US"/>
        </a:p>
      </dgm:t>
    </dgm:pt>
    <dgm:pt modelId="{903F64BE-DD92-48B6-8E7E-A587A9A12970}">
      <dgm:prSet phldrT="[Text]"/>
      <dgm:spPr/>
      <dgm:t>
        <a:bodyPr/>
        <a:lstStyle/>
        <a:p>
          <a:r>
            <a:rPr lang="en-US" dirty="0"/>
            <a:t>If no such requirement exists, within one year after the date that the financial statements are issued</a:t>
          </a:r>
        </a:p>
      </dgm:t>
    </dgm:pt>
    <dgm:pt modelId="{A4A59275-D43E-4592-8A0D-238DB5F2CCCC}" type="parTrans" cxnId="{2B33BE43-D165-4C47-801F-4DBA5819BF83}">
      <dgm:prSet/>
      <dgm:spPr/>
      <dgm:t>
        <a:bodyPr/>
        <a:lstStyle/>
        <a:p>
          <a:endParaRPr lang="en-US"/>
        </a:p>
      </dgm:t>
    </dgm:pt>
    <dgm:pt modelId="{90B5FE11-D636-48DD-989C-FE39A8C92CFC}" type="sibTrans" cxnId="{2B33BE43-D165-4C47-801F-4DBA5819BF83}">
      <dgm:prSet/>
      <dgm:spPr/>
      <dgm:t>
        <a:bodyPr/>
        <a:lstStyle/>
        <a:p>
          <a:endParaRPr lang="en-US"/>
        </a:p>
      </dgm:t>
    </dgm:pt>
    <dgm:pt modelId="{9013439D-8F84-44E9-84FE-E43A9992C76A}" type="pres">
      <dgm:prSet presAssocID="{6C515A8C-B85F-43DB-AA52-4E68C5F89D7E}" presName="linear" presStyleCnt="0">
        <dgm:presLayoutVars>
          <dgm:dir/>
          <dgm:animLvl val="lvl"/>
          <dgm:resizeHandles val="exact"/>
        </dgm:presLayoutVars>
      </dgm:prSet>
      <dgm:spPr/>
    </dgm:pt>
    <dgm:pt modelId="{3E5DBCE5-1942-478F-A2C2-4855B0778767}" type="pres">
      <dgm:prSet presAssocID="{B2851E52-4AB0-457B-BB37-8B2CD4573C07}" presName="parentLin" presStyleCnt="0"/>
      <dgm:spPr/>
    </dgm:pt>
    <dgm:pt modelId="{C6F012EC-36AE-47B7-937B-93EC1285C0DF}" type="pres">
      <dgm:prSet presAssocID="{B2851E52-4AB0-457B-BB37-8B2CD4573C07}" presName="parentLeftMargin" presStyleLbl="node1" presStyleIdx="0" presStyleCnt="3"/>
      <dgm:spPr/>
    </dgm:pt>
    <dgm:pt modelId="{B9D232F1-6C0B-40B7-83BF-D75750D384CF}" type="pres">
      <dgm:prSet presAssocID="{B2851E52-4AB0-457B-BB37-8B2CD4573C07}" presName="parentText" presStyleLbl="node1" presStyleIdx="0" presStyleCnt="3">
        <dgm:presLayoutVars>
          <dgm:chMax val="0"/>
          <dgm:bulletEnabled val="1"/>
        </dgm:presLayoutVars>
      </dgm:prSet>
      <dgm:spPr/>
    </dgm:pt>
    <dgm:pt modelId="{D7EE8004-B067-4E1B-B234-C974977F31BA}" type="pres">
      <dgm:prSet presAssocID="{B2851E52-4AB0-457B-BB37-8B2CD4573C07}" presName="negativeSpace" presStyleCnt="0"/>
      <dgm:spPr/>
    </dgm:pt>
    <dgm:pt modelId="{84486105-90EF-4A44-8D1B-70BA3959A118}" type="pres">
      <dgm:prSet presAssocID="{B2851E52-4AB0-457B-BB37-8B2CD4573C07}" presName="childText" presStyleLbl="conFgAcc1" presStyleIdx="0" presStyleCnt="3">
        <dgm:presLayoutVars>
          <dgm:bulletEnabled val="1"/>
        </dgm:presLayoutVars>
      </dgm:prSet>
      <dgm:spPr/>
    </dgm:pt>
    <dgm:pt modelId="{A722C052-1975-4333-9284-AE4B7B4A9B76}" type="pres">
      <dgm:prSet presAssocID="{02F1251E-3764-4C2F-93B3-A1D4528C6872}" presName="spaceBetweenRectangles" presStyleCnt="0"/>
      <dgm:spPr/>
    </dgm:pt>
    <dgm:pt modelId="{111A4A15-C5A3-4438-84B6-B18A03630849}" type="pres">
      <dgm:prSet presAssocID="{01A8DD48-B64B-438B-9831-BC18A2F0A1C2}" presName="parentLin" presStyleCnt="0"/>
      <dgm:spPr/>
    </dgm:pt>
    <dgm:pt modelId="{A0551868-F1C5-4905-ABCF-F51A3FC62E25}" type="pres">
      <dgm:prSet presAssocID="{01A8DD48-B64B-438B-9831-BC18A2F0A1C2}" presName="parentLeftMargin" presStyleLbl="node1" presStyleIdx="0" presStyleCnt="3"/>
      <dgm:spPr/>
    </dgm:pt>
    <dgm:pt modelId="{31F4CC73-27AE-41DB-B839-5FA6FCBB7883}" type="pres">
      <dgm:prSet presAssocID="{01A8DD48-B64B-438B-9831-BC18A2F0A1C2}" presName="parentText" presStyleLbl="node1" presStyleIdx="1" presStyleCnt="3">
        <dgm:presLayoutVars>
          <dgm:chMax val="0"/>
          <dgm:bulletEnabled val="1"/>
        </dgm:presLayoutVars>
      </dgm:prSet>
      <dgm:spPr/>
    </dgm:pt>
    <dgm:pt modelId="{D1C47470-9E57-40A0-8BD7-E22F66F412E7}" type="pres">
      <dgm:prSet presAssocID="{01A8DD48-B64B-438B-9831-BC18A2F0A1C2}" presName="negativeSpace" presStyleCnt="0"/>
      <dgm:spPr/>
    </dgm:pt>
    <dgm:pt modelId="{BD949638-AEA3-4756-90E9-3F227B4BF28C}" type="pres">
      <dgm:prSet presAssocID="{01A8DD48-B64B-438B-9831-BC18A2F0A1C2}" presName="childText" presStyleLbl="conFgAcc1" presStyleIdx="1" presStyleCnt="3">
        <dgm:presLayoutVars>
          <dgm:bulletEnabled val="1"/>
        </dgm:presLayoutVars>
      </dgm:prSet>
      <dgm:spPr/>
    </dgm:pt>
    <dgm:pt modelId="{3F3FA94E-830B-4BD6-8EC1-6D7877C241DB}" type="pres">
      <dgm:prSet presAssocID="{4F71D0B1-727E-458D-9B1C-9B3EDA6E385B}" presName="spaceBetweenRectangles" presStyleCnt="0"/>
      <dgm:spPr/>
    </dgm:pt>
    <dgm:pt modelId="{7116D352-14E8-4E4A-B346-629567D909FA}" type="pres">
      <dgm:prSet presAssocID="{0815450A-EEC0-404B-BE37-06E1A1BB8A28}" presName="parentLin" presStyleCnt="0"/>
      <dgm:spPr/>
    </dgm:pt>
    <dgm:pt modelId="{D9040B4B-91DB-42B9-82B6-D3D428968FB0}" type="pres">
      <dgm:prSet presAssocID="{0815450A-EEC0-404B-BE37-06E1A1BB8A28}" presName="parentLeftMargin" presStyleLbl="node1" presStyleIdx="1" presStyleCnt="3"/>
      <dgm:spPr/>
    </dgm:pt>
    <dgm:pt modelId="{7A46A916-AB4F-41D4-9380-F876B2E512E9}" type="pres">
      <dgm:prSet presAssocID="{0815450A-EEC0-404B-BE37-06E1A1BB8A28}" presName="parentText" presStyleLbl="node1" presStyleIdx="2" presStyleCnt="3">
        <dgm:presLayoutVars>
          <dgm:chMax val="0"/>
          <dgm:bulletEnabled val="1"/>
        </dgm:presLayoutVars>
      </dgm:prSet>
      <dgm:spPr/>
    </dgm:pt>
    <dgm:pt modelId="{4E9E05CE-2AD9-4889-9098-27056F55EA0C}" type="pres">
      <dgm:prSet presAssocID="{0815450A-EEC0-404B-BE37-06E1A1BB8A28}" presName="negativeSpace" presStyleCnt="0"/>
      <dgm:spPr/>
    </dgm:pt>
    <dgm:pt modelId="{FAA88695-AA75-4B4B-9493-0E6A7774D5B3}" type="pres">
      <dgm:prSet presAssocID="{0815450A-EEC0-404B-BE37-06E1A1BB8A28}" presName="childText" presStyleLbl="conFgAcc1" presStyleIdx="2" presStyleCnt="3">
        <dgm:presLayoutVars>
          <dgm:bulletEnabled val="1"/>
        </dgm:presLayoutVars>
      </dgm:prSet>
      <dgm:spPr/>
    </dgm:pt>
  </dgm:ptLst>
  <dgm:cxnLst>
    <dgm:cxn modelId="{1AC9C81B-77F1-4ED6-82BB-7077C6B490F8}" srcId="{6C515A8C-B85F-43DB-AA52-4E68C5F89D7E}" destId="{0815450A-EEC0-404B-BE37-06E1A1BB8A28}" srcOrd="2" destOrd="0" parTransId="{EA9C4178-2B6B-4C21-B81D-8982CCF85BBB}" sibTransId="{54C5D503-B702-4A01-ABFA-3C676A7E4731}"/>
    <dgm:cxn modelId="{499AEB25-B104-4B0C-B35C-4E7920BF054D}" srcId="{0815450A-EEC0-404B-BE37-06E1A1BB8A28}" destId="{1F748817-7EF3-443A-AE6E-4027BDADFBA6}" srcOrd="0" destOrd="0" parTransId="{DEE6CB31-3DFA-4876-A258-9D774BDDE237}" sibTransId="{E13CC07F-1FA6-41FA-B4B7-6066689054B0}"/>
    <dgm:cxn modelId="{936F7535-D0DB-4AC6-9CB4-673327D04AA8}" type="presOf" srcId="{01A8DD48-B64B-438B-9831-BC18A2F0A1C2}" destId="{31F4CC73-27AE-41DB-B839-5FA6FCBB7883}" srcOrd="1" destOrd="0" presId="urn:microsoft.com/office/officeart/2005/8/layout/list1"/>
    <dgm:cxn modelId="{2B33BE43-D165-4C47-801F-4DBA5819BF83}" srcId="{B2851E52-4AB0-457B-BB37-8B2CD4573C07}" destId="{903F64BE-DD92-48B6-8E7E-A587A9A12970}" srcOrd="1" destOrd="0" parTransId="{A4A59275-D43E-4592-8A0D-238DB5F2CCCC}" sibTransId="{90B5FE11-D636-48DD-989C-FE39A8C92CFC}"/>
    <dgm:cxn modelId="{BA06AF66-69A8-4868-92CA-BCDDC2BD618E}" srcId="{6C515A8C-B85F-43DB-AA52-4E68C5F89D7E}" destId="{01A8DD48-B64B-438B-9831-BC18A2F0A1C2}" srcOrd="1" destOrd="0" parTransId="{79BEE74B-7327-4087-A6D0-6E87AD5B8B69}" sibTransId="{4F71D0B1-727E-458D-9B1C-9B3EDA6E385B}"/>
    <dgm:cxn modelId="{9D4E284C-BB80-4E56-B6BA-FF970A96AD86}" type="presOf" srcId="{61F71771-DFD0-4275-B671-BD8EB64C7F34}" destId="{84486105-90EF-4A44-8D1B-70BA3959A118}" srcOrd="0" destOrd="0" presId="urn:microsoft.com/office/officeart/2005/8/layout/list1"/>
    <dgm:cxn modelId="{E643EF53-1B66-43D7-8474-70E7ED7EBAFA}" type="presOf" srcId="{6C515A8C-B85F-43DB-AA52-4E68C5F89D7E}" destId="{9013439D-8F84-44E9-84FE-E43A9992C76A}" srcOrd="0" destOrd="0" presId="urn:microsoft.com/office/officeart/2005/8/layout/list1"/>
    <dgm:cxn modelId="{B05DE78A-2ACC-43CB-AC3F-3AC58F8F1B38}" srcId="{6C515A8C-B85F-43DB-AA52-4E68C5F89D7E}" destId="{B2851E52-4AB0-457B-BB37-8B2CD4573C07}" srcOrd="0" destOrd="0" parTransId="{221CB0AE-D067-4928-B796-B16EC6042585}" sibTransId="{02F1251E-3764-4C2F-93B3-A1D4528C6872}"/>
    <dgm:cxn modelId="{85DB778D-E45A-4547-B15B-A0F081FAB0E9}" type="presOf" srcId="{E43B0D7C-B91A-4088-86DA-2B8EDE3881A8}" destId="{BD949638-AEA3-4756-90E9-3F227B4BF28C}" srcOrd="0" destOrd="0" presId="urn:microsoft.com/office/officeart/2005/8/layout/list1"/>
    <dgm:cxn modelId="{679C1897-7EFF-4E3B-91F5-44DD14FCDFAC}" type="presOf" srcId="{1F748817-7EF3-443A-AE6E-4027BDADFBA6}" destId="{FAA88695-AA75-4B4B-9493-0E6A7774D5B3}" srcOrd="0" destOrd="0" presId="urn:microsoft.com/office/officeart/2005/8/layout/list1"/>
    <dgm:cxn modelId="{5BAAA89E-EB86-463F-A0BA-9FD363CDC673}" srcId="{B2851E52-4AB0-457B-BB37-8B2CD4573C07}" destId="{61F71771-DFD0-4275-B671-BD8EB64C7F34}" srcOrd="0" destOrd="0" parTransId="{6E692644-49CA-4FE8-A1DD-C8B561E599EE}" sibTransId="{EFB04495-D553-4530-B95C-089F339F8DF6}"/>
    <dgm:cxn modelId="{61BCC3BA-AA99-4187-B2EF-E84D4AD53606}" type="presOf" srcId="{B2851E52-4AB0-457B-BB37-8B2CD4573C07}" destId="{B9D232F1-6C0B-40B7-83BF-D75750D384CF}" srcOrd="1" destOrd="0" presId="urn:microsoft.com/office/officeart/2005/8/layout/list1"/>
    <dgm:cxn modelId="{11F9AFC7-9F6C-4191-BFF1-1CBFE4A35D8E}" type="presOf" srcId="{B2851E52-4AB0-457B-BB37-8B2CD4573C07}" destId="{C6F012EC-36AE-47B7-937B-93EC1285C0DF}" srcOrd="0" destOrd="0" presId="urn:microsoft.com/office/officeart/2005/8/layout/list1"/>
    <dgm:cxn modelId="{C5E950C9-B88A-4F8C-8B44-AB9302539ECE}" type="presOf" srcId="{01A8DD48-B64B-438B-9831-BC18A2F0A1C2}" destId="{A0551868-F1C5-4905-ABCF-F51A3FC62E25}" srcOrd="0" destOrd="0" presId="urn:microsoft.com/office/officeart/2005/8/layout/list1"/>
    <dgm:cxn modelId="{0CE9A0D8-D1A8-4DAF-9124-16C118934CBB}" type="presOf" srcId="{0815450A-EEC0-404B-BE37-06E1A1BB8A28}" destId="{7A46A916-AB4F-41D4-9380-F876B2E512E9}" srcOrd="1" destOrd="0" presId="urn:microsoft.com/office/officeart/2005/8/layout/list1"/>
    <dgm:cxn modelId="{C4AF3EE0-B318-42B9-B0A3-AA76162BE90D}" type="presOf" srcId="{903F64BE-DD92-48B6-8E7E-A587A9A12970}" destId="{84486105-90EF-4A44-8D1B-70BA3959A118}" srcOrd="0" destOrd="1" presId="urn:microsoft.com/office/officeart/2005/8/layout/list1"/>
    <dgm:cxn modelId="{0C020AEC-3816-4CAE-96C8-8F4FC7D87D23}" srcId="{01A8DD48-B64B-438B-9831-BC18A2F0A1C2}" destId="{E43B0D7C-B91A-4088-86DA-2B8EDE3881A8}" srcOrd="0" destOrd="0" parTransId="{94418A4B-AC58-4E04-A692-0B0852D85AD5}" sibTransId="{7303CDE2-3A26-4586-91EE-5E688BA8F535}"/>
    <dgm:cxn modelId="{FD8A90FF-E7F5-4FF1-A377-8E8D617CF52F}" type="presOf" srcId="{0815450A-EEC0-404B-BE37-06E1A1BB8A28}" destId="{D9040B4B-91DB-42B9-82B6-D3D428968FB0}" srcOrd="0" destOrd="0" presId="urn:microsoft.com/office/officeart/2005/8/layout/list1"/>
    <dgm:cxn modelId="{D1870E1C-49D9-4E7A-AB40-7FF4D21CC9F8}" type="presParOf" srcId="{9013439D-8F84-44E9-84FE-E43A9992C76A}" destId="{3E5DBCE5-1942-478F-A2C2-4855B0778767}" srcOrd="0" destOrd="0" presId="urn:microsoft.com/office/officeart/2005/8/layout/list1"/>
    <dgm:cxn modelId="{E6BDA98D-DA85-48E3-A300-E99331B22C9F}" type="presParOf" srcId="{3E5DBCE5-1942-478F-A2C2-4855B0778767}" destId="{C6F012EC-36AE-47B7-937B-93EC1285C0DF}" srcOrd="0" destOrd="0" presId="urn:microsoft.com/office/officeart/2005/8/layout/list1"/>
    <dgm:cxn modelId="{4DBA1CAF-4E95-4D33-81C3-0A599E3A4EE8}" type="presParOf" srcId="{3E5DBCE5-1942-478F-A2C2-4855B0778767}" destId="{B9D232F1-6C0B-40B7-83BF-D75750D384CF}" srcOrd="1" destOrd="0" presId="urn:microsoft.com/office/officeart/2005/8/layout/list1"/>
    <dgm:cxn modelId="{E4C23F89-501E-47AB-9936-8626E459B914}" type="presParOf" srcId="{9013439D-8F84-44E9-84FE-E43A9992C76A}" destId="{D7EE8004-B067-4E1B-B234-C974977F31BA}" srcOrd="1" destOrd="0" presId="urn:microsoft.com/office/officeart/2005/8/layout/list1"/>
    <dgm:cxn modelId="{9A9F73F4-6F5C-4A8E-BE29-70CA014E4557}" type="presParOf" srcId="{9013439D-8F84-44E9-84FE-E43A9992C76A}" destId="{84486105-90EF-4A44-8D1B-70BA3959A118}" srcOrd="2" destOrd="0" presId="urn:microsoft.com/office/officeart/2005/8/layout/list1"/>
    <dgm:cxn modelId="{04A91106-8AE5-4C3D-9402-42B86AFF53C0}" type="presParOf" srcId="{9013439D-8F84-44E9-84FE-E43A9992C76A}" destId="{A722C052-1975-4333-9284-AE4B7B4A9B76}" srcOrd="3" destOrd="0" presId="urn:microsoft.com/office/officeart/2005/8/layout/list1"/>
    <dgm:cxn modelId="{94BB4362-EC9D-4627-ADAB-13495BB923E1}" type="presParOf" srcId="{9013439D-8F84-44E9-84FE-E43A9992C76A}" destId="{111A4A15-C5A3-4438-84B6-B18A03630849}" srcOrd="4" destOrd="0" presId="urn:microsoft.com/office/officeart/2005/8/layout/list1"/>
    <dgm:cxn modelId="{506B22C5-5FEF-4517-A3DA-9E6A8C34796F}" type="presParOf" srcId="{111A4A15-C5A3-4438-84B6-B18A03630849}" destId="{A0551868-F1C5-4905-ABCF-F51A3FC62E25}" srcOrd="0" destOrd="0" presId="urn:microsoft.com/office/officeart/2005/8/layout/list1"/>
    <dgm:cxn modelId="{ED8BC04D-D5B6-4E9E-A83D-9CF5D4626D71}" type="presParOf" srcId="{111A4A15-C5A3-4438-84B6-B18A03630849}" destId="{31F4CC73-27AE-41DB-B839-5FA6FCBB7883}" srcOrd="1" destOrd="0" presId="urn:microsoft.com/office/officeart/2005/8/layout/list1"/>
    <dgm:cxn modelId="{2BC27CBB-7EB6-4A7D-AFC0-2E28AD61A5A4}" type="presParOf" srcId="{9013439D-8F84-44E9-84FE-E43A9992C76A}" destId="{D1C47470-9E57-40A0-8BD7-E22F66F412E7}" srcOrd="5" destOrd="0" presId="urn:microsoft.com/office/officeart/2005/8/layout/list1"/>
    <dgm:cxn modelId="{1D310235-E805-4BC2-A199-1440036C8FAB}" type="presParOf" srcId="{9013439D-8F84-44E9-84FE-E43A9992C76A}" destId="{BD949638-AEA3-4756-90E9-3F227B4BF28C}" srcOrd="6" destOrd="0" presId="urn:microsoft.com/office/officeart/2005/8/layout/list1"/>
    <dgm:cxn modelId="{D85D83AF-168B-4CEA-A50B-4A48D07C249E}" type="presParOf" srcId="{9013439D-8F84-44E9-84FE-E43A9992C76A}" destId="{3F3FA94E-830B-4BD6-8EC1-6D7877C241DB}" srcOrd="7" destOrd="0" presId="urn:microsoft.com/office/officeart/2005/8/layout/list1"/>
    <dgm:cxn modelId="{887942B8-21BC-4C5D-9D84-537940AB2DF4}" type="presParOf" srcId="{9013439D-8F84-44E9-84FE-E43A9992C76A}" destId="{7116D352-14E8-4E4A-B346-629567D909FA}" srcOrd="8" destOrd="0" presId="urn:microsoft.com/office/officeart/2005/8/layout/list1"/>
    <dgm:cxn modelId="{F6B8FF88-9F49-4D42-BE1A-46A79A28FFE3}" type="presParOf" srcId="{7116D352-14E8-4E4A-B346-629567D909FA}" destId="{D9040B4B-91DB-42B9-82B6-D3D428968FB0}" srcOrd="0" destOrd="0" presId="urn:microsoft.com/office/officeart/2005/8/layout/list1"/>
    <dgm:cxn modelId="{2EBEC815-15F6-43A3-9A78-B79423A847B0}" type="presParOf" srcId="{7116D352-14E8-4E4A-B346-629567D909FA}" destId="{7A46A916-AB4F-41D4-9380-F876B2E512E9}" srcOrd="1" destOrd="0" presId="urn:microsoft.com/office/officeart/2005/8/layout/list1"/>
    <dgm:cxn modelId="{8CB20080-2E9D-413D-BD6F-A4320A22405E}" type="presParOf" srcId="{9013439D-8F84-44E9-84FE-E43A9992C76A}" destId="{4E9E05CE-2AD9-4889-9098-27056F55EA0C}" srcOrd="9" destOrd="0" presId="urn:microsoft.com/office/officeart/2005/8/layout/list1"/>
    <dgm:cxn modelId="{A81B0E15-78F8-469F-8524-0A8649F77CC7}" type="presParOf" srcId="{9013439D-8F84-44E9-84FE-E43A9992C76A}" destId="{FAA88695-AA75-4B4B-9493-0E6A7774D5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D0060-29C0-414A-BED6-A7250B99CB30}"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en-US"/>
        </a:p>
      </dgm:t>
    </dgm:pt>
    <dgm:pt modelId="{FF4685D7-4C17-4B39-80E7-6AE5DD6C703D}">
      <dgm:prSet phldrT="[Text]"/>
      <dgm:spPr/>
      <dgm:t>
        <a:bodyPr/>
        <a:lstStyle/>
        <a:p>
          <a:r>
            <a:rPr lang="en-US" dirty="0"/>
            <a:t>Adverse Opinion</a:t>
          </a:r>
        </a:p>
      </dgm:t>
    </dgm:pt>
    <dgm:pt modelId="{F3197CED-C8BB-43BB-B7D4-2F79400C79DC}" type="parTrans" cxnId="{B851A2E8-ACB9-465E-8E5A-F1B9C93F4947}">
      <dgm:prSet/>
      <dgm:spPr/>
      <dgm:t>
        <a:bodyPr/>
        <a:lstStyle/>
        <a:p>
          <a:endParaRPr lang="en-US"/>
        </a:p>
      </dgm:t>
    </dgm:pt>
    <dgm:pt modelId="{5573D91B-927A-4BA5-BDDC-D83868D3AEA2}" type="sibTrans" cxnId="{B851A2E8-ACB9-465E-8E5A-F1B9C93F4947}">
      <dgm:prSet/>
      <dgm:spPr/>
      <dgm:t>
        <a:bodyPr/>
        <a:lstStyle/>
        <a:p>
          <a:endParaRPr lang="en-US"/>
        </a:p>
      </dgm:t>
    </dgm:pt>
    <dgm:pt modelId="{CB324073-1105-4B62-9D81-5681B5FA6974}">
      <dgm:prSet phldrT="[Text]"/>
      <dgm:spPr/>
      <dgm:t>
        <a:bodyPr/>
        <a:lstStyle/>
        <a:p>
          <a:r>
            <a:rPr lang="en-US" dirty="0"/>
            <a:t>If the financial statements have been prepared using the going concern basis of accounting but, in the auditor’s judgment, management’s use of the going concern basis of accounting in the preparation of the financial statements is inappropriate  </a:t>
          </a:r>
        </a:p>
      </dgm:t>
    </dgm:pt>
    <dgm:pt modelId="{AE84A173-E118-44B4-83C1-938BBD9CBA9F}" type="parTrans" cxnId="{D92F9696-376D-4EF2-B13F-B9687A7C6B94}">
      <dgm:prSet/>
      <dgm:spPr/>
      <dgm:t>
        <a:bodyPr/>
        <a:lstStyle/>
        <a:p>
          <a:endParaRPr lang="en-US"/>
        </a:p>
      </dgm:t>
    </dgm:pt>
    <dgm:pt modelId="{549078FB-D74A-4877-BEB7-B06BC03C64BA}" type="sibTrans" cxnId="{D92F9696-376D-4EF2-B13F-B9687A7C6B94}">
      <dgm:prSet/>
      <dgm:spPr/>
      <dgm:t>
        <a:bodyPr/>
        <a:lstStyle/>
        <a:p>
          <a:endParaRPr lang="en-US"/>
        </a:p>
      </dgm:t>
    </dgm:pt>
    <dgm:pt modelId="{358B513D-27D9-4D77-BD26-A24563687961}" type="pres">
      <dgm:prSet presAssocID="{581D0060-29C0-414A-BED6-A7250B99CB30}" presName="composite" presStyleCnt="0">
        <dgm:presLayoutVars>
          <dgm:chMax val="1"/>
          <dgm:dir/>
          <dgm:resizeHandles val="exact"/>
        </dgm:presLayoutVars>
      </dgm:prSet>
      <dgm:spPr/>
    </dgm:pt>
    <dgm:pt modelId="{8ED45765-E3FE-4011-8F81-A3E201738C3E}" type="pres">
      <dgm:prSet presAssocID="{FF4685D7-4C17-4B39-80E7-6AE5DD6C703D}" presName="roof" presStyleLbl="dkBgShp" presStyleIdx="0" presStyleCnt="2"/>
      <dgm:spPr/>
    </dgm:pt>
    <dgm:pt modelId="{E60C93EA-0A5E-4887-B947-922547C0E5BD}" type="pres">
      <dgm:prSet presAssocID="{FF4685D7-4C17-4B39-80E7-6AE5DD6C703D}" presName="pillars" presStyleCnt="0"/>
      <dgm:spPr/>
    </dgm:pt>
    <dgm:pt modelId="{DF1A06E9-409A-4410-8993-E5E5FC7CC3BA}" type="pres">
      <dgm:prSet presAssocID="{FF4685D7-4C17-4B39-80E7-6AE5DD6C703D}" presName="pillar1" presStyleLbl="node1" presStyleIdx="0" presStyleCnt="1">
        <dgm:presLayoutVars>
          <dgm:bulletEnabled val="1"/>
        </dgm:presLayoutVars>
      </dgm:prSet>
      <dgm:spPr/>
    </dgm:pt>
    <dgm:pt modelId="{87591186-B7F2-45E1-81B6-AE9BA0841DCC}" type="pres">
      <dgm:prSet presAssocID="{FF4685D7-4C17-4B39-80E7-6AE5DD6C703D}" presName="base" presStyleLbl="dkBgShp" presStyleIdx="1" presStyleCnt="2"/>
      <dgm:spPr/>
    </dgm:pt>
  </dgm:ptLst>
  <dgm:cxnLst>
    <dgm:cxn modelId="{07E5ED4B-76E6-4574-833F-CA6F3CAD7059}" type="presOf" srcId="{FF4685D7-4C17-4B39-80E7-6AE5DD6C703D}" destId="{8ED45765-E3FE-4011-8F81-A3E201738C3E}" srcOrd="0" destOrd="0" presId="urn:microsoft.com/office/officeart/2005/8/layout/hList3"/>
    <dgm:cxn modelId="{D92F9696-376D-4EF2-B13F-B9687A7C6B94}" srcId="{FF4685D7-4C17-4B39-80E7-6AE5DD6C703D}" destId="{CB324073-1105-4B62-9D81-5681B5FA6974}" srcOrd="0" destOrd="0" parTransId="{AE84A173-E118-44B4-83C1-938BBD9CBA9F}" sibTransId="{549078FB-D74A-4877-BEB7-B06BC03C64BA}"/>
    <dgm:cxn modelId="{26702BB6-3DB3-423C-87E3-714DA41C5629}" type="presOf" srcId="{CB324073-1105-4B62-9D81-5681B5FA6974}" destId="{DF1A06E9-409A-4410-8993-E5E5FC7CC3BA}" srcOrd="0" destOrd="0" presId="urn:microsoft.com/office/officeart/2005/8/layout/hList3"/>
    <dgm:cxn modelId="{ED5DF4C2-1808-436C-A418-37808D03ADCD}" type="presOf" srcId="{581D0060-29C0-414A-BED6-A7250B99CB30}" destId="{358B513D-27D9-4D77-BD26-A24563687961}" srcOrd="0" destOrd="0" presId="urn:microsoft.com/office/officeart/2005/8/layout/hList3"/>
    <dgm:cxn modelId="{B851A2E8-ACB9-465E-8E5A-F1B9C93F4947}" srcId="{581D0060-29C0-414A-BED6-A7250B99CB30}" destId="{FF4685D7-4C17-4B39-80E7-6AE5DD6C703D}" srcOrd="0" destOrd="0" parTransId="{F3197CED-C8BB-43BB-B7D4-2F79400C79DC}" sibTransId="{5573D91B-927A-4BA5-BDDC-D83868D3AEA2}"/>
    <dgm:cxn modelId="{556B1F70-047C-433F-B97A-13AD53D0FC2B}" type="presParOf" srcId="{358B513D-27D9-4D77-BD26-A24563687961}" destId="{8ED45765-E3FE-4011-8F81-A3E201738C3E}" srcOrd="0" destOrd="0" presId="urn:microsoft.com/office/officeart/2005/8/layout/hList3"/>
    <dgm:cxn modelId="{4CDAD039-A31B-41F1-B65F-7C94F15FE4D8}" type="presParOf" srcId="{358B513D-27D9-4D77-BD26-A24563687961}" destId="{E60C93EA-0A5E-4887-B947-922547C0E5BD}" srcOrd="1" destOrd="0" presId="urn:microsoft.com/office/officeart/2005/8/layout/hList3"/>
    <dgm:cxn modelId="{CA11BD35-4C01-4F5A-889E-1197F66CB4E8}" type="presParOf" srcId="{E60C93EA-0A5E-4887-B947-922547C0E5BD}" destId="{DF1A06E9-409A-4410-8993-E5E5FC7CC3BA}" srcOrd="0" destOrd="0" presId="urn:microsoft.com/office/officeart/2005/8/layout/hList3"/>
    <dgm:cxn modelId="{66CE5B98-80EA-4CD5-8AFE-013BD298788E}" type="presParOf" srcId="{358B513D-27D9-4D77-BD26-A24563687961}" destId="{87591186-B7F2-45E1-81B6-AE9BA0841DC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DC6D0D-228E-415C-AF12-A0A2997579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D318BBB-C040-4115-B11C-CBDBA5949E3E}">
      <dgm:prSet phldrT="[Text]"/>
      <dgm:spPr/>
      <dgm:t>
        <a:bodyPr/>
        <a:lstStyle/>
        <a:p>
          <a:r>
            <a:rPr lang="en-US" dirty="0"/>
            <a:t>Goal</a:t>
          </a:r>
        </a:p>
      </dgm:t>
    </dgm:pt>
    <dgm:pt modelId="{14A83767-CC2F-45C1-9E15-0A4FEAB4714C}" type="parTrans" cxnId="{E220040E-7690-4ABF-9C70-1FCB655B83E2}">
      <dgm:prSet/>
      <dgm:spPr/>
      <dgm:t>
        <a:bodyPr/>
        <a:lstStyle/>
        <a:p>
          <a:endParaRPr lang="en-US"/>
        </a:p>
      </dgm:t>
    </dgm:pt>
    <dgm:pt modelId="{F4F26FFF-9243-48F1-AE9B-F8CA871E2EC7}" type="sibTrans" cxnId="{E220040E-7690-4ABF-9C70-1FCB655B83E2}">
      <dgm:prSet/>
      <dgm:spPr/>
      <dgm:t>
        <a:bodyPr/>
        <a:lstStyle/>
        <a:p>
          <a:endParaRPr lang="en-US"/>
        </a:p>
      </dgm:t>
    </dgm:pt>
    <dgm:pt modelId="{C91D9481-BCE8-4B71-B8F6-A1006D004172}">
      <dgm:prSet/>
      <dgm:spPr/>
      <dgm:t>
        <a:bodyPr/>
        <a:lstStyle/>
        <a:p>
          <a:r>
            <a:rPr lang="en-US" dirty="0"/>
            <a:t>Enhancing the communicative value and relevance of the auditor’s report</a:t>
          </a:r>
        </a:p>
      </dgm:t>
    </dgm:pt>
    <dgm:pt modelId="{EB91AEF6-7400-4CBD-A01D-E3509FBDBB9A}" type="parTrans" cxnId="{90F37561-DB3F-4584-85FA-F0B708A7674D}">
      <dgm:prSet/>
      <dgm:spPr/>
      <dgm:t>
        <a:bodyPr/>
        <a:lstStyle/>
        <a:p>
          <a:endParaRPr lang="en-US"/>
        </a:p>
      </dgm:t>
    </dgm:pt>
    <dgm:pt modelId="{A75A0DAC-7331-477D-9C3A-B29FB2A9025E}" type="sibTrans" cxnId="{90F37561-DB3F-4584-85FA-F0B708A7674D}">
      <dgm:prSet/>
      <dgm:spPr/>
      <dgm:t>
        <a:bodyPr/>
        <a:lstStyle/>
        <a:p>
          <a:endParaRPr lang="en-US"/>
        </a:p>
      </dgm:t>
    </dgm:pt>
    <dgm:pt modelId="{0C24C5C5-E6E6-40B1-A0D6-7E57A9A70366}" type="pres">
      <dgm:prSet presAssocID="{28DC6D0D-228E-415C-AF12-A0A29975797F}" presName="linear" presStyleCnt="0">
        <dgm:presLayoutVars>
          <dgm:dir/>
          <dgm:animLvl val="lvl"/>
          <dgm:resizeHandles val="exact"/>
        </dgm:presLayoutVars>
      </dgm:prSet>
      <dgm:spPr/>
    </dgm:pt>
    <dgm:pt modelId="{9217113E-31D1-409C-A5D0-1ED45A10F4FB}" type="pres">
      <dgm:prSet presAssocID="{3D318BBB-C040-4115-B11C-CBDBA5949E3E}" presName="parentLin" presStyleCnt="0"/>
      <dgm:spPr/>
    </dgm:pt>
    <dgm:pt modelId="{2082983A-64D4-4117-B745-7B659A5D6CA1}" type="pres">
      <dgm:prSet presAssocID="{3D318BBB-C040-4115-B11C-CBDBA5949E3E}" presName="parentLeftMargin" presStyleLbl="node1" presStyleIdx="0" presStyleCnt="1"/>
      <dgm:spPr/>
    </dgm:pt>
    <dgm:pt modelId="{4D5BA57E-0DF1-434C-822F-788C585A2B5C}" type="pres">
      <dgm:prSet presAssocID="{3D318BBB-C040-4115-B11C-CBDBA5949E3E}" presName="parentText" presStyleLbl="node1" presStyleIdx="0" presStyleCnt="1" custLinFactNeighborY="0">
        <dgm:presLayoutVars>
          <dgm:chMax val="0"/>
          <dgm:bulletEnabled val="1"/>
        </dgm:presLayoutVars>
      </dgm:prSet>
      <dgm:spPr/>
    </dgm:pt>
    <dgm:pt modelId="{6B51BB98-28E1-48AC-B746-644B5313F97D}" type="pres">
      <dgm:prSet presAssocID="{3D318BBB-C040-4115-B11C-CBDBA5949E3E}" presName="negativeSpace" presStyleCnt="0"/>
      <dgm:spPr/>
    </dgm:pt>
    <dgm:pt modelId="{A47AAB94-3CE7-46BA-BC15-C1C449978B2B}" type="pres">
      <dgm:prSet presAssocID="{3D318BBB-C040-4115-B11C-CBDBA5949E3E}" presName="childText" presStyleLbl="conFgAcc1" presStyleIdx="0" presStyleCnt="1">
        <dgm:presLayoutVars>
          <dgm:bulletEnabled val="1"/>
        </dgm:presLayoutVars>
      </dgm:prSet>
      <dgm:spPr/>
    </dgm:pt>
  </dgm:ptLst>
  <dgm:cxnLst>
    <dgm:cxn modelId="{E220040E-7690-4ABF-9C70-1FCB655B83E2}" srcId="{28DC6D0D-228E-415C-AF12-A0A29975797F}" destId="{3D318BBB-C040-4115-B11C-CBDBA5949E3E}" srcOrd="0" destOrd="0" parTransId="{14A83767-CC2F-45C1-9E15-0A4FEAB4714C}" sibTransId="{F4F26FFF-9243-48F1-AE9B-F8CA871E2EC7}"/>
    <dgm:cxn modelId="{58551C1B-B1BF-4D21-941A-2DCAF42C0DDE}" type="presOf" srcId="{3D318BBB-C040-4115-B11C-CBDBA5949E3E}" destId="{2082983A-64D4-4117-B745-7B659A5D6CA1}" srcOrd="0" destOrd="0" presId="urn:microsoft.com/office/officeart/2005/8/layout/list1"/>
    <dgm:cxn modelId="{70DEE426-8ECA-45D6-92D6-599EAE22BE5D}" type="presOf" srcId="{C91D9481-BCE8-4B71-B8F6-A1006D004172}" destId="{A47AAB94-3CE7-46BA-BC15-C1C449978B2B}" srcOrd="0" destOrd="0" presId="urn:microsoft.com/office/officeart/2005/8/layout/list1"/>
    <dgm:cxn modelId="{90F37561-DB3F-4584-85FA-F0B708A7674D}" srcId="{3D318BBB-C040-4115-B11C-CBDBA5949E3E}" destId="{C91D9481-BCE8-4B71-B8F6-A1006D004172}" srcOrd="0" destOrd="0" parTransId="{EB91AEF6-7400-4CBD-A01D-E3509FBDBB9A}" sibTransId="{A75A0DAC-7331-477D-9C3A-B29FB2A9025E}"/>
    <dgm:cxn modelId="{A9FC6E8C-BDB5-4E47-BDC2-51A25438FA3C}" type="presOf" srcId="{3D318BBB-C040-4115-B11C-CBDBA5949E3E}" destId="{4D5BA57E-0DF1-434C-822F-788C585A2B5C}" srcOrd="1" destOrd="0" presId="urn:microsoft.com/office/officeart/2005/8/layout/list1"/>
    <dgm:cxn modelId="{188D718F-044D-4AE1-A774-9E9DCCBDDBEF}" type="presOf" srcId="{28DC6D0D-228E-415C-AF12-A0A29975797F}" destId="{0C24C5C5-E6E6-40B1-A0D6-7E57A9A70366}" srcOrd="0" destOrd="0" presId="urn:microsoft.com/office/officeart/2005/8/layout/list1"/>
    <dgm:cxn modelId="{1F8C18E1-0ABB-4B2B-B1A5-836266DAB0A1}" type="presParOf" srcId="{0C24C5C5-E6E6-40B1-A0D6-7E57A9A70366}" destId="{9217113E-31D1-409C-A5D0-1ED45A10F4FB}" srcOrd="0" destOrd="0" presId="urn:microsoft.com/office/officeart/2005/8/layout/list1"/>
    <dgm:cxn modelId="{95A832E5-20C6-4821-81DA-52D865D66127}" type="presParOf" srcId="{9217113E-31D1-409C-A5D0-1ED45A10F4FB}" destId="{2082983A-64D4-4117-B745-7B659A5D6CA1}" srcOrd="0" destOrd="0" presId="urn:microsoft.com/office/officeart/2005/8/layout/list1"/>
    <dgm:cxn modelId="{045EBD60-A636-4E87-B322-CC1FD79DC06B}" type="presParOf" srcId="{9217113E-31D1-409C-A5D0-1ED45A10F4FB}" destId="{4D5BA57E-0DF1-434C-822F-788C585A2B5C}" srcOrd="1" destOrd="0" presId="urn:microsoft.com/office/officeart/2005/8/layout/list1"/>
    <dgm:cxn modelId="{25CE1487-7098-4F47-BD88-7BC12A2A98C3}" type="presParOf" srcId="{0C24C5C5-E6E6-40B1-A0D6-7E57A9A70366}" destId="{6B51BB98-28E1-48AC-B746-644B5313F97D}" srcOrd="1" destOrd="0" presId="urn:microsoft.com/office/officeart/2005/8/layout/list1"/>
    <dgm:cxn modelId="{215A0AC3-50D3-41D6-9367-4E8F7B20EDF3}" type="presParOf" srcId="{0C24C5C5-E6E6-40B1-A0D6-7E57A9A70366}" destId="{A47AAB94-3CE7-46BA-BC15-C1C449978B2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64EAC-3E7A-46F1-AE1D-D628374A77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4D77911-19B7-411C-AD23-ECAC0B63FEDC}">
      <dgm:prSet phldrT="[Text]"/>
      <dgm:spPr/>
      <dgm:t>
        <a:bodyPr/>
        <a:lstStyle/>
        <a:p>
          <a:r>
            <a:rPr lang="en-US" dirty="0"/>
            <a:t>New section</a:t>
          </a:r>
        </a:p>
      </dgm:t>
    </dgm:pt>
    <dgm:pt modelId="{7EF62AAC-EE1A-426F-A348-7F936C0C580A}" type="parTrans" cxnId="{9850399F-481D-4A9F-B4D4-26130879381C}">
      <dgm:prSet/>
      <dgm:spPr/>
      <dgm:t>
        <a:bodyPr/>
        <a:lstStyle/>
        <a:p>
          <a:endParaRPr lang="en-US"/>
        </a:p>
      </dgm:t>
    </dgm:pt>
    <dgm:pt modelId="{C63B09FD-EC97-46ED-B5E7-48AE754FBB33}" type="sibTrans" cxnId="{9850399F-481D-4A9F-B4D4-26130879381C}">
      <dgm:prSet/>
      <dgm:spPr/>
      <dgm:t>
        <a:bodyPr/>
        <a:lstStyle/>
        <a:p>
          <a:endParaRPr lang="en-US"/>
        </a:p>
      </dgm:t>
    </dgm:pt>
    <dgm:pt modelId="{6925A119-3EF0-42F9-894E-655E34F90813}">
      <dgm:prSet phldrT="[Text]"/>
      <dgm:spPr/>
      <dgm:t>
        <a:bodyPr/>
        <a:lstStyle/>
        <a:p>
          <a:r>
            <a:rPr lang="en-US" dirty="0"/>
            <a:t>701: Communicating Key Audit Matters in the Independent Auditor’s Report</a:t>
          </a:r>
        </a:p>
      </dgm:t>
    </dgm:pt>
    <dgm:pt modelId="{A7F1C161-DAE1-4B22-BF17-9C98316C8598}" type="parTrans" cxnId="{AE9A2ADB-D355-4581-8105-659158F46688}">
      <dgm:prSet/>
      <dgm:spPr/>
      <dgm:t>
        <a:bodyPr/>
        <a:lstStyle/>
        <a:p>
          <a:endParaRPr lang="en-US"/>
        </a:p>
      </dgm:t>
    </dgm:pt>
    <dgm:pt modelId="{630440AF-28A2-4FD4-BFA3-C25A81EDE22B}" type="sibTrans" cxnId="{AE9A2ADB-D355-4581-8105-659158F46688}">
      <dgm:prSet/>
      <dgm:spPr/>
      <dgm:t>
        <a:bodyPr/>
        <a:lstStyle/>
        <a:p>
          <a:endParaRPr lang="en-US"/>
        </a:p>
      </dgm:t>
    </dgm:pt>
    <dgm:pt modelId="{32B70B64-A45C-4CDB-BE80-C8E7045CBD8C}">
      <dgm:prSet/>
      <dgm:spPr/>
      <dgm:t>
        <a:bodyPr/>
        <a:lstStyle/>
        <a:p>
          <a:r>
            <a:rPr lang="en-US" dirty="0"/>
            <a:t>Amends</a:t>
          </a:r>
        </a:p>
      </dgm:t>
    </dgm:pt>
    <dgm:pt modelId="{C5FA44E1-A29E-444F-97A8-75A83BEF8810}" type="parTrans" cxnId="{CF5A02AE-7468-4468-A5D3-765A666B27F6}">
      <dgm:prSet/>
      <dgm:spPr/>
      <dgm:t>
        <a:bodyPr/>
        <a:lstStyle/>
        <a:p>
          <a:endParaRPr lang="en-US"/>
        </a:p>
      </dgm:t>
    </dgm:pt>
    <dgm:pt modelId="{B947FB46-8E99-4329-8473-75AD4CCD6174}" type="sibTrans" cxnId="{CF5A02AE-7468-4468-A5D3-765A666B27F6}">
      <dgm:prSet/>
      <dgm:spPr/>
      <dgm:t>
        <a:bodyPr/>
        <a:lstStyle/>
        <a:p>
          <a:endParaRPr lang="en-US"/>
        </a:p>
      </dgm:t>
    </dgm:pt>
    <dgm:pt modelId="{A6998D74-C26A-4DAC-862E-A85B19A3A8C1}">
      <dgm:prSet/>
      <dgm:spPr/>
      <dgm:t>
        <a:bodyPr/>
        <a:lstStyle/>
        <a:p>
          <a:r>
            <a:rPr lang="en-US" dirty="0"/>
            <a:t>700</a:t>
          </a:r>
        </a:p>
      </dgm:t>
    </dgm:pt>
    <dgm:pt modelId="{9BBD2CD5-8FC5-4000-946C-E433DDDDBCFF}" type="parTrans" cxnId="{CABB6275-73BF-47E0-B89F-60D05009C6AD}">
      <dgm:prSet/>
      <dgm:spPr/>
      <dgm:t>
        <a:bodyPr/>
        <a:lstStyle/>
        <a:p>
          <a:endParaRPr lang="en-US"/>
        </a:p>
      </dgm:t>
    </dgm:pt>
    <dgm:pt modelId="{3490498B-4DC8-4B0F-BD50-0F53224EF9DA}" type="sibTrans" cxnId="{CABB6275-73BF-47E0-B89F-60D05009C6AD}">
      <dgm:prSet/>
      <dgm:spPr/>
      <dgm:t>
        <a:bodyPr/>
        <a:lstStyle/>
        <a:p>
          <a:endParaRPr lang="en-US"/>
        </a:p>
      </dgm:t>
    </dgm:pt>
    <dgm:pt modelId="{8B5A4F46-7C42-4618-81BD-870C98199EDD}">
      <dgm:prSet/>
      <dgm:spPr/>
      <dgm:t>
        <a:bodyPr/>
        <a:lstStyle/>
        <a:p>
          <a:r>
            <a:rPr lang="en-US" dirty="0"/>
            <a:t>705</a:t>
          </a:r>
        </a:p>
      </dgm:t>
    </dgm:pt>
    <dgm:pt modelId="{6F906166-EE85-48D3-9A81-F9A610261238}" type="parTrans" cxnId="{DF62CB72-7658-4F75-9EB5-E8C398F672ED}">
      <dgm:prSet/>
      <dgm:spPr/>
      <dgm:t>
        <a:bodyPr/>
        <a:lstStyle/>
        <a:p>
          <a:endParaRPr lang="en-US"/>
        </a:p>
      </dgm:t>
    </dgm:pt>
    <dgm:pt modelId="{EDC2C6AE-1B76-469A-A4B9-9C56274F7CE2}" type="sibTrans" cxnId="{DF62CB72-7658-4F75-9EB5-E8C398F672ED}">
      <dgm:prSet/>
      <dgm:spPr/>
      <dgm:t>
        <a:bodyPr/>
        <a:lstStyle/>
        <a:p>
          <a:endParaRPr lang="en-US"/>
        </a:p>
      </dgm:t>
    </dgm:pt>
    <dgm:pt modelId="{78C23833-6218-43A6-83A1-E4FFB259F6EE}">
      <dgm:prSet/>
      <dgm:spPr/>
      <dgm:t>
        <a:bodyPr/>
        <a:lstStyle/>
        <a:p>
          <a:r>
            <a:rPr lang="en-US" dirty="0"/>
            <a:t>706</a:t>
          </a:r>
        </a:p>
      </dgm:t>
    </dgm:pt>
    <dgm:pt modelId="{C023070B-3714-4681-B7D3-01E1FCE582F2}" type="parTrans" cxnId="{C0FAB365-837D-41E2-869C-CBE8472199A1}">
      <dgm:prSet/>
      <dgm:spPr/>
      <dgm:t>
        <a:bodyPr/>
        <a:lstStyle/>
        <a:p>
          <a:endParaRPr lang="en-US"/>
        </a:p>
      </dgm:t>
    </dgm:pt>
    <dgm:pt modelId="{FE0536AD-BC6C-4633-94A6-4AC8641175B6}" type="sibTrans" cxnId="{C0FAB365-837D-41E2-869C-CBE8472199A1}">
      <dgm:prSet/>
      <dgm:spPr/>
      <dgm:t>
        <a:bodyPr/>
        <a:lstStyle/>
        <a:p>
          <a:endParaRPr lang="en-US"/>
        </a:p>
      </dgm:t>
    </dgm:pt>
    <dgm:pt modelId="{4DEFE635-BD0F-4D88-A658-88F8ABD6B5FE}">
      <dgm:prSet/>
      <dgm:spPr/>
      <dgm:t>
        <a:bodyPr/>
        <a:lstStyle/>
        <a:p>
          <a:r>
            <a:rPr lang="en-US" dirty="0"/>
            <a:t>260</a:t>
          </a:r>
        </a:p>
      </dgm:t>
    </dgm:pt>
    <dgm:pt modelId="{B4287252-70E5-48DD-8427-8EEBFF4D9AD1}" type="parTrans" cxnId="{5AF9CED4-E7AB-46C9-92C3-1CC1C47718F0}">
      <dgm:prSet/>
      <dgm:spPr/>
      <dgm:t>
        <a:bodyPr/>
        <a:lstStyle/>
        <a:p>
          <a:endParaRPr lang="en-US"/>
        </a:p>
      </dgm:t>
    </dgm:pt>
    <dgm:pt modelId="{C331FB3A-B35F-4D35-BE13-7D65A4878DA1}" type="sibTrans" cxnId="{5AF9CED4-E7AB-46C9-92C3-1CC1C47718F0}">
      <dgm:prSet/>
      <dgm:spPr/>
      <dgm:t>
        <a:bodyPr/>
        <a:lstStyle/>
        <a:p>
          <a:endParaRPr lang="en-US"/>
        </a:p>
      </dgm:t>
    </dgm:pt>
    <dgm:pt modelId="{5B90846A-407E-4002-93B1-2F82D8684CD9}">
      <dgm:prSet/>
      <dgm:spPr/>
      <dgm:t>
        <a:bodyPr/>
        <a:lstStyle/>
        <a:p>
          <a:r>
            <a:rPr lang="en-US" dirty="0"/>
            <a:t>570</a:t>
          </a:r>
        </a:p>
      </dgm:t>
    </dgm:pt>
    <dgm:pt modelId="{85E770EE-A18B-4EE3-9622-5E64FE11C07D}" type="parTrans" cxnId="{23603F92-8B9E-4CC5-8E92-B2C0EF6E4C07}">
      <dgm:prSet/>
      <dgm:spPr/>
      <dgm:t>
        <a:bodyPr/>
        <a:lstStyle/>
        <a:p>
          <a:endParaRPr lang="en-US"/>
        </a:p>
      </dgm:t>
    </dgm:pt>
    <dgm:pt modelId="{8EA60728-3835-4A62-8DFE-460D61388630}" type="sibTrans" cxnId="{23603F92-8B9E-4CC5-8E92-B2C0EF6E4C07}">
      <dgm:prSet/>
      <dgm:spPr/>
      <dgm:t>
        <a:bodyPr/>
        <a:lstStyle/>
        <a:p>
          <a:endParaRPr lang="en-US"/>
        </a:p>
      </dgm:t>
    </dgm:pt>
    <dgm:pt modelId="{B52480C1-4733-42C0-B939-1FF0A8F5E167}" type="pres">
      <dgm:prSet presAssocID="{03664EAC-3E7A-46F1-AE1D-D628374A7709}" presName="Name0" presStyleCnt="0">
        <dgm:presLayoutVars>
          <dgm:dir/>
          <dgm:animLvl val="lvl"/>
          <dgm:resizeHandles val="exact"/>
        </dgm:presLayoutVars>
      </dgm:prSet>
      <dgm:spPr/>
    </dgm:pt>
    <dgm:pt modelId="{5276A56D-5084-4CDF-B8EE-8B73953F398A}" type="pres">
      <dgm:prSet presAssocID="{F4D77911-19B7-411C-AD23-ECAC0B63FEDC}" presName="composite" presStyleCnt="0"/>
      <dgm:spPr/>
    </dgm:pt>
    <dgm:pt modelId="{B54F6D0B-9ECC-418F-BF51-82A9369E8652}" type="pres">
      <dgm:prSet presAssocID="{F4D77911-19B7-411C-AD23-ECAC0B63FEDC}" presName="parTx" presStyleLbl="alignNode1" presStyleIdx="0" presStyleCnt="2">
        <dgm:presLayoutVars>
          <dgm:chMax val="0"/>
          <dgm:chPref val="0"/>
          <dgm:bulletEnabled val="1"/>
        </dgm:presLayoutVars>
      </dgm:prSet>
      <dgm:spPr/>
    </dgm:pt>
    <dgm:pt modelId="{48C070DA-5856-49A8-91E6-F59F2BE10ECD}" type="pres">
      <dgm:prSet presAssocID="{F4D77911-19B7-411C-AD23-ECAC0B63FEDC}" presName="desTx" presStyleLbl="alignAccFollowNode1" presStyleIdx="0" presStyleCnt="2">
        <dgm:presLayoutVars>
          <dgm:bulletEnabled val="1"/>
        </dgm:presLayoutVars>
      </dgm:prSet>
      <dgm:spPr/>
    </dgm:pt>
    <dgm:pt modelId="{08B07711-E68B-4D1C-A0B0-CA411673355C}" type="pres">
      <dgm:prSet presAssocID="{C63B09FD-EC97-46ED-B5E7-48AE754FBB33}" presName="space" presStyleCnt="0"/>
      <dgm:spPr/>
    </dgm:pt>
    <dgm:pt modelId="{F8AA27E3-EDBC-412C-BBF8-9E938D3034F1}" type="pres">
      <dgm:prSet presAssocID="{32B70B64-A45C-4CDB-BE80-C8E7045CBD8C}" presName="composite" presStyleCnt="0"/>
      <dgm:spPr/>
    </dgm:pt>
    <dgm:pt modelId="{42DB0A9C-2029-422B-9A5D-EE4CF7518232}" type="pres">
      <dgm:prSet presAssocID="{32B70B64-A45C-4CDB-BE80-C8E7045CBD8C}" presName="parTx" presStyleLbl="alignNode1" presStyleIdx="1" presStyleCnt="2">
        <dgm:presLayoutVars>
          <dgm:chMax val="0"/>
          <dgm:chPref val="0"/>
          <dgm:bulletEnabled val="1"/>
        </dgm:presLayoutVars>
      </dgm:prSet>
      <dgm:spPr/>
    </dgm:pt>
    <dgm:pt modelId="{23AE8404-CA59-4C23-BC4D-4A61827DAFC9}" type="pres">
      <dgm:prSet presAssocID="{32B70B64-A45C-4CDB-BE80-C8E7045CBD8C}" presName="desTx" presStyleLbl="alignAccFollowNode1" presStyleIdx="1" presStyleCnt="2" custLinFactNeighborX="103">
        <dgm:presLayoutVars>
          <dgm:bulletEnabled val="1"/>
        </dgm:presLayoutVars>
      </dgm:prSet>
      <dgm:spPr/>
    </dgm:pt>
  </dgm:ptLst>
  <dgm:cxnLst>
    <dgm:cxn modelId="{A3419B14-FE94-4182-9239-0CDB37F53A8D}" type="presOf" srcId="{03664EAC-3E7A-46F1-AE1D-D628374A7709}" destId="{B52480C1-4733-42C0-B939-1FF0A8F5E167}" srcOrd="0" destOrd="0" presId="urn:microsoft.com/office/officeart/2005/8/layout/hList1"/>
    <dgm:cxn modelId="{430D5027-0566-4A2B-8AAA-DC06E45FA99D}" type="presOf" srcId="{A6998D74-C26A-4DAC-862E-A85B19A3A8C1}" destId="{23AE8404-CA59-4C23-BC4D-4A61827DAFC9}" srcOrd="0" destOrd="0" presId="urn:microsoft.com/office/officeart/2005/8/layout/hList1"/>
    <dgm:cxn modelId="{C0FAB365-837D-41E2-869C-CBE8472199A1}" srcId="{32B70B64-A45C-4CDB-BE80-C8E7045CBD8C}" destId="{78C23833-6218-43A6-83A1-E4FFB259F6EE}" srcOrd="2" destOrd="0" parTransId="{C023070B-3714-4681-B7D3-01E1FCE582F2}" sibTransId="{FE0536AD-BC6C-4633-94A6-4AC8641175B6}"/>
    <dgm:cxn modelId="{DF62CB72-7658-4F75-9EB5-E8C398F672ED}" srcId="{32B70B64-A45C-4CDB-BE80-C8E7045CBD8C}" destId="{8B5A4F46-7C42-4618-81BD-870C98199EDD}" srcOrd="1" destOrd="0" parTransId="{6F906166-EE85-48D3-9A81-F9A610261238}" sibTransId="{EDC2C6AE-1B76-469A-A4B9-9C56274F7CE2}"/>
    <dgm:cxn modelId="{C6AFF872-8B30-4A9D-9923-BB7875409FAF}" type="presOf" srcId="{4DEFE635-BD0F-4D88-A658-88F8ABD6B5FE}" destId="{23AE8404-CA59-4C23-BC4D-4A61827DAFC9}" srcOrd="0" destOrd="3" presId="urn:microsoft.com/office/officeart/2005/8/layout/hList1"/>
    <dgm:cxn modelId="{CABB6275-73BF-47E0-B89F-60D05009C6AD}" srcId="{32B70B64-A45C-4CDB-BE80-C8E7045CBD8C}" destId="{A6998D74-C26A-4DAC-862E-A85B19A3A8C1}" srcOrd="0" destOrd="0" parTransId="{9BBD2CD5-8FC5-4000-946C-E433DDDDBCFF}" sibTransId="{3490498B-4DC8-4B0F-BD50-0F53224EF9DA}"/>
    <dgm:cxn modelId="{7119257B-C062-4221-AF10-50FE2F1EA583}" type="presOf" srcId="{78C23833-6218-43A6-83A1-E4FFB259F6EE}" destId="{23AE8404-CA59-4C23-BC4D-4A61827DAFC9}" srcOrd="0" destOrd="2" presId="urn:microsoft.com/office/officeart/2005/8/layout/hList1"/>
    <dgm:cxn modelId="{23603F92-8B9E-4CC5-8E92-B2C0EF6E4C07}" srcId="{32B70B64-A45C-4CDB-BE80-C8E7045CBD8C}" destId="{5B90846A-407E-4002-93B1-2F82D8684CD9}" srcOrd="4" destOrd="0" parTransId="{85E770EE-A18B-4EE3-9622-5E64FE11C07D}" sibTransId="{8EA60728-3835-4A62-8DFE-460D61388630}"/>
    <dgm:cxn modelId="{9850399F-481D-4A9F-B4D4-26130879381C}" srcId="{03664EAC-3E7A-46F1-AE1D-D628374A7709}" destId="{F4D77911-19B7-411C-AD23-ECAC0B63FEDC}" srcOrd="0" destOrd="0" parTransId="{7EF62AAC-EE1A-426F-A348-7F936C0C580A}" sibTransId="{C63B09FD-EC97-46ED-B5E7-48AE754FBB33}"/>
    <dgm:cxn modelId="{E79AD5AB-8209-490A-9E36-918B088981BF}" type="presOf" srcId="{F4D77911-19B7-411C-AD23-ECAC0B63FEDC}" destId="{B54F6D0B-9ECC-418F-BF51-82A9369E8652}" srcOrd="0" destOrd="0" presId="urn:microsoft.com/office/officeart/2005/8/layout/hList1"/>
    <dgm:cxn modelId="{CF5A02AE-7468-4468-A5D3-765A666B27F6}" srcId="{03664EAC-3E7A-46F1-AE1D-D628374A7709}" destId="{32B70B64-A45C-4CDB-BE80-C8E7045CBD8C}" srcOrd="1" destOrd="0" parTransId="{C5FA44E1-A29E-444F-97A8-75A83BEF8810}" sibTransId="{B947FB46-8E99-4329-8473-75AD4CCD6174}"/>
    <dgm:cxn modelId="{E44595B7-5E48-49A8-B6BD-66B9D8CD685B}" type="presOf" srcId="{5B90846A-407E-4002-93B1-2F82D8684CD9}" destId="{23AE8404-CA59-4C23-BC4D-4A61827DAFC9}" srcOrd="0" destOrd="4" presId="urn:microsoft.com/office/officeart/2005/8/layout/hList1"/>
    <dgm:cxn modelId="{5AF9CED4-E7AB-46C9-92C3-1CC1C47718F0}" srcId="{32B70B64-A45C-4CDB-BE80-C8E7045CBD8C}" destId="{4DEFE635-BD0F-4D88-A658-88F8ABD6B5FE}" srcOrd="3" destOrd="0" parTransId="{B4287252-70E5-48DD-8427-8EEBFF4D9AD1}" sibTransId="{C331FB3A-B35F-4D35-BE13-7D65A4878DA1}"/>
    <dgm:cxn modelId="{67A113D6-64DE-46F8-98F3-A1CEF8AB632A}" type="presOf" srcId="{8B5A4F46-7C42-4618-81BD-870C98199EDD}" destId="{23AE8404-CA59-4C23-BC4D-4A61827DAFC9}" srcOrd="0" destOrd="1" presId="urn:microsoft.com/office/officeart/2005/8/layout/hList1"/>
    <dgm:cxn modelId="{AE9A2ADB-D355-4581-8105-659158F46688}" srcId="{F4D77911-19B7-411C-AD23-ECAC0B63FEDC}" destId="{6925A119-3EF0-42F9-894E-655E34F90813}" srcOrd="0" destOrd="0" parTransId="{A7F1C161-DAE1-4B22-BF17-9C98316C8598}" sibTransId="{630440AF-28A2-4FD4-BFA3-C25A81EDE22B}"/>
    <dgm:cxn modelId="{9B5611DE-7EC7-43FC-A7F0-E8753C53A1FE}" type="presOf" srcId="{32B70B64-A45C-4CDB-BE80-C8E7045CBD8C}" destId="{42DB0A9C-2029-422B-9A5D-EE4CF7518232}" srcOrd="0" destOrd="0" presId="urn:microsoft.com/office/officeart/2005/8/layout/hList1"/>
    <dgm:cxn modelId="{44C868E5-E745-4AEE-A148-C32D26457437}" type="presOf" srcId="{6925A119-3EF0-42F9-894E-655E34F90813}" destId="{48C070DA-5856-49A8-91E6-F59F2BE10ECD}" srcOrd="0" destOrd="0" presId="urn:microsoft.com/office/officeart/2005/8/layout/hList1"/>
    <dgm:cxn modelId="{7F57C683-A272-4A97-86D3-B11EADCAA093}" type="presParOf" srcId="{B52480C1-4733-42C0-B939-1FF0A8F5E167}" destId="{5276A56D-5084-4CDF-B8EE-8B73953F398A}" srcOrd="0" destOrd="0" presId="urn:microsoft.com/office/officeart/2005/8/layout/hList1"/>
    <dgm:cxn modelId="{61F4C54D-F525-4A7D-B7B9-CFAAC2EC6BAD}" type="presParOf" srcId="{5276A56D-5084-4CDF-B8EE-8B73953F398A}" destId="{B54F6D0B-9ECC-418F-BF51-82A9369E8652}" srcOrd="0" destOrd="0" presId="urn:microsoft.com/office/officeart/2005/8/layout/hList1"/>
    <dgm:cxn modelId="{40D8A5D4-4D5D-47A6-9B62-6EA613F26699}" type="presParOf" srcId="{5276A56D-5084-4CDF-B8EE-8B73953F398A}" destId="{48C070DA-5856-49A8-91E6-F59F2BE10ECD}" srcOrd="1" destOrd="0" presId="urn:microsoft.com/office/officeart/2005/8/layout/hList1"/>
    <dgm:cxn modelId="{12BDE740-8367-4924-BFC9-254240B2E400}" type="presParOf" srcId="{B52480C1-4733-42C0-B939-1FF0A8F5E167}" destId="{08B07711-E68B-4D1C-A0B0-CA411673355C}" srcOrd="1" destOrd="0" presId="urn:microsoft.com/office/officeart/2005/8/layout/hList1"/>
    <dgm:cxn modelId="{2A64A467-7065-4F90-9B08-04531998197E}" type="presParOf" srcId="{B52480C1-4733-42C0-B939-1FF0A8F5E167}" destId="{F8AA27E3-EDBC-412C-BBF8-9E938D3034F1}" srcOrd="2" destOrd="0" presId="urn:microsoft.com/office/officeart/2005/8/layout/hList1"/>
    <dgm:cxn modelId="{70717780-4F24-4F1F-89CF-BEA1D7E9A221}" type="presParOf" srcId="{F8AA27E3-EDBC-412C-BBF8-9E938D3034F1}" destId="{42DB0A9C-2029-422B-9A5D-EE4CF7518232}" srcOrd="0" destOrd="0" presId="urn:microsoft.com/office/officeart/2005/8/layout/hList1"/>
    <dgm:cxn modelId="{13FBFCD2-F57F-420C-A265-085670214436}" type="presParOf" srcId="{F8AA27E3-EDBC-412C-BBF8-9E938D3034F1}" destId="{23AE8404-CA59-4C23-BC4D-4A61827DAFC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82270-28EC-41AE-984A-99FC1D8B6C3A}">
      <dsp:nvSpPr>
        <dsp:cNvPr id="0" name=""/>
        <dsp:cNvSpPr/>
      </dsp:nvSpPr>
      <dsp:spPr>
        <a:xfrm>
          <a:off x="0" y="426807"/>
          <a:ext cx="9899374"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550B1-80F4-4E67-A9A4-C78FFB6A4F75}">
      <dsp:nvSpPr>
        <dsp:cNvPr id="0" name=""/>
        <dsp:cNvSpPr/>
      </dsp:nvSpPr>
      <dsp:spPr>
        <a:xfrm>
          <a:off x="494968" y="13527"/>
          <a:ext cx="7099751"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21" tIns="0" rIns="261921" bIns="0" numCol="1" spcCol="1270" anchor="ctr" anchorCtr="0">
          <a:noAutofit/>
        </a:bodyPr>
        <a:lstStyle/>
        <a:p>
          <a:pPr marL="0" lvl="0" indent="0" algn="l" defTabSz="1244600">
            <a:lnSpc>
              <a:spcPct val="90000"/>
            </a:lnSpc>
            <a:spcBef>
              <a:spcPct val="0"/>
            </a:spcBef>
            <a:spcAft>
              <a:spcPct val="35000"/>
            </a:spcAft>
            <a:buNone/>
          </a:pPr>
          <a:r>
            <a:rPr lang="en-US" sz="2800" kern="1200" dirty="0"/>
            <a:t>Going Concern Basis of Accounting</a:t>
          </a:r>
        </a:p>
      </dsp:txBody>
      <dsp:txXfrm>
        <a:off x="535317" y="53876"/>
        <a:ext cx="7019053" cy="745862"/>
      </dsp:txXfrm>
    </dsp:sp>
    <dsp:sp modelId="{236E20A0-B69F-40C9-B3E7-3213C905DD06}">
      <dsp:nvSpPr>
        <dsp:cNvPr id="0" name=""/>
        <dsp:cNvSpPr/>
      </dsp:nvSpPr>
      <dsp:spPr>
        <a:xfrm>
          <a:off x="0" y="1696887"/>
          <a:ext cx="9899374" cy="705600"/>
        </a:xfrm>
        <a:prstGeom prst="rect">
          <a:avLst/>
        </a:prstGeom>
        <a:solidFill>
          <a:schemeClr val="lt1">
            <a:alpha val="90000"/>
            <a:hueOff val="0"/>
            <a:satOff val="0"/>
            <a:lumOff val="0"/>
            <a:alphaOff val="0"/>
          </a:schemeClr>
        </a:solidFill>
        <a:ln w="25400" cap="flat" cmpd="sng" algn="ctr">
          <a:solidFill>
            <a:schemeClr val="accent4">
              <a:hueOff val="3265552"/>
              <a:satOff val="2184"/>
              <a:lumOff val="-2811"/>
              <a:alphaOff val="0"/>
            </a:schemeClr>
          </a:solidFill>
          <a:prstDash val="solid"/>
        </a:ln>
        <a:effectLst/>
      </dsp:spPr>
      <dsp:style>
        <a:lnRef idx="2">
          <a:scrgbClr r="0" g="0" b="0"/>
        </a:lnRef>
        <a:fillRef idx="1">
          <a:scrgbClr r="0" g="0" b="0"/>
        </a:fillRef>
        <a:effectRef idx="0">
          <a:scrgbClr r="0" g="0" b="0"/>
        </a:effectRef>
        <a:fontRef idx="minor"/>
      </dsp:style>
    </dsp:sp>
    <dsp:sp modelId="{4D74463A-C0CD-417D-B988-9AD2AAAB65FC}">
      <dsp:nvSpPr>
        <dsp:cNvPr id="0" name=""/>
        <dsp:cNvSpPr/>
      </dsp:nvSpPr>
      <dsp:spPr>
        <a:xfrm>
          <a:off x="494968" y="1283607"/>
          <a:ext cx="6929561" cy="826560"/>
        </a:xfrm>
        <a:prstGeom prst="roundRect">
          <a:avLst/>
        </a:prstGeom>
        <a:solidFill>
          <a:schemeClr val="accent4">
            <a:hueOff val="3265552"/>
            <a:satOff val="2184"/>
            <a:lumOff val="-2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21" tIns="0" rIns="261921" bIns="0" numCol="1" spcCol="1270" anchor="ctr" anchorCtr="0">
          <a:noAutofit/>
        </a:bodyPr>
        <a:lstStyle/>
        <a:p>
          <a:pPr marL="0" lvl="0" indent="0" algn="l" defTabSz="1244600">
            <a:lnSpc>
              <a:spcPct val="90000"/>
            </a:lnSpc>
            <a:spcBef>
              <a:spcPct val="0"/>
            </a:spcBef>
            <a:spcAft>
              <a:spcPct val="35000"/>
            </a:spcAft>
            <a:buNone/>
          </a:pPr>
          <a:r>
            <a:rPr lang="en-US" sz="2800" kern="1200" dirty="0"/>
            <a:t>Ability to Continue as a Going Concern</a:t>
          </a:r>
        </a:p>
      </dsp:txBody>
      <dsp:txXfrm>
        <a:off x="535317" y="1323956"/>
        <a:ext cx="6848863" cy="745862"/>
      </dsp:txXfrm>
    </dsp:sp>
    <dsp:sp modelId="{3BD36991-9453-4598-B17B-5D7F7D1BDD63}">
      <dsp:nvSpPr>
        <dsp:cNvPr id="0" name=""/>
        <dsp:cNvSpPr/>
      </dsp:nvSpPr>
      <dsp:spPr>
        <a:xfrm>
          <a:off x="0" y="2966967"/>
          <a:ext cx="9899374" cy="705600"/>
        </a:xfrm>
        <a:prstGeom prst="rect">
          <a:avLst/>
        </a:prstGeom>
        <a:solidFill>
          <a:schemeClr val="lt1">
            <a:alpha val="90000"/>
            <a:hueOff val="0"/>
            <a:satOff val="0"/>
            <a:lumOff val="0"/>
            <a:alphaOff val="0"/>
          </a:schemeClr>
        </a:solidFill>
        <a:ln w="25400" cap="flat" cmpd="sng" algn="ctr">
          <a:solidFill>
            <a:schemeClr val="accent4">
              <a:hueOff val="6531104"/>
              <a:satOff val="4368"/>
              <a:lumOff val="-5621"/>
              <a:alphaOff val="0"/>
            </a:schemeClr>
          </a:solidFill>
          <a:prstDash val="solid"/>
        </a:ln>
        <a:effectLst/>
      </dsp:spPr>
      <dsp:style>
        <a:lnRef idx="2">
          <a:scrgbClr r="0" g="0" b="0"/>
        </a:lnRef>
        <a:fillRef idx="1">
          <a:scrgbClr r="0" g="0" b="0"/>
        </a:fillRef>
        <a:effectRef idx="0">
          <a:scrgbClr r="0" g="0" b="0"/>
        </a:effectRef>
        <a:fontRef idx="minor"/>
      </dsp:style>
    </dsp:sp>
    <dsp:sp modelId="{0B6B41DE-0933-40E2-98D0-9A2BF443303B}">
      <dsp:nvSpPr>
        <dsp:cNvPr id="0" name=""/>
        <dsp:cNvSpPr/>
      </dsp:nvSpPr>
      <dsp:spPr>
        <a:xfrm>
          <a:off x="494968" y="2553687"/>
          <a:ext cx="6929561" cy="826560"/>
        </a:xfrm>
        <a:prstGeom prst="roundRect">
          <a:avLst/>
        </a:prstGeom>
        <a:solidFill>
          <a:schemeClr val="accent4">
            <a:hueOff val="6531104"/>
            <a:satOff val="4368"/>
            <a:lumOff val="-5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21" tIns="0" rIns="261921" bIns="0" numCol="1" spcCol="1270" anchor="ctr" anchorCtr="0">
          <a:noAutofit/>
        </a:bodyPr>
        <a:lstStyle/>
        <a:p>
          <a:pPr marL="0" lvl="0" indent="0" algn="l" defTabSz="1244600">
            <a:lnSpc>
              <a:spcPct val="90000"/>
            </a:lnSpc>
            <a:spcBef>
              <a:spcPct val="0"/>
            </a:spcBef>
            <a:spcAft>
              <a:spcPct val="35000"/>
            </a:spcAft>
            <a:buNone/>
          </a:pPr>
          <a:r>
            <a:rPr lang="en-US" sz="2800" kern="1200" dirty="0"/>
            <a:t>Adequacy of Disclosures</a:t>
          </a:r>
        </a:p>
      </dsp:txBody>
      <dsp:txXfrm>
        <a:off x="535317" y="2594036"/>
        <a:ext cx="6848863" cy="745862"/>
      </dsp:txXfrm>
    </dsp:sp>
    <dsp:sp modelId="{A266FAFA-1D45-452F-ACED-295353BAAF7A}">
      <dsp:nvSpPr>
        <dsp:cNvPr id="0" name=""/>
        <dsp:cNvSpPr/>
      </dsp:nvSpPr>
      <dsp:spPr>
        <a:xfrm>
          <a:off x="0" y="4237047"/>
          <a:ext cx="9899374" cy="705600"/>
        </a:xfrm>
        <a:prstGeom prst="rect">
          <a:avLst/>
        </a:prstGeom>
        <a:solidFill>
          <a:schemeClr val="lt1">
            <a:alpha val="90000"/>
            <a:hueOff val="0"/>
            <a:satOff val="0"/>
            <a:lumOff val="0"/>
            <a:alphaOff val="0"/>
          </a:schemeClr>
        </a:solidFill>
        <a:ln w="25400" cap="flat" cmpd="sng" algn="ctr">
          <a:solidFill>
            <a:schemeClr val="accent4">
              <a:hueOff val="9796655"/>
              <a:satOff val="6552"/>
              <a:lumOff val="-8432"/>
              <a:alphaOff val="0"/>
            </a:schemeClr>
          </a:solidFill>
          <a:prstDash val="solid"/>
        </a:ln>
        <a:effectLst/>
      </dsp:spPr>
      <dsp:style>
        <a:lnRef idx="2">
          <a:scrgbClr r="0" g="0" b="0"/>
        </a:lnRef>
        <a:fillRef idx="1">
          <a:scrgbClr r="0" g="0" b="0"/>
        </a:fillRef>
        <a:effectRef idx="0">
          <a:scrgbClr r="0" g="0" b="0"/>
        </a:effectRef>
        <a:fontRef idx="minor"/>
      </dsp:style>
    </dsp:sp>
    <dsp:sp modelId="{93EC697A-0DF3-4FC6-AD1E-CCF49259BE73}">
      <dsp:nvSpPr>
        <dsp:cNvPr id="0" name=""/>
        <dsp:cNvSpPr/>
      </dsp:nvSpPr>
      <dsp:spPr>
        <a:xfrm>
          <a:off x="494968" y="3823767"/>
          <a:ext cx="6929561" cy="826560"/>
        </a:xfrm>
        <a:prstGeom prst="roundRect">
          <a:avLst/>
        </a:prstGeom>
        <a:solidFill>
          <a:schemeClr val="accent4">
            <a:hueOff val="9796655"/>
            <a:satOff val="6552"/>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21" tIns="0" rIns="261921" bIns="0" numCol="1" spcCol="1270" anchor="ctr" anchorCtr="0">
          <a:noAutofit/>
        </a:bodyPr>
        <a:lstStyle/>
        <a:p>
          <a:pPr marL="0" lvl="0" indent="0" algn="l" defTabSz="1244600">
            <a:lnSpc>
              <a:spcPct val="90000"/>
            </a:lnSpc>
            <a:spcBef>
              <a:spcPct val="0"/>
            </a:spcBef>
            <a:spcAft>
              <a:spcPct val="35000"/>
            </a:spcAft>
            <a:buNone/>
          </a:pPr>
          <a:r>
            <a:rPr lang="en-US" sz="2800" kern="1200" dirty="0"/>
            <a:t>Report Accordingly</a:t>
          </a:r>
        </a:p>
      </dsp:txBody>
      <dsp:txXfrm>
        <a:off x="535317" y="3864116"/>
        <a:ext cx="6848863"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86105-90EF-4A44-8D1B-70BA3959A118}">
      <dsp:nvSpPr>
        <dsp:cNvPr id="0" name=""/>
        <dsp:cNvSpPr/>
      </dsp:nvSpPr>
      <dsp:spPr>
        <a:xfrm>
          <a:off x="0" y="482550"/>
          <a:ext cx="10898141" cy="14175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817" tIns="416560" rIns="84581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period of time required by the applicable financial reporting framework </a:t>
          </a:r>
          <a:r>
            <a:rPr lang="en-US" sz="2000" b="1" u="sng" kern="1200" dirty="0"/>
            <a:t>OR</a:t>
          </a:r>
        </a:p>
        <a:p>
          <a:pPr marL="228600" lvl="1" indent="-228600" algn="l" defTabSz="889000">
            <a:lnSpc>
              <a:spcPct val="90000"/>
            </a:lnSpc>
            <a:spcBef>
              <a:spcPct val="0"/>
            </a:spcBef>
            <a:spcAft>
              <a:spcPct val="15000"/>
            </a:spcAft>
            <a:buChar char="•"/>
          </a:pPr>
          <a:r>
            <a:rPr lang="en-US" sz="2000" kern="1200" dirty="0"/>
            <a:t>If no such requirement exists, within one year after the date that the financial statements are issued</a:t>
          </a:r>
        </a:p>
      </dsp:txBody>
      <dsp:txXfrm>
        <a:off x="0" y="482550"/>
        <a:ext cx="10898141" cy="1417500"/>
      </dsp:txXfrm>
    </dsp:sp>
    <dsp:sp modelId="{B9D232F1-6C0B-40B7-83BF-D75750D384CF}">
      <dsp:nvSpPr>
        <dsp:cNvPr id="0" name=""/>
        <dsp:cNvSpPr/>
      </dsp:nvSpPr>
      <dsp:spPr>
        <a:xfrm>
          <a:off x="544907" y="187350"/>
          <a:ext cx="7628698" cy="59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47" tIns="0" rIns="288347" bIns="0" numCol="1" spcCol="1270" anchor="ctr" anchorCtr="0">
          <a:noAutofit/>
        </a:bodyPr>
        <a:lstStyle/>
        <a:p>
          <a:pPr marL="0" lvl="0" indent="0" algn="l" defTabSz="889000">
            <a:lnSpc>
              <a:spcPct val="90000"/>
            </a:lnSpc>
            <a:spcBef>
              <a:spcPct val="0"/>
            </a:spcBef>
            <a:spcAft>
              <a:spcPct val="35000"/>
            </a:spcAft>
            <a:buNone/>
          </a:pPr>
          <a:r>
            <a:rPr lang="en-US" sz="2000" kern="1200" dirty="0"/>
            <a:t>ASB</a:t>
          </a:r>
        </a:p>
      </dsp:txBody>
      <dsp:txXfrm>
        <a:off x="573728" y="216171"/>
        <a:ext cx="7571056" cy="532758"/>
      </dsp:txXfrm>
    </dsp:sp>
    <dsp:sp modelId="{BD949638-AEA3-4756-90E9-3F227B4BF28C}">
      <dsp:nvSpPr>
        <dsp:cNvPr id="0" name=""/>
        <dsp:cNvSpPr/>
      </dsp:nvSpPr>
      <dsp:spPr>
        <a:xfrm>
          <a:off x="0" y="2303251"/>
          <a:ext cx="10898141" cy="834750"/>
        </a:xfrm>
        <a:prstGeom prst="rect">
          <a:avLst/>
        </a:prstGeom>
        <a:solidFill>
          <a:schemeClr val="lt1">
            <a:alpha val="90000"/>
            <a:hueOff val="0"/>
            <a:satOff val="0"/>
            <a:lumOff val="0"/>
            <a:alphaOff val="0"/>
          </a:schemeClr>
        </a:solidFill>
        <a:ln w="25400" cap="flat" cmpd="sng" algn="ctr">
          <a:solidFill>
            <a:schemeClr val="accent5">
              <a:hueOff val="-7710498"/>
              <a:satOff val="10321"/>
              <a:lumOff val="8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817" tIns="416560" rIns="84581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Within one year after the date that the </a:t>
          </a:r>
          <a:r>
            <a:rPr lang="en-US" sz="2000" u="sng" kern="1200" dirty="0"/>
            <a:t>financial statements are </a:t>
          </a:r>
          <a:r>
            <a:rPr lang="en-US" sz="2000" b="1" u="sng" kern="1200" dirty="0"/>
            <a:t>issued</a:t>
          </a:r>
        </a:p>
      </dsp:txBody>
      <dsp:txXfrm>
        <a:off x="0" y="2303251"/>
        <a:ext cx="10898141" cy="834750"/>
      </dsp:txXfrm>
    </dsp:sp>
    <dsp:sp modelId="{31F4CC73-27AE-41DB-B839-5FA6FCBB7883}">
      <dsp:nvSpPr>
        <dsp:cNvPr id="0" name=""/>
        <dsp:cNvSpPr/>
      </dsp:nvSpPr>
      <dsp:spPr>
        <a:xfrm>
          <a:off x="544907" y="2008051"/>
          <a:ext cx="7628698" cy="590400"/>
        </a:xfrm>
        <a:prstGeom prst="roundRect">
          <a:avLst/>
        </a:prstGeom>
        <a:solidFill>
          <a:schemeClr val="accent5">
            <a:hueOff val="-7710498"/>
            <a:satOff val="10321"/>
            <a:lumOff val="8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47" tIns="0" rIns="288347" bIns="0" numCol="1" spcCol="1270" anchor="ctr" anchorCtr="0">
          <a:noAutofit/>
        </a:bodyPr>
        <a:lstStyle/>
        <a:p>
          <a:pPr marL="0" lvl="0" indent="0" algn="l" defTabSz="889000">
            <a:lnSpc>
              <a:spcPct val="90000"/>
            </a:lnSpc>
            <a:spcBef>
              <a:spcPct val="0"/>
            </a:spcBef>
            <a:spcAft>
              <a:spcPct val="35000"/>
            </a:spcAft>
            <a:buNone/>
          </a:pPr>
          <a:r>
            <a:rPr lang="en-US" sz="2000" kern="1200" dirty="0"/>
            <a:t>FASB</a:t>
          </a:r>
        </a:p>
      </dsp:txBody>
      <dsp:txXfrm>
        <a:off x="573728" y="2036872"/>
        <a:ext cx="7571056" cy="532758"/>
      </dsp:txXfrm>
    </dsp:sp>
    <dsp:sp modelId="{FAA88695-AA75-4B4B-9493-0E6A7774D5B3}">
      <dsp:nvSpPr>
        <dsp:cNvPr id="0" name=""/>
        <dsp:cNvSpPr/>
      </dsp:nvSpPr>
      <dsp:spPr>
        <a:xfrm>
          <a:off x="0" y="3541201"/>
          <a:ext cx="10898141" cy="834750"/>
        </a:xfrm>
        <a:prstGeom prst="rect">
          <a:avLst/>
        </a:prstGeom>
        <a:solidFill>
          <a:schemeClr val="lt1">
            <a:alpha val="90000"/>
            <a:hueOff val="0"/>
            <a:satOff val="0"/>
            <a:lumOff val="0"/>
            <a:alphaOff val="0"/>
          </a:schemeClr>
        </a:solidFill>
        <a:ln w="25400" cap="flat" cmpd="sng" algn="ctr">
          <a:solidFill>
            <a:schemeClr val="accent5">
              <a:hueOff val="-15420996"/>
              <a:satOff val="20642"/>
              <a:lumOff val="166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817" tIns="416560" rIns="84581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12 months beyond the </a:t>
          </a:r>
          <a:r>
            <a:rPr lang="en-US" sz="2000" b="1" u="sng" kern="1200" dirty="0"/>
            <a:t>date of</a:t>
          </a:r>
          <a:r>
            <a:rPr lang="en-US" sz="2000" u="sng" kern="1200" dirty="0"/>
            <a:t> the financial statements</a:t>
          </a:r>
        </a:p>
      </dsp:txBody>
      <dsp:txXfrm>
        <a:off x="0" y="3541201"/>
        <a:ext cx="10898141" cy="834750"/>
      </dsp:txXfrm>
    </dsp:sp>
    <dsp:sp modelId="{7A46A916-AB4F-41D4-9380-F876B2E512E9}">
      <dsp:nvSpPr>
        <dsp:cNvPr id="0" name=""/>
        <dsp:cNvSpPr/>
      </dsp:nvSpPr>
      <dsp:spPr>
        <a:xfrm>
          <a:off x="544907" y="3246001"/>
          <a:ext cx="7628698" cy="590400"/>
        </a:xfrm>
        <a:prstGeom prst="roundRect">
          <a:avLst/>
        </a:prstGeom>
        <a:solidFill>
          <a:schemeClr val="accent5">
            <a:hueOff val="-15420996"/>
            <a:satOff val="20642"/>
            <a:lumOff val="166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47" tIns="0" rIns="288347" bIns="0" numCol="1" spcCol="1270" anchor="ctr" anchorCtr="0">
          <a:noAutofit/>
        </a:bodyPr>
        <a:lstStyle/>
        <a:p>
          <a:pPr marL="0" lvl="0" indent="0" algn="l" defTabSz="889000">
            <a:lnSpc>
              <a:spcPct val="90000"/>
            </a:lnSpc>
            <a:spcBef>
              <a:spcPct val="0"/>
            </a:spcBef>
            <a:spcAft>
              <a:spcPct val="35000"/>
            </a:spcAft>
            <a:buNone/>
          </a:pPr>
          <a:r>
            <a:rPr lang="en-US" sz="2000" kern="1200" dirty="0"/>
            <a:t>GASB</a:t>
          </a:r>
        </a:p>
      </dsp:txBody>
      <dsp:txXfrm>
        <a:off x="573728" y="3274822"/>
        <a:ext cx="757105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45765-E3FE-4011-8F81-A3E201738C3E}">
      <dsp:nvSpPr>
        <dsp:cNvPr id="0" name=""/>
        <dsp:cNvSpPr/>
      </dsp:nvSpPr>
      <dsp:spPr>
        <a:xfrm>
          <a:off x="0" y="0"/>
          <a:ext cx="7937500" cy="137668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Adverse Opinion</a:t>
          </a:r>
        </a:p>
      </dsp:txBody>
      <dsp:txXfrm>
        <a:off x="0" y="0"/>
        <a:ext cx="7937500" cy="1376680"/>
      </dsp:txXfrm>
    </dsp:sp>
    <dsp:sp modelId="{DF1A06E9-409A-4410-8993-E5E5FC7CC3BA}">
      <dsp:nvSpPr>
        <dsp:cNvPr id="0" name=""/>
        <dsp:cNvSpPr/>
      </dsp:nvSpPr>
      <dsp:spPr>
        <a:xfrm>
          <a:off x="0" y="1376680"/>
          <a:ext cx="7937500" cy="28910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If the financial statements have been prepared using the going concern basis of accounting but, in the auditor’s judgment, management’s use of the going concern basis of accounting in the preparation of the financial statements is inappropriate  </a:t>
          </a:r>
        </a:p>
      </dsp:txBody>
      <dsp:txXfrm>
        <a:off x="0" y="1376680"/>
        <a:ext cx="7937500" cy="2891028"/>
      </dsp:txXfrm>
    </dsp:sp>
    <dsp:sp modelId="{87591186-B7F2-45E1-81B6-AE9BA0841DCC}">
      <dsp:nvSpPr>
        <dsp:cNvPr id="0" name=""/>
        <dsp:cNvSpPr/>
      </dsp:nvSpPr>
      <dsp:spPr>
        <a:xfrm>
          <a:off x="0" y="4267708"/>
          <a:ext cx="7937500" cy="321225"/>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AAB94-3CE7-46BA-BC15-C1C449978B2B}">
      <dsp:nvSpPr>
        <dsp:cNvPr id="0" name=""/>
        <dsp:cNvSpPr/>
      </dsp:nvSpPr>
      <dsp:spPr>
        <a:xfrm>
          <a:off x="0" y="388661"/>
          <a:ext cx="7924801" cy="1433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541528" rIns="615053"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Enhancing the communicative value and relevance of the auditor’s report</a:t>
          </a:r>
        </a:p>
      </dsp:txBody>
      <dsp:txXfrm>
        <a:off x="0" y="388661"/>
        <a:ext cx="7924801" cy="1433250"/>
      </dsp:txXfrm>
    </dsp:sp>
    <dsp:sp modelId="{4D5BA57E-0DF1-434C-822F-788C585A2B5C}">
      <dsp:nvSpPr>
        <dsp:cNvPr id="0" name=""/>
        <dsp:cNvSpPr/>
      </dsp:nvSpPr>
      <dsp:spPr>
        <a:xfrm>
          <a:off x="396240" y="4901"/>
          <a:ext cx="55473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1155700">
            <a:lnSpc>
              <a:spcPct val="90000"/>
            </a:lnSpc>
            <a:spcBef>
              <a:spcPct val="0"/>
            </a:spcBef>
            <a:spcAft>
              <a:spcPct val="35000"/>
            </a:spcAft>
            <a:buNone/>
          </a:pPr>
          <a:r>
            <a:rPr lang="en-US" sz="2600" kern="1200" dirty="0"/>
            <a:t>Goal</a:t>
          </a:r>
        </a:p>
      </dsp:txBody>
      <dsp:txXfrm>
        <a:off x="433707" y="42368"/>
        <a:ext cx="547242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6D0B-9ECC-418F-BF51-82A9369E8652}">
      <dsp:nvSpPr>
        <dsp:cNvPr id="0" name=""/>
        <dsp:cNvSpPr/>
      </dsp:nvSpPr>
      <dsp:spPr>
        <a:xfrm>
          <a:off x="32" y="1286"/>
          <a:ext cx="3152133"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New section</a:t>
          </a:r>
        </a:p>
      </dsp:txBody>
      <dsp:txXfrm>
        <a:off x="32" y="1286"/>
        <a:ext cx="3152133" cy="691200"/>
      </dsp:txXfrm>
    </dsp:sp>
    <dsp:sp modelId="{48C070DA-5856-49A8-91E6-F59F2BE10ECD}">
      <dsp:nvSpPr>
        <dsp:cNvPr id="0" name=""/>
        <dsp:cNvSpPr/>
      </dsp:nvSpPr>
      <dsp:spPr>
        <a:xfrm>
          <a:off x="32" y="692486"/>
          <a:ext cx="3152133" cy="21493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701: Communicating Key Audit Matters in the Independent Auditor’s Report</a:t>
          </a:r>
        </a:p>
      </dsp:txBody>
      <dsp:txXfrm>
        <a:off x="32" y="692486"/>
        <a:ext cx="3152133" cy="2149335"/>
      </dsp:txXfrm>
    </dsp:sp>
    <dsp:sp modelId="{42DB0A9C-2029-422B-9A5D-EE4CF7518232}">
      <dsp:nvSpPr>
        <dsp:cNvPr id="0" name=""/>
        <dsp:cNvSpPr/>
      </dsp:nvSpPr>
      <dsp:spPr>
        <a:xfrm>
          <a:off x="3593465" y="1286"/>
          <a:ext cx="3152133"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Amends</a:t>
          </a:r>
        </a:p>
      </dsp:txBody>
      <dsp:txXfrm>
        <a:off x="3593465" y="1286"/>
        <a:ext cx="3152133" cy="691200"/>
      </dsp:txXfrm>
    </dsp:sp>
    <dsp:sp modelId="{23AE8404-CA59-4C23-BC4D-4A61827DAFC9}">
      <dsp:nvSpPr>
        <dsp:cNvPr id="0" name=""/>
        <dsp:cNvSpPr/>
      </dsp:nvSpPr>
      <dsp:spPr>
        <a:xfrm>
          <a:off x="3593498" y="692486"/>
          <a:ext cx="3152133" cy="21493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700</a:t>
          </a:r>
        </a:p>
        <a:p>
          <a:pPr marL="228600" lvl="1" indent="-228600" algn="l" defTabSz="1066800">
            <a:lnSpc>
              <a:spcPct val="90000"/>
            </a:lnSpc>
            <a:spcBef>
              <a:spcPct val="0"/>
            </a:spcBef>
            <a:spcAft>
              <a:spcPct val="15000"/>
            </a:spcAft>
            <a:buChar char="•"/>
          </a:pPr>
          <a:r>
            <a:rPr lang="en-US" sz="2400" kern="1200" dirty="0"/>
            <a:t>705</a:t>
          </a:r>
        </a:p>
        <a:p>
          <a:pPr marL="228600" lvl="1" indent="-228600" algn="l" defTabSz="1066800">
            <a:lnSpc>
              <a:spcPct val="90000"/>
            </a:lnSpc>
            <a:spcBef>
              <a:spcPct val="0"/>
            </a:spcBef>
            <a:spcAft>
              <a:spcPct val="15000"/>
            </a:spcAft>
            <a:buChar char="•"/>
          </a:pPr>
          <a:r>
            <a:rPr lang="en-US" sz="2400" kern="1200" dirty="0"/>
            <a:t>706</a:t>
          </a:r>
        </a:p>
        <a:p>
          <a:pPr marL="228600" lvl="1" indent="-228600" algn="l" defTabSz="1066800">
            <a:lnSpc>
              <a:spcPct val="90000"/>
            </a:lnSpc>
            <a:spcBef>
              <a:spcPct val="0"/>
            </a:spcBef>
            <a:spcAft>
              <a:spcPct val="15000"/>
            </a:spcAft>
            <a:buChar char="•"/>
          </a:pPr>
          <a:r>
            <a:rPr lang="en-US" sz="2400" kern="1200" dirty="0"/>
            <a:t>260</a:t>
          </a:r>
        </a:p>
        <a:p>
          <a:pPr marL="228600" lvl="1" indent="-228600" algn="l" defTabSz="1066800">
            <a:lnSpc>
              <a:spcPct val="90000"/>
            </a:lnSpc>
            <a:spcBef>
              <a:spcPct val="0"/>
            </a:spcBef>
            <a:spcAft>
              <a:spcPct val="15000"/>
            </a:spcAft>
            <a:buChar char="•"/>
          </a:pPr>
          <a:r>
            <a:rPr lang="en-US" sz="2400" kern="1200" dirty="0"/>
            <a:t>570</a:t>
          </a:r>
        </a:p>
      </dsp:txBody>
      <dsp:txXfrm>
        <a:off x="3593498" y="692486"/>
        <a:ext cx="3152133" cy="21493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4302A-D864-478A-93D9-6B379486A79B}"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2856C-C611-46F0-B731-3B7014215B26}" type="slidenum">
              <a:rPr lang="en-US" smtClean="0"/>
              <a:t>‹#›</a:t>
            </a:fld>
            <a:endParaRPr lang="en-US"/>
          </a:p>
        </p:txBody>
      </p:sp>
    </p:spTree>
    <p:extLst>
      <p:ext uri="{BB962C8B-B14F-4D97-AF65-F5344CB8AC3E}">
        <p14:creationId xmlns:p14="http://schemas.microsoft.com/office/powerpoint/2010/main" val="107492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35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r>
              <a:rPr lang="en-US" dirty="0"/>
              <a:t>Previous guidance included in AICPA guides as </a:t>
            </a:r>
            <a:r>
              <a:rPr lang="en-US" i="1" dirty="0"/>
              <a:t>best practice</a:t>
            </a:r>
            <a:r>
              <a:rPr lang="en-US" dirty="0"/>
              <a:t> regarding municipal securities</a:t>
            </a:r>
          </a:p>
          <a:p>
            <a:r>
              <a:rPr lang="en-US" dirty="0"/>
              <a:t>Standards-level guidance for when an auditor is considered involved in an offering, as well as the audit responsibilities once involved, is in the </a:t>
            </a:r>
            <a:r>
              <a:rPr lang="en-US" b="1" dirty="0">
                <a:solidFill>
                  <a:srgbClr val="72246C"/>
                </a:solidFill>
              </a:rPr>
              <a:t>public interest </a:t>
            </a:r>
            <a:r>
              <a:rPr lang="en-US" dirty="0"/>
              <a:t>and will </a:t>
            </a:r>
            <a:r>
              <a:rPr lang="en-US" b="1" dirty="0">
                <a:solidFill>
                  <a:srgbClr val="72246C"/>
                </a:solidFill>
              </a:rPr>
              <a:t>promote consistency in practice</a:t>
            </a:r>
            <a:r>
              <a:rPr lang="en-US" dirty="0"/>
              <a:t> </a:t>
            </a:r>
          </a:p>
          <a:p>
            <a:pPr hangingPunct="0"/>
            <a:endParaRPr lang="en-US" sz="1200" kern="1200" dirty="0">
              <a:solidFill>
                <a:schemeClr val="tx1"/>
              </a:solidFill>
              <a:effectLst/>
              <a:latin typeface="+mn-lt"/>
              <a:ea typeface="+mn-ea"/>
              <a:cs typeface="+mn-cs"/>
            </a:endParaRPr>
          </a:p>
          <a:p>
            <a:pPr>
              <a:spcBef>
                <a:spcPts val="0"/>
              </a:spcBef>
              <a:spcAft>
                <a:spcPts val="1600"/>
              </a:spcAft>
            </a:pPr>
            <a:r>
              <a:rPr lang="en-US" sz="1200" dirty="0"/>
              <a:t>Historically, the “auditor involvement” guidance in the AICPA guides was considered to be requirements</a:t>
            </a:r>
          </a:p>
          <a:p>
            <a:pPr>
              <a:spcBef>
                <a:spcPts val="0"/>
              </a:spcBef>
              <a:spcAft>
                <a:spcPts val="1600"/>
              </a:spcAft>
            </a:pPr>
            <a:r>
              <a:rPr lang="en-US" sz="1200" dirty="0"/>
              <a:t>In updating the guides for the clarity project, several “</a:t>
            </a:r>
            <a:r>
              <a:rPr lang="en-US" sz="1200" dirty="0" err="1"/>
              <a:t>shoulds</a:t>
            </a:r>
            <a:r>
              <a:rPr lang="en-US" sz="1200" dirty="0"/>
              <a:t>” in that guidance could not be linked back to an auditing standard. Existed</a:t>
            </a:r>
            <a:r>
              <a:rPr lang="en-US" sz="1200" baseline="0" dirty="0"/>
              <a:t> in the following guides:</a:t>
            </a:r>
          </a:p>
          <a:p>
            <a:pPr marL="171450" indent="-171450">
              <a:spcBef>
                <a:spcPts val="0"/>
              </a:spcBef>
              <a:spcAft>
                <a:spcPts val="1600"/>
              </a:spcAft>
              <a:buFont typeface="Arial" panose="020B0604020202020204" pitchFamily="34" charset="0"/>
              <a:buChar char="•"/>
            </a:pPr>
            <a:r>
              <a:rPr lang="en-US" sz="1200" baseline="0" dirty="0"/>
              <a:t>State and Local Governments</a:t>
            </a:r>
          </a:p>
          <a:p>
            <a:pPr marL="171450" indent="-171450">
              <a:spcBef>
                <a:spcPts val="0"/>
              </a:spcBef>
              <a:spcAft>
                <a:spcPts val="1600"/>
              </a:spcAft>
              <a:buFont typeface="Arial" panose="020B0604020202020204" pitchFamily="34" charset="0"/>
              <a:buChar char="•"/>
            </a:pPr>
            <a:r>
              <a:rPr lang="en-US" sz="1200" baseline="0" dirty="0"/>
              <a:t>Health Care Entities</a:t>
            </a:r>
          </a:p>
          <a:p>
            <a:pPr marL="171450" indent="-171450">
              <a:spcBef>
                <a:spcPts val="0"/>
              </a:spcBef>
              <a:spcAft>
                <a:spcPts val="1600"/>
              </a:spcAft>
              <a:buFont typeface="Arial" panose="020B0604020202020204" pitchFamily="34" charset="0"/>
              <a:buChar char="•"/>
            </a:pPr>
            <a:r>
              <a:rPr lang="en-US" sz="1200" baseline="0" dirty="0"/>
              <a:t>Not-for-Profit Entities</a:t>
            </a:r>
            <a:endParaRPr lang="en-US" sz="1200" dirty="0"/>
          </a:p>
          <a:p>
            <a:pPr>
              <a:spcBef>
                <a:spcPts val="0"/>
              </a:spcBef>
              <a:spcAft>
                <a:spcPts val="1600"/>
              </a:spcAft>
            </a:pPr>
            <a:endParaRPr lang="en-US" sz="1200" dirty="0"/>
          </a:p>
          <a:p>
            <a:r>
              <a:rPr lang="en-US" dirty="0"/>
              <a:t>In connection with the Clarity Project, guidance in the AICPA audit guides was scrubbed to determine linkage back to original standards, so they could be appropriately given their new AU-C references.</a:t>
            </a:r>
          </a:p>
          <a:p>
            <a:endParaRPr lang="en-US" sz="1200" kern="1200" dirty="0">
              <a:solidFill>
                <a:schemeClr val="tx1"/>
              </a:solidFill>
              <a:latin typeface="+mn-lt"/>
              <a:ea typeface="ＭＳ Ｐゴシック" pitchFamily="-112" charset="-128"/>
              <a:cs typeface="ＭＳ Ｐゴシック" pitchFamily="-112" charset="-128"/>
            </a:endParaRPr>
          </a:p>
          <a:p>
            <a:r>
              <a:rPr lang="en-US" sz="1200" kern="1200" dirty="0">
                <a:solidFill>
                  <a:schemeClr val="tx1"/>
                </a:solidFill>
                <a:latin typeface="+mn-lt"/>
                <a:ea typeface="ＭＳ Ｐゴシック" pitchFamily="-112" charset="-128"/>
                <a:cs typeface="ＭＳ Ｐゴシック" pitchFamily="-112" charset="-128"/>
              </a:rPr>
              <a:t>Anything that did not have a reference to an auditing standard was considered to be nonauthoritative</a:t>
            </a:r>
            <a:r>
              <a:rPr lang="en-US" dirty="0"/>
              <a:t>.  </a:t>
            </a:r>
          </a:p>
          <a:p>
            <a:endParaRPr lang="en-US" dirty="0"/>
          </a:p>
          <a:p>
            <a:pPr lvl="0"/>
            <a:r>
              <a:rPr lang="en-US" sz="1200" kern="1200" dirty="0">
                <a:solidFill>
                  <a:schemeClr val="tx1"/>
                </a:solidFill>
                <a:latin typeface="+mn-lt"/>
                <a:ea typeface="ＭＳ Ｐゴシック" pitchFamily="-112" charset="-128"/>
                <a:cs typeface="ＭＳ Ｐゴシック" pitchFamily="-112" charset="-128"/>
              </a:rPr>
              <a:t>Thus, post-clarity its status changed.  </a:t>
            </a:r>
            <a:r>
              <a:rPr lang="en-US" dirty="0"/>
              <a:t>If you look closely at the guides, the discussion now reads as if these are “best practices.” </a:t>
            </a:r>
            <a:endParaRPr lang="en-US" sz="1200" kern="1200" dirty="0">
              <a:solidFill>
                <a:schemeClr val="tx1"/>
              </a:solidFill>
              <a:effectLst/>
              <a:latin typeface="+mn-lt"/>
              <a:ea typeface="ＭＳ Ｐゴシック" pitchFamily="-112" charset="-128"/>
              <a:cs typeface="ＭＳ Ｐゴシック" pitchFamily="-112"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12" charset="-128"/>
              <a:cs typeface="ＭＳ Ｐゴシック" pitchFamily="-112"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12" charset="-128"/>
                <a:cs typeface="ＭＳ Ｐゴシック" pitchFamily="-112" charset="-128"/>
              </a:rPr>
              <a:t>The objective of the auditor when involved with an exempt offering document is to perform procedures specified in this SAS to determine whether the information included in the offering document  could undermine the credibility of the financial statements and the auditor’s report thereon and respond appropriately.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8938E-0CF0-4BC1-AE6E-0A4718F69E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70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r>
              <a:rPr lang="en-US" sz="1200" kern="1200" dirty="0">
                <a:solidFill>
                  <a:schemeClr val="tx1"/>
                </a:solidFill>
                <a:effectLst/>
                <a:latin typeface="+mn-lt"/>
                <a:ea typeface="ＭＳ Ｐゴシック" pitchFamily="-112" charset="-128"/>
                <a:cs typeface="ＭＳ Ｐゴシック" pitchFamily="-112" charset="-128"/>
              </a:rPr>
              <a:t>References in this SAS to an auditor’s report</a:t>
            </a:r>
            <a:r>
              <a:rPr lang="en-US" sz="1200" i="1" kern="1200" dirty="0">
                <a:solidFill>
                  <a:schemeClr val="tx1"/>
                </a:solidFill>
                <a:effectLst/>
                <a:latin typeface="+mn-lt"/>
                <a:ea typeface="ＭＳ Ｐゴシック" pitchFamily="-112" charset="-128"/>
                <a:cs typeface="ＭＳ Ｐゴシック" pitchFamily="-112" charset="-128"/>
              </a:rPr>
              <a:t> </a:t>
            </a:r>
            <a:r>
              <a:rPr lang="en-US" sz="1200" kern="1200" dirty="0">
                <a:solidFill>
                  <a:schemeClr val="tx1"/>
                </a:solidFill>
                <a:effectLst/>
                <a:latin typeface="+mn-lt"/>
                <a:ea typeface="ＭＳ Ｐゴシック" pitchFamily="-112" charset="-128"/>
                <a:cs typeface="ＭＳ Ｐゴシック" pitchFamily="-112" charset="-128"/>
              </a:rPr>
              <a:t>are to be read to encompass an </a:t>
            </a:r>
            <a:r>
              <a:rPr lang="en-US" sz="1200" b="1" kern="1200" dirty="0">
                <a:solidFill>
                  <a:schemeClr val="tx1"/>
                </a:solidFill>
                <a:effectLst/>
                <a:latin typeface="+mn-lt"/>
                <a:ea typeface="ＭＳ Ｐゴシック" pitchFamily="-112" charset="-128"/>
                <a:cs typeface="ＭＳ Ｐゴシック" pitchFamily="-112" charset="-128"/>
              </a:rPr>
              <a:t>auditor’s report on financial statements</a:t>
            </a:r>
            <a:r>
              <a:rPr lang="en-US" sz="1200" kern="1200" dirty="0">
                <a:solidFill>
                  <a:schemeClr val="tx1"/>
                </a:solidFill>
                <a:effectLst/>
                <a:latin typeface="+mn-lt"/>
                <a:ea typeface="ＭＳ Ｐゴシック" pitchFamily="-112" charset="-128"/>
                <a:cs typeface="ＭＳ Ｐゴシック" pitchFamily="-112" charset="-128"/>
              </a:rPr>
              <a:t> or an </a:t>
            </a:r>
            <a:r>
              <a:rPr lang="en-US" sz="1200" b="1" kern="1200" dirty="0">
                <a:solidFill>
                  <a:schemeClr val="tx1"/>
                </a:solidFill>
                <a:effectLst/>
                <a:latin typeface="+mn-lt"/>
                <a:ea typeface="ＭＳ Ｐゴシック" pitchFamily="-112" charset="-128"/>
                <a:cs typeface="ＭＳ Ｐゴシック" pitchFamily="-112" charset="-128"/>
              </a:rPr>
              <a:t>auditor’s review report on interim financial information </a:t>
            </a:r>
            <a:r>
              <a:rPr lang="en-US" sz="1200" kern="1200" dirty="0">
                <a:solidFill>
                  <a:schemeClr val="tx1"/>
                </a:solidFill>
                <a:effectLst/>
                <a:latin typeface="+mn-lt"/>
                <a:ea typeface="ＭＳ Ｐゴシック" pitchFamily="-112" charset="-128"/>
                <a:cs typeface="ＭＳ Ｐゴシック" pitchFamily="-112" charset="-128"/>
              </a:rPr>
              <a:t>in accordance with AU-C section 930, </a:t>
            </a:r>
            <a:r>
              <a:rPr lang="en-US" sz="1200" i="1" kern="1200" dirty="0">
                <a:solidFill>
                  <a:schemeClr val="tx1"/>
                </a:solidFill>
                <a:effectLst/>
                <a:latin typeface="+mn-lt"/>
                <a:ea typeface="ＭＳ Ｐゴシック" pitchFamily="-112" charset="-128"/>
                <a:cs typeface="ＭＳ Ｐゴシック" pitchFamily="-112" charset="-128"/>
              </a:rPr>
              <a:t>Interim Financial Information</a:t>
            </a:r>
            <a:r>
              <a:rPr lang="en-US" sz="1200" kern="1200" dirty="0">
                <a:solidFill>
                  <a:schemeClr val="tx1"/>
                </a:solidFill>
                <a:effectLst/>
                <a:latin typeface="+mn-lt"/>
                <a:ea typeface="ＭＳ Ｐゴシック" pitchFamily="-112" charset="-128"/>
                <a:cs typeface="ＭＳ Ｐゴシック" pitchFamily="-112" charset="-128"/>
              </a:rPr>
              <a:t>.</a:t>
            </a:r>
          </a:p>
          <a:p>
            <a:endParaRPr lang="en-US" sz="1200" kern="1200" dirty="0">
              <a:solidFill>
                <a:schemeClr val="tx1"/>
              </a:solidFill>
              <a:effectLst/>
              <a:latin typeface="+mn-lt"/>
              <a:ea typeface="ＭＳ Ｐゴシック" pitchFamily="-112" charset="-128"/>
              <a:cs typeface="ＭＳ Ｐゴシック" pitchFamily="-112" charset="-128"/>
            </a:endParaRPr>
          </a:p>
          <a:p>
            <a:r>
              <a:rPr lang="en-US" sz="1200" kern="1200" dirty="0">
                <a:solidFill>
                  <a:schemeClr val="tx1"/>
                </a:solidFill>
                <a:effectLst/>
                <a:latin typeface="+mn-lt"/>
                <a:ea typeface="ＭＳ Ｐゴシック" pitchFamily="-112" charset="-128"/>
                <a:cs typeface="ＭＳ Ｐゴシック" pitchFamily="-112" charset="-128"/>
              </a:rPr>
              <a:t>An auditor’s report in accordance with </a:t>
            </a:r>
            <a:r>
              <a:rPr lang="en-US" sz="1200" b="1" kern="1200" dirty="0">
                <a:solidFill>
                  <a:schemeClr val="tx1"/>
                </a:solidFill>
                <a:effectLst/>
                <a:latin typeface="+mn-lt"/>
                <a:ea typeface="ＭＳ Ｐゴシック" pitchFamily="-112" charset="-128"/>
                <a:cs typeface="ＭＳ Ｐゴシック" pitchFamily="-112" charset="-128"/>
              </a:rPr>
              <a:t>AU-C section 700</a:t>
            </a:r>
            <a:r>
              <a:rPr lang="en-US" sz="1200" kern="1200" dirty="0">
                <a:solidFill>
                  <a:schemeClr val="tx1"/>
                </a:solidFill>
                <a:effectLst/>
                <a:latin typeface="+mn-lt"/>
                <a:ea typeface="ＭＳ Ｐゴシック" pitchFamily="-112" charset="-128"/>
                <a:cs typeface="ＭＳ Ｐゴシック" pitchFamily="-112" charset="-128"/>
              </a:rPr>
              <a:t>, </a:t>
            </a:r>
            <a:r>
              <a:rPr lang="en-US" sz="1200" i="1" kern="1200" dirty="0">
                <a:solidFill>
                  <a:schemeClr val="tx1"/>
                </a:solidFill>
                <a:effectLst/>
                <a:latin typeface="+mn-lt"/>
                <a:ea typeface="ＭＳ Ｐゴシック" pitchFamily="-112" charset="-128"/>
                <a:cs typeface="ＭＳ Ｐゴシック" pitchFamily="-112" charset="-128"/>
              </a:rPr>
              <a:t>Forming an Opinion and Reporting on Financial Statements</a:t>
            </a:r>
            <a:r>
              <a:rPr lang="en-US" sz="1200" kern="1200" dirty="0">
                <a:solidFill>
                  <a:schemeClr val="tx1"/>
                </a:solidFill>
                <a:effectLst/>
                <a:latin typeface="+mn-lt"/>
                <a:ea typeface="ＭＳ Ｐゴシック" pitchFamily="-112" charset="-128"/>
                <a:cs typeface="ＭＳ Ｐゴシック" pitchFamily="-112" charset="-128"/>
              </a:rPr>
              <a:t>, </a:t>
            </a:r>
            <a:r>
              <a:rPr lang="en-US" sz="1200" b="1" kern="1200" dirty="0">
                <a:solidFill>
                  <a:schemeClr val="tx1"/>
                </a:solidFill>
                <a:effectLst/>
                <a:latin typeface="+mn-lt"/>
                <a:ea typeface="ＭＳ Ｐゴシック" pitchFamily="-112" charset="-128"/>
                <a:cs typeface="ＭＳ Ｐゴシック" pitchFamily="-112" charset="-128"/>
              </a:rPr>
              <a:t>AU-C section 800</a:t>
            </a:r>
            <a:r>
              <a:rPr lang="en-US" sz="1200" kern="1200" dirty="0">
                <a:solidFill>
                  <a:schemeClr val="tx1"/>
                </a:solidFill>
                <a:effectLst/>
                <a:latin typeface="+mn-lt"/>
                <a:ea typeface="ＭＳ Ｐゴシック" pitchFamily="-112" charset="-128"/>
                <a:cs typeface="ＭＳ Ｐゴシック" pitchFamily="-112" charset="-128"/>
              </a:rPr>
              <a:t>, </a:t>
            </a:r>
            <a:r>
              <a:rPr lang="en-US" sz="1200" i="1" kern="1200" dirty="0">
                <a:solidFill>
                  <a:schemeClr val="tx1"/>
                </a:solidFill>
                <a:effectLst/>
                <a:latin typeface="+mn-lt"/>
                <a:ea typeface="ＭＳ Ｐゴシック" pitchFamily="-112" charset="-128"/>
                <a:cs typeface="ＭＳ Ｐゴシック" pitchFamily="-112" charset="-128"/>
              </a:rPr>
              <a:t>Special Considerations—Audits of Financial Statements Prepared in Accordance With Special Purpose Frameworks, </a:t>
            </a:r>
            <a:r>
              <a:rPr lang="en-US" sz="1200" kern="1200" dirty="0">
                <a:solidFill>
                  <a:schemeClr val="tx1"/>
                </a:solidFill>
                <a:effectLst/>
                <a:latin typeface="+mn-lt"/>
                <a:ea typeface="ＭＳ Ｐゴシック" pitchFamily="-112" charset="-128"/>
                <a:cs typeface="ＭＳ Ｐゴシック" pitchFamily="-112" charset="-128"/>
              </a:rPr>
              <a:t>or </a:t>
            </a:r>
            <a:r>
              <a:rPr lang="en-US" sz="1200" b="1" kern="1200" dirty="0">
                <a:solidFill>
                  <a:schemeClr val="tx1"/>
                </a:solidFill>
                <a:effectLst/>
                <a:latin typeface="+mn-lt"/>
                <a:ea typeface="ＭＳ Ｐゴシック" pitchFamily="-112" charset="-128"/>
                <a:cs typeface="ＭＳ Ｐゴシック" pitchFamily="-112" charset="-128"/>
              </a:rPr>
              <a:t>AU-C section 805</a:t>
            </a:r>
            <a:r>
              <a:rPr lang="en-US" sz="1200" kern="1200" dirty="0">
                <a:solidFill>
                  <a:schemeClr val="tx1"/>
                </a:solidFill>
                <a:effectLst/>
                <a:latin typeface="+mn-lt"/>
                <a:ea typeface="ＭＳ Ｐゴシック" pitchFamily="-112" charset="-128"/>
                <a:cs typeface="ＭＳ Ｐゴシック" pitchFamily="-112" charset="-128"/>
              </a:rPr>
              <a:t>, </a:t>
            </a:r>
            <a:r>
              <a:rPr lang="en-US" sz="1200" i="1" kern="1200" dirty="0">
                <a:solidFill>
                  <a:schemeClr val="tx1"/>
                </a:solidFill>
                <a:effectLst/>
                <a:latin typeface="+mn-lt"/>
                <a:ea typeface="ＭＳ Ｐゴシック" pitchFamily="-112" charset="-128"/>
                <a:cs typeface="ＭＳ Ｐゴシック" pitchFamily="-112" charset="-128"/>
              </a:rPr>
              <a:t>Special Considerations—Audits of Single Financial Statements and Specific Elements, Accounts, or Items of a Financial Statement</a:t>
            </a:r>
            <a:r>
              <a:rPr lang="en-US" sz="1200" kern="1200" dirty="0">
                <a:solidFill>
                  <a:schemeClr val="tx1"/>
                </a:solidFill>
                <a:effectLst/>
                <a:latin typeface="+mn-lt"/>
                <a:ea typeface="ＭＳ Ｐゴシック" pitchFamily="-112" charset="-128"/>
                <a:cs typeface="ＭＳ Ｐゴシック" pitchFamily="-112" charset="-128"/>
              </a:rPr>
              <a:t>.</a:t>
            </a:r>
          </a:p>
          <a:p>
            <a:endParaRPr lang="en-US" sz="1200" kern="1200" dirty="0">
              <a:solidFill>
                <a:schemeClr val="tx1"/>
              </a:solidFill>
              <a:effectLst/>
              <a:latin typeface="+mn-lt"/>
              <a:ea typeface="ＭＳ Ｐゴシック" pitchFamily="-112" charset="-128"/>
              <a:cs typeface="ＭＳ Ｐゴシック" pitchFamily="-112" charset="-128"/>
            </a:endParaRPr>
          </a:p>
          <a:p>
            <a:r>
              <a:rPr lang="en-US" sz="1200" kern="1200" dirty="0">
                <a:solidFill>
                  <a:schemeClr val="tx1"/>
                </a:solidFill>
                <a:effectLst/>
                <a:latin typeface="+mn-lt"/>
                <a:ea typeface="ＭＳ Ｐゴシック" pitchFamily="-112" charset="-128"/>
                <a:cs typeface="ＭＳ Ｐゴシック" pitchFamily="-112" charset="-128"/>
              </a:rPr>
              <a:t>If</a:t>
            </a:r>
            <a:r>
              <a:rPr lang="en-US" sz="1200" kern="1200" baseline="0" dirty="0">
                <a:solidFill>
                  <a:schemeClr val="tx1"/>
                </a:solidFill>
                <a:effectLst/>
                <a:latin typeface="+mn-lt"/>
                <a:ea typeface="ＭＳ Ｐゴシック" pitchFamily="-112" charset="-128"/>
                <a:cs typeface="ＭＳ Ｐゴシック" pitchFamily="-112" charset="-128"/>
              </a:rPr>
              <a:t> any such report is included in the offering – you have met #1</a:t>
            </a:r>
          </a:p>
          <a:p>
            <a:br>
              <a:rPr lang="en-US" sz="1200" kern="1200" baseline="0" dirty="0">
                <a:solidFill>
                  <a:schemeClr val="tx1"/>
                </a:solidFill>
                <a:effectLst/>
                <a:latin typeface="+mn-lt"/>
                <a:ea typeface="ＭＳ Ｐゴシック" pitchFamily="-112" charset="-128"/>
                <a:cs typeface="ＭＳ Ｐゴシック" pitchFamily="-112" charset="-128"/>
              </a:rPr>
            </a:br>
            <a:r>
              <a:rPr lang="en-US" sz="1200" kern="1200" baseline="0" dirty="0">
                <a:solidFill>
                  <a:schemeClr val="tx1"/>
                </a:solidFill>
                <a:effectLst/>
                <a:latin typeface="+mn-lt"/>
                <a:ea typeface="ＭＳ Ｐゴシック" pitchFamily="-112" charset="-128"/>
                <a:cs typeface="ＭＳ Ｐゴシック" pitchFamily="-112" charset="-128"/>
              </a:rPr>
              <a:t>Will address each of the trigger activities in more depth</a:t>
            </a:r>
            <a:endParaRPr lang="en-US" sz="1200" kern="1200" dirty="0">
              <a:solidFill>
                <a:schemeClr val="tx1"/>
              </a:solidFill>
              <a:effectLst/>
              <a:latin typeface="+mn-lt"/>
              <a:ea typeface="ＭＳ Ｐゴシック" pitchFamily="-112" charset="-128"/>
              <a:cs typeface="ＭＳ Ｐゴシック" pitchFamily="-112"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46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pPr lvl="0"/>
            <a:r>
              <a:rPr lang="en-US" sz="1200" kern="1200" dirty="0">
                <a:solidFill>
                  <a:schemeClr val="tx1"/>
                </a:solidFill>
                <a:effectLst/>
                <a:latin typeface="+mn-lt"/>
                <a:ea typeface="+mn-ea"/>
                <a:cs typeface="+mn-cs"/>
              </a:rPr>
              <a:t>Assisting the entity in preparing information included in the exempt offering document (Ref: par. A9—A11)</a:t>
            </a:r>
          </a:p>
          <a:p>
            <a:pPr lvl="0"/>
            <a:r>
              <a:rPr lang="en-US" sz="1200" kern="1200" dirty="0">
                <a:solidFill>
                  <a:schemeClr val="tx1"/>
                </a:solidFill>
                <a:effectLst/>
                <a:latin typeface="+mn-lt"/>
                <a:ea typeface="+mn-ea"/>
                <a:cs typeface="+mn-cs"/>
              </a:rPr>
              <a:t>Reading a draft of the exempt offering document at the entity’s request (Ref: par. A12)</a:t>
            </a:r>
          </a:p>
          <a:p>
            <a:pPr lvl="0"/>
            <a:r>
              <a:rPr lang="en-US" sz="1200" kern="1200" dirty="0">
                <a:solidFill>
                  <a:schemeClr val="tx1"/>
                </a:solidFill>
                <a:effectLst/>
                <a:latin typeface="+mn-lt"/>
                <a:ea typeface="+mn-ea"/>
                <a:cs typeface="+mn-cs"/>
              </a:rPr>
              <a:t>Issuing a comfort or similar letter in accordance with AU-C section 920, </a:t>
            </a:r>
            <a:r>
              <a:rPr lang="en-US" sz="1200" i="1" kern="1200" dirty="0">
                <a:solidFill>
                  <a:schemeClr val="tx1"/>
                </a:solidFill>
                <a:effectLst/>
                <a:latin typeface="+mn-lt"/>
                <a:ea typeface="+mn-ea"/>
                <a:cs typeface="+mn-cs"/>
              </a:rPr>
              <a:t>Letters for Underwriters and Certain Other Requesting Parties</a:t>
            </a:r>
            <a:r>
              <a:rPr lang="en-US" sz="1200" kern="1200" dirty="0">
                <a:solidFill>
                  <a:schemeClr val="tx1"/>
                </a:solidFill>
                <a:effectLst/>
                <a:latin typeface="+mn-lt"/>
                <a:ea typeface="+mn-ea"/>
                <a:cs typeface="+mn-cs"/>
              </a:rPr>
              <a:t>, or a practitioner’s report on an attestation engagement in lieu of a comfort or similar letter on information included in the exempt offering document (Ref: par. A13—A15)</a:t>
            </a:r>
          </a:p>
          <a:p>
            <a:pPr lvl="0"/>
            <a:r>
              <a:rPr lang="en-US" sz="1200" kern="1200" dirty="0">
                <a:solidFill>
                  <a:schemeClr val="tx1"/>
                </a:solidFill>
                <a:effectLst/>
                <a:latin typeface="+mn-lt"/>
                <a:ea typeface="+mn-ea"/>
                <a:cs typeface="+mn-cs"/>
              </a:rPr>
              <a:t>Participating in due diligence discussions with underwriters, placement agents, broker-dealers, or other financial intermediaries in connection with an exempt offering document (Ref: par. A16) </a:t>
            </a:r>
          </a:p>
          <a:p>
            <a:pPr lvl="0"/>
            <a:r>
              <a:rPr lang="en-US" sz="1200" kern="1200" dirty="0">
                <a:solidFill>
                  <a:schemeClr val="tx1"/>
                </a:solidFill>
                <a:effectLst/>
                <a:latin typeface="+mn-lt"/>
                <a:ea typeface="+mn-ea"/>
                <a:cs typeface="+mn-cs"/>
              </a:rPr>
              <a:t>Issuing a practitioner’s report on an attestation engagement on information relating to the exempt offering (Ref: par. A17—A18)</a:t>
            </a:r>
          </a:p>
          <a:p>
            <a:pPr lvl="0"/>
            <a:r>
              <a:rPr lang="en-US" sz="1200" kern="1200" dirty="0">
                <a:solidFill>
                  <a:schemeClr val="tx1"/>
                </a:solidFill>
                <a:effectLst/>
                <a:latin typeface="+mn-lt"/>
                <a:ea typeface="+mn-ea"/>
                <a:cs typeface="+mn-cs"/>
              </a:rPr>
              <a:t>Providing written agreement (for example, an inclusion letter) for the use of the auditor’s report in the exempt offering document (Ref: par. A19—A21)</a:t>
            </a:r>
          </a:p>
          <a:p>
            <a:pPr lvl="0"/>
            <a:r>
              <a:rPr lang="en-US" sz="1200" kern="1200" dirty="0">
                <a:solidFill>
                  <a:schemeClr val="tx1"/>
                </a:solidFill>
                <a:effectLst/>
                <a:latin typeface="+mn-lt"/>
                <a:ea typeface="+mn-ea"/>
                <a:cs typeface="+mn-cs"/>
              </a:rPr>
              <a:t>Signing a copy of the auditor’s report for inclusion in the exempt offering document (Ref: par. A22)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8938E-0CF0-4BC1-AE6E-0A4718F69E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64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[LAURA]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OTHER</a:t>
            </a:r>
            <a:r>
              <a:rPr lang="en-US" sz="1200" b="0" kern="1200" baseline="0" dirty="0">
                <a:solidFill>
                  <a:schemeClr val="tx1"/>
                </a:solidFill>
                <a:effectLst/>
                <a:latin typeface="+mn-lt"/>
                <a:ea typeface="+mn-ea"/>
                <a:cs typeface="+mn-cs"/>
              </a:rPr>
              <a:t> 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Mention that the best practice guidance referred to AUC 720 broadly and that SAS limits to just these paragraphs.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However,</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this responsibility is in line with what the best practice guidance had the auditor doing.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Identify material inconsistencies, if any, with the audited financial statements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Communicate with those charged with governance the auditor’s responsibility with respect to the other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Follow guidance in AU-C 720 if material inconsistencies or material misstatements of fact are identified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A27.	</a:t>
            </a:r>
            <a:r>
              <a:rPr lang="en-US" sz="1200" kern="1200" dirty="0">
                <a:solidFill>
                  <a:schemeClr val="tx1"/>
                </a:solidFill>
                <a:effectLst/>
                <a:latin typeface="+mn-lt"/>
                <a:ea typeface="+mn-ea"/>
                <a:cs typeface="+mn-cs"/>
              </a:rPr>
              <a:t>When revision of the other information in the exempt offering document is necessary due to a material inconsistency or a material misstatement of fact that management refuses to correct, AU-C section 720 requires the auditor to notify those charged with governance of the auditor’s concerns regarding the other information and take any further appropriate action. </a:t>
            </a:r>
            <a:r>
              <a:rPr lang="en-US" sz="1200" b="1" kern="1200" dirty="0">
                <a:solidFill>
                  <a:schemeClr val="tx1"/>
                </a:solidFill>
                <a:effectLst/>
                <a:latin typeface="+mn-lt"/>
                <a:ea typeface="+mn-ea"/>
                <a:cs typeface="+mn-cs"/>
              </a:rPr>
              <a:t>With regard to exempt offerings, actions may also include determining whether to withhold the auditor’s agreement to include the auditor’s report</a:t>
            </a:r>
            <a:r>
              <a:rPr lang="en-US" sz="1200" kern="1200" dirty="0">
                <a:solidFill>
                  <a:schemeClr val="tx1"/>
                </a:solidFill>
                <a:effectLst/>
                <a:latin typeface="+mn-lt"/>
                <a:ea typeface="+mn-ea"/>
                <a:cs typeface="+mn-cs"/>
              </a:rPr>
              <a:t>. In such cases, the auditor may consider it appropriate to obtain legal advice.</a:t>
            </a:r>
          </a:p>
          <a:p>
            <a:endParaRPr lang="en-US" dirty="0"/>
          </a:p>
          <a:p>
            <a:r>
              <a:rPr lang="en-US" dirty="0"/>
              <a:t>SUBSEQUENT EVENTS</a:t>
            </a:r>
          </a:p>
          <a:p>
            <a:pPr marL="171450" indent="-171450">
              <a:buFont typeface="Arial" panose="020B0604020202020204" pitchFamily="34" charset="0"/>
              <a:buChar char="•"/>
            </a:pPr>
            <a:r>
              <a:rPr lang="en-US" dirty="0"/>
              <a:t>Obtaining an understanding of any procedures that management may have performed to identify subsequent events</a:t>
            </a:r>
          </a:p>
          <a:p>
            <a:pPr marL="171450" indent="-171450">
              <a:buFont typeface="Arial" panose="020B0604020202020204" pitchFamily="34" charset="0"/>
              <a:buChar char="•"/>
            </a:pPr>
            <a:r>
              <a:rPr lang="en-US" dirty="0"/>
              <a:t>Inquiring of management and, when appropriate, those charged with governance about whether any subsequent events have occurred that might affect the financial statements</a:t>
            </a:r>
          </a:p>
          <a:p>
            <a:pPr marL="171450" indent="-171450">
              <a:buFont typeface="Arial" panose="020B0604020202020204" pitchFamily="34" charset="0"/>
              <a:buChar char="•"/>
            </a:pPr>
            <a:r>
              <a:rPr lang="en-US" dirty="0"/>
              <a:t>Reading minutes, if any, of the meetings of the entity’s management and those charged with governance that have been held since the date of the auditor’s report and inquiring about matters discussed at any such meetings for which minutes are not yet available</a:t>
            </a:r>
          </a:p>
          <a:p>
            <a:pPr marL="171450" indent="-171450">
              <a:buFont typeface="Arial" panose="020B0604020202020204" pitchFamily="34" charset="0"/>
              <a:buChar char="•"/>
            </a:pPr>
            <a:r>
              <a:rPr lang="en-US" dirty="0"/>
              <a:t>Reading the entity’s most recent subsequent interim financial statements, if any</a:t>
            </a:r>
          </a:p>
          <a:p>
            <a:pPr marL="171450" indent="-171450">
              <a:buFont typeface="Arial" panose="020B0604020202020204" pitchFamily="34" charset="0"/>
              <a:buChar char="•"/>
            </a:pPr>
            <a:r>
              <a:rPr lang="en-US" dirty="0"/>
              <a:t>Obtaining certain updated written representations from management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46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77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[ERICA]</a:t>
            </a:r>
          </a:p>
          <a:p>
            <a:r>
              <a:rPr lang="en-US" dirty="0"/>
              <a:t>ASB is considering the</a:t>
            </a:r>
            <a:r>
              <a:rPr lang="en-US" baseline="0" dirty="0"/>
              <a:t> matters outlined on the slide to be dealt with in a new standard.</a:t>
            </a:r>
          </a:p>
          <a:p>
            <a:r>
              <a:rPr lang="en-US" baseline="0" dirty="0"/>
              <a:t>Issued April 20, 2017, 120 day comment period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8938E-0CF0-4BC1-AE6E-0A4718F69E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296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r>
              <a:rPr lang="en-US" sz="1200" kern="1200" dirty="0">
                <a:solidFill>
                  <a:schemeClr val="tx1"/>
                </a:solidFill>
                <a:effectLst/>
                <a:latin typeface="+mn-lt"/>
                <a:ea typeface="+mn-ea"/>
                <a:cs typeface="+mn-cs"/>
              </a:rPr>
              <a:t>The new form of report in the proposed SAS would require: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new Basis for Limitation on the Scope of the Audit section</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Expanded management and auditor responsibilities sections</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special form of opinion on the ERISA plan financial statements that is based on the audit and on the use of the certification of the investment information that the auditor was instructed not to audit. This includes:</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audit procedures  performed on the information not covered by the certification, </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management’s obtaining of an appropriate certification that is provided to the auditor, and </a:t>
            </a:r>
            <a:endParaRPr lang="en-US" sz="10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procedures performed on the certified information, as required by the proposed SAS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other-matter paragraph that provides an opinion on whether the supplemental schedules are fairly stated in all material respects in relation to the financial statements as a whole, and an opinion on whether the form and content of the supplemental schedules are presented in conformity with the DOL’s rules and regulation for reporting and disclosure under ERISA. The opinion provided in the other-matter paragraph is based on the audit and based on the use of the certification of the investment information that the auditor was instructed not to audit</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by-product report that reports findings on specific plan provisions relating to the financial statements (as discussed in </a:t>
            </a:r>
            <a:r>
              <a:rPr lang="en-US" sz="1200" i="1" kern="1200" dirty="0">
                <a:solidFill>
                  <a:schemeClr val="tx1"/>
                </a:solidFill>
                <a:effectLst/>
                <a:latin typeface="+mn-lt"/>
                <a:ea typeface="+mn-ea"/>
                <a:cs typeface="+mn-cs"/>
              </a:rPr>
              <a:t>Report on Findings</a:t>
            </a:r>
            <a:r>
              <a:rPr lang="en-US" sz="1200" kern="1200" dirty="0">
                <a:solidFill>
                  <a:schemeClr val="tx1"/>
                </a:solidFill>
                <a:effectLst/>
                <a:latin typeface="+mn-lt"/>
                <a:ea typeface="+mn-ea"/>
                <a:cs typeface="+mn-cs"/>
              </a:rPr>
              <a:t> section previously)</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Certain aspects of the new form of report would be precluded when a scope limitation (other than the ERISA-permitted audit scope limitation) or an uncorrected material misstatement existed.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8938E-0CF0-4BC1-AE6E-0A4718F69E2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83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r>
              <a:rPr lang="en-US" dirty="0"/>
              <a:t>ISA 700, Forming an Opinion and Reporting on Financial Statements</a:t>
            </a:r>
          </a:p>
          <a:p>
            <a:r>
              <a:rPr lang="en-US" dirty="0"/>
              <a:t>ISA  705, Modifications to the Opinion in the Independent Auditor’s Report </a:t>
            </a:r>
          </a:p>
          <a:p>
            <a:r>
              <a:rPr lang="en-US" dirty="0"/>
              <a:t>ISA 706, Emphasis-of-Matter Paragraphs and Other-Matter Paragraphs in the Independent Auditor’s Report</a:t>
            </a:r>
          </a:p>
          <a:p>
            <a:r>
              <a:rPr lang="en-US" dirty="0"/>
              <a:t>ISA 260, Communication with Those Charged with Governance</a:t>
            </a:r>
          </a:p>
          <a:p>
            <a:r>
              <a:rPr lang="en-US" dirty="0"/>
              <a:t>ISA 570, Going Concern</a:t>
            </a:r>
          </a:p>
          <a:p>
            <a:endParaRPr lang="en-US" dirty="0"/>
          </a:p>
          <a:p>
            <a:r>
              <a:rPr lang="en-US" dirty="0"/>
              <a:t>Goes</a:t>
            </a:r>
            <a:r>
              <a:rPr lang="en-US" baseline="0" dirty="0"/>
              <a:t> further in eliminating differences with the ISAs and also with PCAOB reporting. Avoid unnecessary differences with the PCAOB.</a:t>
            </a:r>
          </a:p>
          <a:p>
            <a:endParaRPr lang="en-US" baseline="0" dirty="0"/>
          </a:p>
          <a:p>
            <a:r>
              <a:rPr lang="en-US" baseline="0" dirty="0"/>
              <a:t>From the Wrap Document of the Draft ED:</a:t>
            </a:r>
          </a:p>
          <a:p>
            <a:r>
              <a:rPr lang="en-US" sz="1200" kern="1200" dirty="0">
                <a:solidFill>
                  <a:schemeClr val="tx1"/>
                </a:solidFill>
                <a:effectLst/>
                <a:latin typeface="+mn-lt"/>
                <a:ea typeface="+mn-ea"/>
                <a:cs typeface="+mn-cs"/>
              </a:rPr>
              <a:t>The call for changes to the auditor reporting model in the United States and other jurisdictions around the world has resulted from a desire by users of financial statements and the auditor’s report for more information about significant aspects of the audit.  Input was received from investors and other users, as well as regulators, corporate governance organizations, auditors and others, in response to a number of proposals and requests for public comment from standard-setters relating to changes to the auditor’s report.  Several key themes emerged from that process: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Users indicated that they continued to value the “pass/fail” nature of the auditor’s opinion, but that the remainder of the auditor’s report was boilerplate in nature and provided little transparency into the audit.</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particular, users desired more and better information about those areas of the audit that posed higher risks of material misstatement or involved complexity and judgment by management and the auditor. </a:t>
            </a:r>
            <a:endParaRPr lang="en-US" dirty="0">
              <a:effectLst/>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Users and other stakeholders also supported expanding the description in the auditor’s report of the responsibilities of management for the preparation of the financial statements, and of the auditor for the audit of the financial statements, as a way of addressing the long-standing expectations gap.</a:t>
            </a:r>
            <a:endParaRPr lang="en-US" dirty="0">
              <a:effectLst/>
            </a:endParaRPr>
          </a:p>
          <a:p>
            <a:r>
              <a:rPr lang="en-US" sz="1200" kern="1200" dirty="0">
                <a:solidFill>
                  <a:schemeClr val="tx1"/>
                </a:solidFill>
                <a:effectLst/>
                <a:latin typeface="+mn-lt"/>
                <a:ea typeface="+mn-ea"/>
                <a:cs typeface="+mn-cs"/>
              </a:rPr>
              <a:t>The Auditing Standards Board (ASB) has monitored developments related to the auditor reporting model in the United States and internationally.  In particular, the ASB followed the auditor reporting projects of the International Auditing and Assurance Standards Board (IAASB) and Public Company Accounting Oversight Board (PCAOB). See further discussion about these projects below. The ASB Auditor Reporting Task Force was formed to consider the implications of these projects on auditor’s reports issued for audits of non-issuers.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Effective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SASs and related proposed amendments would be effective no earlier than for audits of financial statements for periods ending on or after June 15, 2019, depending on the timing of finalizing the proposed standards and amendments.  Because the proposed standards and amendments are interrelated, all would be required to be adopted concurrently.  It is anticipated that early implementation will not be permitted. </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95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baseline="0" dirty="0"/>
              <a:t>[ERICA]</a:t>
            </a:r>
          </a:p>
          <a:p>
            <a:pPr lvl="0"/>
            <a:r>
              <a:rPr lang="en-US" baseline="0" dirty="0"/>
              <a:t>KAM would be optional in GAAS, but if option selected to report KAM, requirements apply</a:t>
            </a:r>
          </a:p>
          <a:p>
            <a:pPr lvl="0"/>
            <a:r>
              <a:rPr lang="en-US" baseline="0" dirty="0"/>
              <a:t>Similar to Critical Audit Matters (CAM) from the PCAOB</a:t>
            </a:r>
          </a:p>
          <a:p>
            <a:pPr lvl="0"/>
            <a:endParaRPr lang="en-US" baseline="0" dirty="0"/>
          </a:p>
          <a:p>
            <a:pPr lvl="0"/>
            <a:r>
              <a:rPr lang="en-US" baseline="0" dirty="0"/>
              <a:t>From Wrap Document of the Draft ED:</a:t>
            </a:r>
          </a:p>
          <a:p>
            <a:r>
              <a:rPr lang="en-US" sz="1200" kern="1200" dirty="0">
                <a:solidFill>
                  <a:schemeClr val="tx1"/>
                </a:solidFill>
                <a:effectLst/>
                <a:latin typeface="+mn-lt"/>
                <a:ea typeface="+mn-ea"/>
                <a:cs typeface="+mn-cs"/>
              </a:rPr>
              <a:t>The following summarizes what the ASB believes would be the most significant changes resulting from the proposed SAS compared to extant AU-C section 700: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Requires the “Opinion” section to be presented first in the auditor’s report, followed by the “Basis for Opinion” section, unless law or regulation prescribe otherwise (paragraphs 22-26)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Requires the “Basis for Opinion” section of the auditor’s report to include an affirmative statement about the auditor’s independence, and fulfillment of the auditor’s other ethical responsibilities, in accordance with relevant ethical requirements relating to the audit (paragraph 26(c))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Requires the auditor to report in accordance with AU-C section 570, </a:t>
            </a:r>
            <a:r>
              <a:rPr lang="en-US" sz="1200" i="1" kern="1200" dirty="0">
                <a:solidFill>
                  <a:schemeClr val="tx1"/>
                </a:solidFill>
                <a:effectLst/>
                <a:latin typeface="+mn-lt"/>
                <a:ea typeface="+mn-ea"/>
                <a:cs typeface="+mn-cs"/>
              </a:rPr>
              <a:t>The Auditor’s Consideration of an Entity’s Ability to Continue as a Going Concern</a:t>
            </a:r>
            <a:r>
              <a:rPr lang="en-US" sz="1200" kern="1200" dirty="0">
                <a:solidFill>
                  <a:schemeClr val="tx1"/>
                </a:solidFill>
                <a:effectLst/>
                <a:latin typeface="+mn-lt"/>
                <a:ea typeface="+mn-ea"/>
                <a:cs typeface="+mn-cs"/>
              </a:rPr>
              <a:t> (see further discussion in the “Proposed Amendments” section) (paragraph 27)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Communication of KAM would not be required for audits of non-issuers.  However, if done as part of the terms of the audit engagement, the auditor would be required to do so in accordance with proposed SAS, </a:t>
            </a:r>
            <a:r>
              <a:rPr lang="en-US" sz="1200" i="1" kern="1200" dirty="0">
                <a:solidFill>
                  <a:schemeClr val="tx1"/>
                </a:solidFill>
                <a:effectLst/>
                <a:latin typeface="+mn-lt"/>
                <a:ea typeface="+mn-ea"/>
                <a:cs typeface="+mn-cs"/>
              </a:rPr>
              <a:t>Communicating Key Audit Matters in the Independent Auditor’s Report </a:t>
            </a:r>
            <a:r>
              <a:rPr lang="en-US" sz="1200" kern="1200" dirty="0">
                <a:solidFill>
                  <a:schemeClr val="tx1"/>
                </a:solidFill>
                <a:effectLst/>
                <a:latin typeface="+mn-lt"/>
                <a:ea typeface="+mn-ea"/>
                <a:cs typeface="+mn-cs"/>
              </a:rPr>
              <a:t>(paragraph 28)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Requires the auditor to report in accordance with proposed SAS, </a:t>
            </a:r>
            <a:r>
              <a:rPr lang="en-US" sz="1200" i="1" kern="1200" dirty="0">
                <a:solidFill>
                  <a:schemeClr val="tx1"/>
                </a:solidFill>
                <a:effectLst/>
                <a:latin typeface="+mn-lt"/>
                <a:ea typeface="+mn-ea"/>
                <a:cs typeface="+mn-cs"/>
              </a:rPr>
              <a:t>The Auditor’s Responsibilities Relating to Other Information Included in Annual Reports</a:t>
            </a:r>
            <a:r>
              <a:rPr lang="en-US" sz="1200" kern="1200" dirty="0">
                <a:solidFill>
                  <a:schemeClr val="tx1"/>
                </a:solidFill>
                <a:effectLst/>
                <a:latin typeface="+mn-lt"/>
                <a:ea typeface="+mn-ea"/>
                <a:cs typeface="+mn-cs"/>
              </a:rPr>
              <a:t> (see further discussion in the “Other Projects Relating to Auditor Reporting” section) (paragraph 29)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Expands the description of the responsibilities of management for the preparation and fair presentation of the financial statements, and includes a requirement to identify those responsible for the oversight of the financial reporting process, when those responsible for such oversight differ from those responsible for the preparation of the financial statements (paragraphs 30-33)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Expands the description of the responsibilities of the auditor and key features of an audit (paragraphs 34-37)</a:t>
            </a:r>
          </a:p>
          <a:p>
            <a:pPr lvl="0"/>
            <a:endParaRPr lang="en-US" baseline="0" dirty="0"/>
          </a:p>
          <a:p>
            <a:pPr lvl="0"/>
            <a:endParaRPr lang="en-US" baseline="0" dirty="0"/>
          </a:p>
          <a:p>
            <a:pPr lvl="1"/>
            <a:endParaRPr lang="en-US" baseline="0" dirty="0"/>
          </a:p>
          <a:p>
            <a:pPr lvl="1"/>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8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03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r>
              <a:rPr lang="en-US" dirty="0"/>
              <a:t>Revised, using ISA 570 as the base, to reflect ASU 2014-15 and GASB No. 56. This impacted</a:t>
            </a:r>
          </a:p>
          <a:p>
            <a:pPr marL="171450" indent="-171450">
              <a:buFont typeface="Arial" panose="020B0604020202020204" pitchFamily="34" charset="0"/>
              <a:buChar char="•"/>
            </a:pPr>
            <a:r>
              <a:rPr lang="en-US" dirty="0"/>
              <a:t>Definition of reasonable period of time</a:t>
            </a:r>
          </a:p>
          <a:p>
            <a:pPr marL="171450" indent="-171450">
              <a:buFont typeface="Arial" panose="020B0604020202020204" pitchFamily="34" charset="0"/>
              <a:buChar char="•"/>
            </a:pPr>
            <a:r>
              <a:rPr lang="en-US" dirty="0"/>
              <a:t>Definition of substantial doubt</a:t>
            </a:r>
          </a:p>
          <a:p>
            <a:pPr marL="171450" indent="-171450">
              <a:buFont typeface="Arial" panose="020B0604020202020204" pitchFamily="34" charset="0"/>
              <a:buChar char="•"/>
            </a:pPr>
            <a:r>
              <a:rPr lang="en-US" dirty="0"/>
              <a:t>Interim financial statements </a:t>
            </a:r>
          </a:p>
          <a:p>
            <a:pPr marL="171450" indent="-171450">
              <a:buFont typeface="Arial" panose="020B0604020202020204" pitchFamily="34" charset="0"/>
              <a:buChar char="•"/>
            </a:pPr>
            <a:r>
              <a:rPr lang="en-US" dirty="0"/>
              <a:t>Disclosures &amp; management’s plan</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60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853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369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54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r>
              <a:rPr lang="en-US" dirty="0"/>
              <a:t>May want to point</a:t>
            </a:r>
            <a:r>
              <a:rPr lang="en-US" baseline="0" dirty="0"/>
              <a:t> out the going concern language and that it may cause issues for audits of SLGs. Encourage comments to that effect. </a:t>
            </a:r>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824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r>
              <a:rPr lang="en-US" dirty="0"/>
              <a:t>Note: only the UK uses the option to link</a:t>
            </a:r>
            <a:r>
              <a:rPr lang="en-US" baseline="0" dirty="0"/>
              <a:t> to description on a website. Website is FRC’s – they are the regulator/standard-setter.</a:t>
            </a:r>
          </a:p>
          <a:p>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523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05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a:t>
            </a:r>
          </a:p>
          <a:p>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01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a:t>[ERICA]</a:t>
            </a:r>
          </a:p>
          <a:p>
            <a:r>
              <a:rPr lang="en-US" dirty="0"/>
              <a:t>the</a:t>
            </a:r>
            <a:r>
              <a:rPr lang="en-US" baseline="0" dirty="0"/>
              <a:t> work in these areas does not stop with the issuance of the guides…for example the work on cyber and sustainability has resulted in a project to better define and determine qualitative materiality measures; the cyber team is looking at possible alternative criteria such as developing maturity model criteria to report against.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8938E-0CF0-4BC1-AE6E-0A4718F69E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18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40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[LAURA]</a:t>
            </a:r>
          </a:p>
          <a:p>
            <a:pPr marL="171450" indent="-171450">
              <a:buFont typeface="Arial" panose="020B0604020202020204" pitchFamily="34" charset="0"/>
              <a:buChar char="•"/>
            </a:pPr>
            <a:r>
              <a:rPr lang="en-US" dirty="0"/>
              <a:t>To obtain sufficient appropriate audit evidence regarding, and to conclude on, the appropriateness of management’s use of the going concern basis of accounting, when relevant, in the preparation of the financial statements </a:t>
            </a:r>
          </a:p>
          <a:p>
            <a:pPr marL="628650" lvl="1" indent="-171450">
              <a:buFont typeface="Arial" panose="020B0604020202020204" pitchFamily="34" charset="0"/>
              <a:buChar char="•"/>
            </a:pPr>
            <a:r>
              <a:rPr lang="en-US" dirty="0"/>
              <a:t>A2. Management’s use of the going concern basis of accounting is also relevant to financial statements of governmental entities. For example, GASB Statement No. 56, </a:t>
            </a:r>
            <a:r>
              <a:rPr lang="en-US" i="1" dirty="0"/>
              <a:t>Codification of Accounting and Financial Reporting Guidance Contained in the AICPA Statements on Auditing Standards</a:t>
            </a:r>
            <a:r>
              <a:rPr lang="en-US" dirty="0"/>
              <a:t>, addresses the issue of the ability of governmental entities to continue as a going concern for 12 months beyond the financial statement date, and requires consideration of information known to the government that may raise substantial doubt shortly thereafter (for example, within an additional three months).</a:t>
            </a:r>
          </a:p>
          <a:p>
            <a:pPr marL="171450" indent="-171450">
              <a:buFont typeface="Arial" panose="020B0604020202020204" pitchFamily="34" charset="0"/>
              <a:buChar char="•"/>
            </a:pPr>
            <a:r>
              <a:rPr lang="en-US" dirty="0"/>
              <a:t>To conclude, based on the audit evidence obtained, whether substantial doubt about an entity’s ability to continue as a going concern for a reasonable period of time exists </a:t>
            </a:r>
          </a:p>
          <a:p>
            <a:pPr marL="171450" indent="-171450">
              <a:buFont typeface="Arial" panose="020B0604020202020204" pitchFamily="34" charset="0"/>
              <a:buChar char="•"/>
            </a:pPr>
            <a:r>
              <a:rPr lang="en-US" dirty="0"/>
              <a:t>To evaluate the possible financial statement effects, including the adequacy of disclosure regarding the entity’s ability to continue as a going concern for a reasonable period of time </a:t>
            </a:r>
          </a:p>
          <a:p>
            <a:pPr marL="171450" indent="-171450">
              <a:buFont typeface="Arial" panose="020B0604020202020204" pitchFamily="34" charset="0"/>
              <a:buChar char="•"/>
            </a:pPr>
            <a:r>
              <a:rPr lang="en-US" dirty="0"/>
              <a:t>To report in accordance with this SAS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73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a:p>
            <a:r>
              <a:rPr lang="en-US" dirty="0"/>
              <a:t>GASB does not have going concern basis</a:t>
            </a:r>
            <a:r>
              <a:rPr lang="en-US" baseline="0" dirty="0"/>
              <a:t> of accounting</a:t>
            </a:r>
          </a:p>
          <a:p>
            <a:r>
              <a:rPr lang="en-US" baseline="0" dirty="0"/>
              <a:t>Special purpose framework may not have a going concern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8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[ERICA]</a:t>
            </a:r>
          </a:p>
          <a:p>
            <a:pPr lvl="0"/>
            <a:r>
              <a:rPr lang="en-US" dirty="0"/>
              <a:t>ASB : The period of time required by the applicable financial reporting framework OR</a:t>
            </a:r>
          </a:p>
          <a:p>
            <a:pPr lvl="0"/>
            <a:r>
              <a:rPr lang="en-US" dirty="0"/>
              <a:t>If no such requirement exists, within one year after the date that the financial statements are issued (or within one year after the date that the financial statements are available to be issued, when applicable)</a:t>
            </a:r>
          </a:p>
          <a:p>
            <a:endParaRPr lang="en-US" dirty="0"/>
          </a:p>
          <a:p>
            <a:r>
              <a:rPr lang="en-US" dirty="0"/>
              <a:t>FASB Accounting Standards Codification© (ASC) requires management to evaluate whether there are conditions and events, considered in the aggregate, that raise substantial doubt about an entity’s ability to continue as a going concern within one year after the date that the financial statements are issued (or within one year after the date that the financial statements are available to be issued, when applicable).</a:t>
            </a:r>
          </a:p>
          <a:p>
            <a:endParaRPr lang="en-US" dirty="0"/>
          </a:p>
          <a:p>
            <a:r>
              <a:rPr lang="en-US" dirty="0"/>
              <a:t>GASB Statement No. 56, Codification of Accounting and Financial Reporting Guidance Contained in the AICPA Statements on Auditing Standards, requires financial statement preparers to evaluate whether there is substantial doubt about a governmental entity’s ability to continue as a going concern for 12 months beyond the date of the financial statements. GASB Statement No. 56 further requires that, if information is currently known to the governmental entity that may raise substantial doubt shortly thereafter (for example, within an additional three months), such information should also be considered.4 Law or regulation may also set forth requirements regarding management’s responsibility to evaluate the entity’s ability to continue as a going concern for a defined period of time and related financial statement disclosures.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31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a:p>
            <a:r>
              <a:rPr lang="en-US" dirty="0"/>
              <a:t>Significant Delay in the Issuance of Financial Statements 31. If there is significant delay in the expected issuance of the financial statements by management or those charged with governance, the auditor should inquire about the reasons for the delay. If the auditor believes that the delay could be related to the evaluation of whether there is substantial doubt about the entity’s ability to continue as a going concern, the auditor should perform additional audit procedures as necessary, as described in paragraph 16, as well as consider the effect on the auditor’s conclusion regarding the existence of substantial doubt about the entity’s ability to continue as a going concern for a reasonable period of time, as described in paragraph 21. </a:t>
            </a:r>
          </a:p>
          <a:p>
            <a:endParaRPr lang="en-US" dirty="0"/>
          </a:p>
          <a:p>
            <a:r>
              <a:rPr lang="en-US" dirty="0"/>
              <a:t>A25. The inquiry required by paragraph 15 is not intended to require management to extend its evaluation beyond the requirements of the applicable financial reporting framework. Other than inquiry of management, the auditor does not have a responsibility to perform any other audit procedures to identify conditions or events that may raise substantial doubt about the entity’s ability to continue as a going concern for a reasonable period of time beyond the period evaluated by management. A26. The applicable financial reporting framework may provide guidance about whether or how conditions or events that occur after the period required by the applicable financial reporting framework may affect the evaluation of whether substantial doubt about an entity’s ability to continue as a going concern exists. For example, the GASB statements require that, if a governmental entity currently knows of information that may raise substantial doubt shortly after one year beyond the financial statement date, such information should be considered in the evaluation of substantial doubt.27 A27. FASB ASC requires the evaluation to include events and conditions that may raise substantial doubt about the entity’s ability to continue as a going concern within one year after the date that the financial statements are issued (or within one year after the date that the financial statements are available to be issued, when applicable).28 Therefore, the conditions or events known after this time period will not affect the evaluation of whether substantial doubt exists but may affect other disclosure requirements or consideration of whether the financial statements are fairly presented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49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8938E-0CF0-4BC1-AE6E-0A4718F69E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73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a:p>
            <a:r>
              <a:rPr lang="en-US" dirty="0"/>
              <a:t>25. The emphasis-of-matter paragraph about the entity’s ability to continue as a going concern</a:t>
            </a:r>
          </a:p>
          <a:p>
            <a:r>
              <a:rPr lang="en-US" dirty="0"/>
              <a:t>for a reasonable period of time should be expressed through the use of terms consistent with</a:t>
            </a:r>
          </a:p>
          <a:p>
            <a:r>
              <a:rPr lang="en-US" dirty="0"/>
              <a:t>those included in the applicable financial reporting framework. In a going concern emphasis-</a:t>
            </a:r>
            <a:r>
              <a:rPr lang="en-US" dirty="0" err="1"/>
              <a:t>ofmatter</a:t>
            </a:r>
            <a:endParaRPr lang="en-US" dirty="0"/>
          </a:p>
          <a:p>
            <a:r>
              <a:rPr lang="en-US" dirty="0"/>
              <a:t>paragraph, the auditor should not use conditional language concerning the existence of</a:t>
            </a:r>
          </a:p>
          <a:p>
            <a:r>
              <a:rPr lang="en-US" dirty="0"/>
              <a:t>substantial doubt about the entity’s ability to continue as a going concern for a reasonable period</a:t>
            </a:r>
          </a:p>
          <a:p>
            <a:r>
              <a:rPr lang="en-US" dirty="0"/>
              <a:t>of time.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7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a:p>
            <a:r>
              <a:rPr lang="en-US" dirty="0"/>
              <a:t>Other financial reporting frameworks may contain other relevant guidance. A14. If management is preparing interim financial statements, FASB ASC requires management to perform a going concern evaluation for the interim periods.24 As a result, the auditor may consider management’s interim evaluation(s) of whether there are conditions and events, considered in the aggregate, that raise substantial doubt about an entity’s ability to continue as a going concern in completing the risk assessment procedures in paragraph 12.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E313B-D82B-4AA2-AAC2-85C6753B39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22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ackground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9" name="Picture 8" descr="Association_KO.png"/>
          <p:cNvPicPr>
            <a:picLocks noChangeAspect="1"/>
          </p:cNvPicPr>
          <p:nvPr/>
        </p:nvPicPr>
        <p:blipFill rotWithShape="1">
          <a:blip r:embed="rId3" cstate="print">
            <a:extLst>
              <a:ext uri="{28A0092B-C50C-407E-A947-70E740481C1C}">
                <a14:useLocalDpi xmlns:a14="http://schemas.microsoft.com/office/drawing/2010/main" val="0"/>
              </a:ext>
            </a:extLst>
          </a:blip>
          <a:srcRect l="18519" t="32806" r="17806" b="32722"/>
          <a:stretch/>
        </p:blipFill>
        <p:spPr>
          <a:xfrm>
            <a:off x="676949" y="704988"/>
            <a:ext cx="1859280" cy="559448"/>
          </a:xfrm>
          <a:prstGeom prst="rect">
            <a:avLst/>
          </a:prstGeom>
        </p:spPr>
      </p:pic>
    </p:spTree>
    <p:extLst>
      <p:ext uri="{BB962C8B-B14F-4D97-AF65-F5344CB8AC3E}">
        <p14:creationId xmlns:p14="http://schemas.microsoft.com/office/powerpoint/2010/main" val="175848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532781"/>
            <a:ext cx="4866561" cy="585216"/>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11372" y="1600201"/>
            <a:ext cx="4868333" cy="4525963"/>
          </a:xfrm>
        </p:spPr>
        <p:txBody>
          <a:bodyPr lIns="0" tIns="0" rIns="0">
            <a:noAutofit/>
          </a:bodyPr>
          <a:lstStyle>
            <a:lvl1pPr marL="0" indent="0">
              <a:lnSpc>
                <a:spcPts val="2933"/>
              </a:lnSpc>
              <a:spcBef>
                <a:spcPts val="0"/>
              </a:spcBef>
              <a:spcAft>
                <a:spcPts val="1200"/>
              </a:spcAft>
              <a:buNone/>
              <a:defRPr sz="2133">
                <a:solidFill>
                  <a:schemeClr val="bg2"/>
                </a:solidFill>
              </a:defRPr>
            </a:lvl1pPr>
            <a:lvl2pPr marL="256026" indent="-256026">
              <a:lnSpc>
                <a:spcPts val="2933"/>
              </a:lnSpc>
              <a:spcBef>
                <a:spcPts val="0"/>
              </a:spcBef>
              <a:spcAft>
                <a:spcPts val="1200"/>
              </a:spcAft>
              <a:buFont typeface="Arial"/>
              <a:buChar char="•"/>
              <a:defRPr sz="2133">
                <a:solidFill>
                  <a:schemeClr val="bg2"/>
                </a:solidFill>
              </a:defRPr>
            </a:lvl2pPr>
            <a:lvl3pPr marL="548626" indent="-256026">
              <a:lnSpc>
                <a:spcPts val="2933"/>
              </a:lnSpc>
              <a:spcBef>
                <a:spcPts val="0"/>
              </a:spcBef>
              <a:spcAft>
                <a:spcPts val="1200"/>
              </a:spcAft>
              <a:buFont typeface="Lucida Grande"/>
              <a:buChar char="­"/>
              <a:defRPr sz="2133">
                <a:solidFill>
                  <a:schemeClr val="bg2"/>
                </a:solidFill>
              </a:defRPr>
            </a:lvl3pPr>
            <a:lvl4pPr marL="853419" indent="-256026">
              <a:lnSpc>
                <a:spcPts val="2933"/>
              </a:lnSpc>
              <a:spcBef>
                <a:spcPts val="0"/>
              </a:spcBef>
              <a:spcAft>
                <a:spcPts val="1200"/>
              </a:spcAft>
              <a:buFont typeface="Arial"/>
              <a:buChar char="•"/>
              <a:defRPr sz="2133">
                <a:solidFill>
                  <a:schemeClr val="bg2"/>
                </a:solidFill>
              </a:defRPr>
            </a:lvl4pPr>
            <a:lvl5pPr marL="1097253" indent="-256026">
              <a:lnSpc>
                <a:spcPts val="2933"/>
              </a:lnSpc>
              <a:spcBef>
                <a:spcPts val="0"/>
              </a:spcBef>
              <a:spcAft>
                <a:spcPts val="1200"/>
              </a:spcAft>
              <a:defRPr sz="2133">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09600" y="6403818"/>
            <a:ext cx="4868333" cy="365125"/>
          </a:xfrm>
        </p:spPr>
        <p:txBody>
          <a:bodyPr lIns="0" tIns="0" rIns="0" bIns="0" anchor="t"/>
          <a:lstStyle>
            <a:lvl1pPr algn="l">
              <a:defRPr sz="1067">
                <a:solidFill>
                  <a:schemeClr val="bg2"/>
                </a:solidFill>
              </a:defRPr>
            </a:lvl1pPr>
          </a:lstStyle>
          <a:p>
            <a:endParaRPr lang="en-US"/>
          </a:p>
        </p:txBody>
      </p:sp>
      <p:cxnSp>
        <p:nvCxnSpPr>
          <p:cNvPr id="14" name="Straight Connector 13"/>
          <p:cNvCxnSpPr/>
          <p:nvPr/>
        </p:nvCxnSpPr>
        <p:spPr>
          <a:xfrm>
            <a:off x="609600" y="6370596"/>
            <a:ext cx="4876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10-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413" y="0"/>
            <a:ext cx="6090587" cy="6858000"/>
          </a:xfrm>
          <a:prstGeom prst="rect">
            <a:avLst/>
          </a:prstGeom>
        </p:spPr>
      </p:pic>
    </p:spTree>
    <p:extLst>
      <p:ext uri="{BB962C8B-B14F-4D97-AF65-F5344CB8AC3E}">
        <p14:creationId xmlns:p14="http://schemas.microsoft.com/office/powerpoint/2010/main" val="286530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1"/>
            <a:ext cx="6390791" cy="585216"/>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11372" y="1600201"/>
            <a:ext cx="6392563" cy="4525963"/>
          </a:xfrm>
        </p:spPr>
        <p:txBody>
          <a:bodyPr lIns="0" tIns="0" rIns="0">
            <a:noAutofit/>
          </a:bodyPr>
          <a:lstStyle>
            <a:lvl1pPr marL="0" indent="0">
              <a:lnSpc>
                <a:spcPts val="2933"/>
              </a:lnSpc>
              <a:spcBef>
                <a:spcPts val="0"/>
              </a:spcBef>
              <a:spcAft>
                <a:spcPts val="1200"/>
              </a:spcAft>
              <a:buNone/>
              <a:defRPr sz="2133">
                <a:solidFill>
                  <a:schemeClr val="bg2"/>
                </a:solidFill>
              </a:defRPr>
            </a:lvl1pPr>
            <a:lvl2pPr marL="256026" indent="-256026">
              <a:lnSpc>
                <a:spcPts val="2933"/>
              </a:lnSpc>
              <a:spcBef>
                <a:spcPts val="0"/>
              </a:spcBef>
              <a:spcAft>
                <a:spcPts val="1200"/>
              </a:spcAft>
              <a:buFont typeface="Arial"/>
              <a:buChar char="•"/>
              <a:defRPr sz="2133">
                <a:solidFill>
                  <a:schemeClr val="bg2"/>
                </a:solidFill>
              </a:defRPr>
            </a:lvl2pPr>
            <a:lvl3pPr marL="548626" indent="-256026">
              <a:lnSpc>
                <a:spcPts val="2933"/>
              </a:lnSpc>
              <a:spcBef>
                <a:spcPts val="0"/>
              </a:spcBef>
              <a:spcAft>
                <a:spcPts val="1200"/>
              </a:spcAft>
              <a:buFont typeface="Lucida Grande"/>
              <a:buChar char="­"/>
              <a:defRPr sz="2133">
                <a:solidFill>
                  <a:schemeClr val="bg2"/>
                </a:solidFill>
              </a:defRPr>
            </a:lvl3pPr>
            <a:lvl4pPr marL="853419" indent="-256026">
              <a:lnSpc>
                <a:spcPts val="2933"/>
              </a:lnSpc>
              <a:spcBef>
                <a:spcPts val="0"/>
              </a:spcBef>
              <a:spcAft>
                <a:spcPts val="1200"/>
              </a:spcAft>
              <a:buFont typeface="Arial"/>
              <a:buChar char="•"/>
              <a:defRPr sz="2133">
                <a:solidFill>
                  <a:schemeClr val="bg2"/>
                </a:solidFill>
              </a:defRPr>
            </a:lvl4pPr>
            <a:lvl5pPr marL="1097253" indent="-256026">
              <a:lnSpc>
                <a:spcPts val="2933"/>
              </a:lnSpc>
              <a:spcBef>
                <a:spcPts val="0"/>
              </a:spcBef>
              <a:spcAft>
                <a:spcPts val="1200"/>
              </a:spcAft>
              <a:defRPr sz="2133">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609600" y="6403818"/>
            <a:ext cx="6392563" cy="365125"/>
          </a:xfrm>
        </p:spPr>
        <p:txBody>
          <a:bodyPr lIns="0" tIns="0" rIns="0" bIns="0" anchor="t"/>
          <a:lstStyle>
            <a:lvl1pPr algn="l">
              <a:defRPr sz="1067">
                <a:solidFill>
                  <a:schemeClr val="bg2"/>
                </a:solidFill>
              </a:defRPr>
            </a:lvl1pPr>
          </a:lstStyle>
          <a:p>
            <a:endParaRPr lang="en-US"/>
          </a:p>
        </p:txBody>
      </p:sp>
      <p:cxnSp>
        <p:nvCxnSpPr>
          <p:cNvPr id="8" name="Straight Connector 7"/>
          <p:cNvCxnSpPr/>
          <p:nvPr/>
        </p:nvCxnSpPr>
        <p:spPr>
          <a:xfrm>
            <a:off x="609600" y="6370596"/>
            <a:ext cx="64036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ackground11-0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5669" y="0"/>
            <a:ext cx="4056331" cy="6858000"/>
          </a:xfrm>
          <a:prstGeom prst="rect">
            <a:avLst/>
          </a:prstGeom>
        </p:spPr>
      </p:pic>
    </p:spTree>
    <p:extLst>
      <p:ext uri="{BB962C8B-B14F-4D97-AF65-F5344CB8AC3E}">
        <p14:creationId xmlns:p14="http://schemas.microsoft.com/office/powerpoint/2010/main" val="291955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3"/>
            <a:ext cx="7924800"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8" name="Footer Placeholder 4"/>
          <p:cNvSpPr>
            <a:spLocks noGrp="1"/>
          </p:cNvSpPr>
          <p:nvPr>
            <p:ph type="ftr" sz="quarter" idx="11"/>
          </p:nvPr>
        </p:nvSpPr>
        <p:spPr>
          <a:xfrm>
            <a:off x="609600" y="6403818"/>
            <a:ext cx="7924800"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2" y="1110513"/>
            <a:ext cx="7924800" cy="4466167"/>
          </a:xfrm>
        </p:spPr>
        <p:txBody>
          <a:bodyPr lIns="0" tIns="0" rIns="0" bIns="0">
            <a:noAutofit/>
          </a:bodyPr>
          <a:lstStyle>
            <a:lvl1pPr marL="256026" indent="-256026">
              <a:lnSpc>
                <a:spcPts val="2667"/>
              </a:lnSpc>
              <a:spcBef>
                <a:spcPts val="0"/>
              </a:spcBef>
              <a:spcAft>
                <a:spcPts val="1600"/>
              </a:spcAft>
              <a:buClr>
                <a:schemeClr val="tx2"/>
              </a:buClr>
              <a:defRPr sz="1867">
                <a:solidFill>
                  <a:schemeClr val="bg2"/>
                </a:solidFill>
              </a:defRPr>
            </a:lvl1pPr>
            <a:lvl2pPr marL="548626" indent="-256026">
              <a:lnSpc>
                <a:spcPts val="2667"/>
              </a:lnSpc>
              <a:spcBef>
                <a:spcPts val="0"/>
              </a:spcBef>
              <a:spcAft>
                <a:spcPts val="1600"/>
              </a:spcAft>
              <a:defRPr sz="1867">
                <a:solidFill>
                  <a:schemeClr val="bg2"/>
                </a:solidFill>
              </a:defRPr>
            </a:lvl2pPr>
            <a:lvl3pPr marL="853419" indent="-256026">
              <a:lnSpc>
                <a:spcPts val="2667"/>
              </a:lnSpc>
              <a:spcBef>
                <a:spcPts val="0"/>
              </a:spcBef>
              <a:spcAft>
                <a:spcPts val="1600"/>
              </a:spcAft>
              <a:defRPr sz="1867">
                <a:solidFill>
                  <a:schemeClr val="bg2"/>
                </a:solidFill>
              </a:defRPr>
            </a:lvl3pPr>
            <a:lvl4pPr marL="1158211" indent="-256026">
              <a:lnSpc>
                <a:spcPts val="2667"/>
              </a:lnSpc>
              <a:spcBef>
                <a:spcPts val="0"/>
              </a:spcBef>
              <a:spcAft>
                <a:spcPts val="1600"/>
              </a:spcAft>
              <a:defRPr sz="1867">
                <a:solidFill>
                  <a:schemeClr val="bg2"/>
                </a:solidFill>
              </a:defRPr>
            </a:lvl4pPr>
            <a:lvl5pPr marL="1463003" indent="-256026">
              <a:lnSpc>
                <a:spcPts val="2667"/>
              </a:lnSpc>
              <a:spcBef>
                <a:spcPts val="0"/>
              </a:spcBef>
              <a:spcAft>
                <a:spcPts val="1600"/>
              </a:spcAft>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310" y="0"/>
            <a:ext cx="3045293" cy="6858000"/>
          </a:xfrm>
          <a:prstGeom prst="rect">
            <a:avLst/>
          </a:prstGeom>
        </p:spPr>
      </p:pic>
      <p:sp>
        <p:nvSpPr>
          <p:cNvPr id="9" name="Text Placeholder 12"/>
          <p:cNvSpPr>
            <a:spLocks noGrp="1"/>
          </p:cNvSpPr>
          <p:nvPr>
            <p:ph type="body" sz="quarter" idx="15"/>
          </p:nvPr>
        </p:nvSpPr>
        <p:spPr>
          <a:xfrm>
            <a:off x="9512599" y="1116725"/>
            <a:ext cx="2316480" cy="4389967"/>
          </a:xfrm>
        </p:spPr>
        <p:txBody>
          <a:bodyPr lIns="0" tIns="0" rIns="0" bIns="0">
            <a:noAutofit/>
          </a:bodyPr>
          <a:lstStyle>
            <a:lvl1pPr marL="0" indent="0">
              <a:lnSpc>
                <a:spcPts val="2667"/>
              </a:lnSpc>
              <a:spcBef>
                <a:spcPts val="0"/>
              </a:spcBef>
              <a:spcAft>
                <a:spcPts val="120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Tree>
    <p:extLst>
      <p:ext uri="{BB962C8B-B14F-4D97-AF65-F5344CB8AC3E}">
        <p14:creationId xmlns:p14="http://schemas.microsoft.com/office/powerpoint/2010/main" val="30075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3"/>
            <a:ext cx="8105907"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8" name="Footer Placeholder 4"/>
          <p:cNvSpPr>
            <a:spLocks noGrp="1"/>
          </p:cNvSpPr>
          <p:nvPr>
            <p:ph type="ftr" sz="quarter" idx="11"/>
          </p:nvPr>
        </p:nvSpPr>
        <p:spPr>
          <a:xfrm>
            <a:off x="609600" y="6403818"/>
            <a:ext cx="8107680"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81076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1" y="1110513"/>
            <a:ext cx="8105908" cy="4466167"/>
          </a:xfrm>
        </p:spPr>
        <p:txBody>
          <a:bodyPr lIns="0" tIns="0" rIns="0" bIns="0">
            <a:noAutofit/>
          </a:bodyPr>
          <a:lstStyle>
            <a:lvl1pPr marL="256026" indent="-256026">
              <a:lnSpc>
                <a:spcPts val="2933"/>
              </a:lnSpc>
              <a:spcBef>
                <a:spcPts val="0"/>
              </a:spcBef>
              <a:spcAft>
                <a:spcPts val="1600"/>
              </a:spcAft>
              <a:buClr>
                <a:schemeClr val="tx2"/>
              </a:buClr>
              <a:defRPr sz="2133">
                <a:solidFill>
                  <a:schemeClr val="bg2"/>
                </a:solidFill>
              </a:defRPr>
            </a:lvl1pPr>
            <a:lvl2pPr marL="548626" indent="-256026">
              <a:lnSpc>
                <a:spcPts val="2933"/>
              </a:lnSpc>
              <a:spcBef>
                <a:spcPts val="0"/>
              </a:spcBef>
              <a:spcAft>
                <a:spcPts val="1600"/>
              </a:spcAft>
              <a:defRPr sz="2133">
                <a:solidFill>
                  <a:schemeClr val="bg2"/>
                </a:solidFill>
              </a:defRPr>
            </a:lvl2pPr>
            <a:lvl3pPr marL="853419" indent="-256026">
              <a:lnSpc>
                <a:spcPts val="2933"/>
              </a:lnSpc>
              <a:spcBef>
                <a:spcPts val="0"/>
              </a:spcBef>
              <a:spcAft>
                <a:spcPts val="1600"/>
              </a:spcAft>
              <a:defRPr sz="2133">
                <a:solidFill>
                  <a:schemeClr val="bg2"/>
                </a:solidFill>
              </a:defRPr>
            </a:lvl3pPr>
            <a:lvl4pPr marL="1158211" indent="-256026">
              <a:lnSpc>
                <a:spcPts val="2933"/>
              </a:lnSpc>
              <a:spcBef>
                <a:spcPts val="0"/>
              </a:spcBef>
              <a:spcAft>
                <a:spcPts val="1600"/>
              </a:spcAft>
              <a:defRPr sz="2133">
                <a:solidFill>
                  <a:schemeClr val="bg2"/>
                </a:solidFill>
              </a:defRPr>
            </a:lvl4pPr>
            <a:lvl5pPr marL="1463003" indent="-256026">
              <a:lnSpc>
                <a:spcPts val="2933"/>
              </a:lnSpc>
              <a:spcBef>
                <a:spcPts val="0"/>
              </a:spcBef>
              <a:spcAft>
                <a:spcPts val="1600"/>
              </a:spcAft>
              <a:defRPr sz="2133">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6707" y="-12192"/>
            <a:ext cx="3057485" cy="6885456"/>
          </a:xfrm>
          <a:prstGeom prst="rect">
            <a:avLst/>
          </a:prstGeom>
        </p:spPr>
      </p:pic>
    </p:spTree>
    <p:extLst>
      <p:ext uri="{BB962C8B-B14F-4D97-AF65-F5344CB8AC3E}">
        <p14:creationId xmlns:p14="http://schemas.microsoft.com/office/powerpoint/2010/main" val="354983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pic>
        <p:nvPicPr>
          <p:cNvPr id="3" name="Picture 2" descr="Background8-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6707" y="0"/>
            <a:ext cx="3045293" cy="6858000"/>
          </a:xfrm>
          <a:prstGeom prst="rect">
            <a:avLst/>
          </a:prstGeom>
        </p:spPr>
      </p:pic>
      <p:sp>
        <p:nvSpPr>
          <p:cNvPr id="2" name="Title 1"/>
          <p:cNvSpPr>
            <a:spLocks noGrp="1"/>
          </p:cNvSpPr>
          <p:nvPr>
            <p:ph type="title"/>
          </p:nvPr>
        </p:nvSpPr>
        <p:spPr>
          <a:xfrm>
            <a:off x="611372" y="532783"/>
            <a:ext cx="7924800"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2" y="1147127"/>
            <a:ext cx="7924800" cy="353992"/>
          </a:xfrm>
        </p:spPr>
        <p:txBody>
          <a:bodyPr lIns="0" tIns="0" rIns="0" bIns="0">
            <a:noAutofit/>
          </a:bodyPr>
          <a:lstStyle>
            <a:lvl1pPr marL="0" indent="0">
              <a:lnSpc>
                <a:spcPts val="2000"/>
              </a:lnSpc>
              <a:spcBef>
                <a:spcPts val="0"/>
              </a:spcBef>
              <a:spcAft>
                <a:spcPts val="0"/>
              </a:spcAft>
              <a:buClr>
                <a:schemeClr val="tx2"/>
              </a:buClr>
              <a:buNone/>
              <a:defRPr sz="1467">
                <a:solidFill>
                  <a:schemeClr val="bg2"/>
                </a:solidFill>
              </a:defRPr>
            </a:lvl1pPr>
            <a:lvl2pPr marL="548626" indent="-256026">
              <a:lnSpc>
                <a:spcPts val="2667"/>
              </a:lnSpc>
              <a:spcBef>
                <a:spcPts val="0"/>
              </a:spcBef>
              <a:spcAft>
                <a:spcPts val="1600"/>
              </a:spcAft>
              <a:defRPr sz="1867">
                <a:solidFill>
                  <a:schemeClr val="bg2"/>
                </a:solidFill>
              </a:defRPr>
            </a:lvl2pPr>
            <a:lvl3pPr marL="853419" indent="-256026">
              <a:lnSpc>
                <a:spcPts val="2667"/>
              </a:lnSpc>
              <a:spcBef>
                <a:spcPts val="0"/>
              </a:spcBef>
              <a:spcAft>
                <a:spcPts val="1600"/>
              </a:spcAft>
              <a:defRPr sz="1867">
                <a:solidFill>
                  <a:schemeClr val="bg2"/>
                </a:solidFill>
              </a:defRPr>
            </a:lvl3pPr>
            <a:lvl4pPr marL="1158211" indent="-256026">
              <a:lnSpc>
                <a:spcPts val="2667"/>
              </a:lnSpc>
              <a:spcBef>
                <a:spcPts val="0"/>
              </a:spcBef>
              <a:spcAft>
                <a:spcPts val="1600"/>
              </a:spcAft>
              <a:defRPr sz="1867">
                <a:solidFill>
                  <a:schemeClr val="bg2"/>
                </a:solidFill>
              </a:defRPr>
            </a:lvl4pPr>
            <a:lvl5pPr marL="1463003" indent="-256026">
              <a:lnSpc>
                <a:spcPts val="2667"/>
              </a:lnSpc>
              <a:spcBef>
                <a:spcPts val="0"/>
              </a:spcBef>
              <a:spcAft>
                <a:spcPts val="1600"/>
              </a:spcAft>
              <a:defRPr sz="1867">
                <a:solidFill>
                  <a:schemeClr val="bg2"/>
                </a:solidFill>
              </a:defRPr>
            </a:lvl5pPr>
          </a:lstStyle>
          <a:p>
            <a:pPr lvl="0"/>
            <a:r>
              <a:rPr lang="en-US"/>
              <a:t>Edit Master text styles</a:t>
            </a:r>
          </a:p>
        </p:txBody>
      </p:sp>
      <p:sp>
        <p:nvSpPr>
          <p:cNvPr id="8" name="Footer Placeholder 4"/>
          <p:cNvSpPr>
            <a:spLocks noGrp="1"/>
          </p:cNvSpPr>
          <p:nvPr>
            <p:ph type="ftr" sz="quarter" idx="11"/>
          </p:nvPr>
        </p:nvSpPr>
        <p:spPr>
          <a:xfrm>
            <a:off x="609600" y="6403818"/>
            <a:ext cx="7916333"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609601" y="1828802"/>
            <a:ext cx="7919177" cy="4086455"/>
          </a:xfrm>
        </p:spPr>
        <p:txBody>
          <a:bodyPr>
            <a:normAutofit/>
          </a:bodyPr>
          <a:lstStyle>
            <a:lvl1pPr marL="0" indent="0">
              <a:buNone/>
              <a:defRPr sz="1600"/>
            </a:lvl1pPr>
          </a:lstStyle>
          <a:p>
            <a:r>
              <a:rPr lang="en-US"/>
              <a:t>Click icon to add table</a:t>
            </a:r>
            <a:endParaRPr lang="en-US" dirty="0"/>
          </a:p>
        </p:txBody>
      </p:sp>
      <p:sp>
        <p:nvSpPr>
          <p:cNvPr id="13" name="Text Placeholder 12"/>
          <p:cNvSpPr>
            <a:spLocks noGrp="1"/>
          </p:cNvSpPr>
          <p:nvPr>
            <p:ph type="body" sz="quarter" idx="15"/>
          </p:nvPr>
        </p:nvSpPr>
        <p:spPr>
          <a:xfrm>
            <a:off x="9421284" y="1828801"/>
            <a:ext cx="2316480" cy="4389967"/>
          </a:xfrm>
        </p:spPr>
        <p:txBody>
          <a:bodyPr lIns="0" tIns="0" rIns="0" bIns="0">
            <a:noAutofit/>
          </a:bodyPr>
          <a:lstStyle>
            <a:lvl1pPr marL="0" indent="0">
              <a:lnSpc>
                <a:spcPts val="1600"/>
              </a:lnSpc>
              <a:spcBef>
                <a:spcPts val="0"/>
              </a:spcBef>
              <a:spcAft>
                <a:spcPts val="1200"/>
              </a:spcAft>
              <a:buNone/>
              <a:defRPr sz="1333">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Tree>
    <p:extLst>
      <p:ext uri="{BB962C8B-B14F-4D97-AF65-F5344CB8AC3E}">
        <p14:creationId xmlns:p14="http://schemas.microsoft.com/office/powerpoint/2010/main" val="2053240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6707" y="0"/>
            <a:ext cx="3045293" cy="6858000"/>
          </a:xfrm>
          <a:prstGeom prst="rect">
            <a:avLst/>
          </a:prstGeom>
        </p:spPr>
      </p:pic>
      <p:sp>
        <p:nvSpPr>
          <p:cNvPr id="2" name="Title 1"/>
          <p:cNvSpPr>
            <a:spLocks noGrp="1"/>
          </p:cNvSpPr>
          <p:nvPr>
            <p:ph type="title"/>
          </p:nvPr>
        </p:nvSpPr>
        <p:spPr>
          <a:xfrm>
            <a:off x="611372" y="532783"/>
            <a:ext cx="7924800"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8" name="Footer Placeholder 4"/>
          <p:cNvSpPr>
            <a:spLocks noGrp="1"/>
          </p:cNvSpPr>
          <p:nvPr>
            <p:ph type="ftr" sz="quarter" idx="11"/>
          </p:nvPr>
        </p:nvSpPr>
        <p:spPr>
          <a:xfrm>
            <a:off x="609600" y="6403818"/>
            <a:ext cx="7916333"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7924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609601" y="1828802"/>
            <a:ext cx="7919177" cy="4086455"/>
          </a:xfrm>
        </p:spPr>
        <p:txBody>
          <a:bodyPr>
            <a:normAutofit/>
          </a:bodyPr>
          <a:lstStyle>
            <a:lvl1pPr marL="0" indent="0">
              <a:buNone/>
              <a:defRPr sz="1600"/>
            </a:lvl1pPr>
          </a:lstStyle>
          <a:p>
            <a:r>
              <a:rPr lang="en-US"/>
              <a:t>Click icon to add table</a:t>
            </a:r>
            <a:endParaRPr lang="en-US" dirty="0"/>
          </a:p>
        </p:txBody>
      </p:sp>
      <p:sp>
        <p:nvSpPr>
          <p:cNvPr id="13" name="Text Placeholder 12"/>
          <p:cNvSpPr>
            <a:spLocks noGrp="1"/>
          </p:cNvSpPr>
          <p:nvPr>
            <p:ph type="body" sz="quarter" idx="15"/>
          </p:nvPr>
        </p:nvSpPr>
        <p:spPr>
          <a:xfrm>
            <a:off x="9421284" y="1810881"/>
            <a:ext cx="2316480" cy="4389967"/>
          </a:xfrm>
        </p:spPr>
        <p:txBody>
          <a:bodyPr lIns="0" tIns="0" rIns="0" bIns="0">
            <a:noAutofit/>
          </a:bodyPr>
          <a:lstStyle>
            <a:lvl1pPr marL="0" indent="0">
              <a:lnSpc>
                <a:spcPts val="2267"/>
              </a:lnSpc>
              <a:spcBef>
                <a:spcPts val="0"/>
              </a:spcBef>
              <a:spcAft>
                <a:spcPts val="120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Tree>
    <p:extLst>
      <p:ext uri="{BB962C8B-B14F-4D97-AF65-F5344CB8AC3E}">
        <p14:creationId xmlns:p14="http://schemas.microsoft.com/office/powerpoint/2010/main" val="4091507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484" y="24003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6004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607484" y="24003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7085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Divi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484" y="24003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2979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Divider">
    <p:spTree>
      <p:nvGrpSpPr>
        <p:cNvPr id="1" name=""/>
        <p:cNvGrpSpPr/>
        <p:nvPr/>
      </p:nvGrpSpPr>
      <p:grpSpPr>
        <a:xfrm>
          <a:off x="0" y="0"/>
          <a:ext cx="0" cy="0"/>
          <a:chOff x="0" y="0"/>
          <a:chExt cx="0" cy="0"/>
        </a:xfrm>
      </p:grpSpPr>
      <p:pic>
        <p:nvPicPr>
          <p:cNvPr id="3" name="Picture 2" descr="Background5-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07484" y="24003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6941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Background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descr="AICPA_KO.png"/>
          <p:cNvPicPr>
            <a:picLocks noChangeAspect="1"/>
          </p:cNvPicPr>
          <p:nvPr/>
        </p:nvPicPr>
        <p:blipFill rotWithShape="1">
          <a:blip r:embed="rId3" cstate="print">
            <a:extLst>
              <a:ext uri="{28A0092B-C50C-407E-A947-70E740481C1C}">
                <a14:useLocalDpi xmlns:a14="http://schemas.microsoft.com/office/drawing/2010/main" val="0"/>
              </a:ext>
            </a:extLst>
          </a:blip>
          <a:srcRect l="17640" t="31193" r="17597" b="30901"/>
          <a:stretch/>
        </p:blipFill>
        <p:spPr>
          <a:xfrm>
            <a:off x="599017" y="683724"/>
            <a:ext cx="1650241" cy="613435"/>
          </a:xfrm>
          <a:prstGeom prst="rect">
            <a:avLst/>
          </a:prstGeom>
        </p:spPr>
      </p:pic>
    </p:spTree>
    <p:extLst>
      <p:ext uri="{BB962C8B-B14F-4D97-AF65-F5344CB8AC3E}">
        <p14:creationId xmlns:p14="http://schemas.microsoft.com/office/powerpoint/2010/main" val="1996724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Divi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484" y="18940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36211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Divider">
    <p:spTree>
      <p:nvGrpSpPr>
        <p:cNvPr id="1" name=""/>
        <p:cNvGrpSpPr/>
        <p:nvPr/>
      </p:nvGrpSpPr>
      <p:grpSpPr>
        <a:xfrm>
          <a:off x="0" y="0"/>
          <a:ext cx="0" cy="0"/>
          <a:chOff x="0" y="0"/>
          <a:chExt cx="0" cy="0"/>
        </a:xfrm>
      </p:grpSpPr>
      <p:pic>
        <p:nvPicPr>
          <p:cNvPr id="3" name="Picture 2" descr="Background6-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07484" y="18940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36023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484" y="18940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46255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Divider">
    <p:spTree>
      <p:nvGrpSpPr>
        <p:cNvPr id="1" name=""/>
        <p:cNvGrpSpPr/>
        <p:nvPr/>
      </p:nvGrpSpPr>
      <p:grpSpPr>
        <a:xfrm>
          <a:off x="0" y="0"/>
          <a:ext cx="0" cy="0"/>
          <a:chOff x="0" y="0"/>
          <a:chExt cx="0" cy="0"/>
        </a:xfrm>
      </p:grpSpPr>
      <p:pic>
        <p:nvPicPr>
          <p:cNvPr id="3" name="Picture 2" descr="Background7-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title"/>
          </p:nvPr>
        </p:nvSpPr>
        <p:spPr>
          <a:xfrm>
            <a:off x="607484" y="1894014"/>
            <a:ext cx="8299587" cy="2048567"/>
          </a:xfrm>
        </p:spPr>
        <p:txBody>
          <a:bodyPr lIns="0" tIns="0" rIns="0" bIns="0" anchor="t">
            <a:noAutofit/>
          </a:bodyPr>
          <a:lstStyle>
            <a:lvl1pPr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07484" y="4876801"/>
            <a:ext cx="8308053" cy="1153580"/>
          </a:xfrm>
        </p:spPr>
        <p:txBody>
          <a:bodyPr lIns="0" tIns="0" rIns="0" bIns="0">
            <a:noAutofit/>
          </a:bodyPr>
          <a:lstStyle>
            <a:lvl1pPr marL="0" indent="0">
              <a:spcBef>
                <a:spcPts val="0"/>
              </a:spcBef>
              <a:buNone/>
              <a:defRPr sz="1600" b="1">
                <a:solidFill>
                  <a:schemeClr val="bg1"/>
                </a:solidFill>
              </a:defRPr>
            </a:lvl1pPr>
            <a:lvl2pPr marL="0" indent="0">
              <a:spcBef>
                <a:spcPts val="0"/>
              </a:spcBef>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98516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532783"/>
            <a:ext cx="6100385"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3" y="1110514"/>
            <a:ext cx="6100385" cy="760621"/>
          </a:xfrm>
        </p:spPr>
        <p:txBody>
          <a:bodyPr lIns="0" tIns="0" rIns="0" bIns="0">
            <a:noAutofit/>
          </a:bodyPr>
          <a:lstStyle>
            <a:lvl1pPr marL="0" indent="0">
              <a:lnSpc>
                <a:spcPts val="2667"/>
              </a:lnSpc>
              <a:spcBef>
                <a:spcPts val="0"/>
              </a:spcBef>
              <a:spcAft>
                <a:spcPts val="1600"/>
              </a:spcAft>
              <a:buClr>
                <a:schemeClr val="tx2"/>
              </a:buClr>
              <a:buNone/>
              <a:defRPr sz="1867">
                <a:solidFill>
                  <a:schemeClr val="bg2"/>
                </a:solidFill>
              </a:defRPr>
            </a:lvl1pPr>
            <a:lvl2pPr marL="548626" indent="-256026">
              <a:lnSpc>
                <a:spcPts val="2667"/>
              </a:lnSpc>
              <a:spcBef>
                <a:spcPts val="0"/>
              </a:spcBef>
              <a:spcAft>
                <a:spcPts val="1600"/>
              </a:spcAft>
              <a:defRPr sz="1867">
                <a:solidFill>
                  <a:schemeClr val="bg2"/>
                </a:solidFill>
              </a:defRPr>
            </a:lvl2pPr>
            <a:lvl3pPr marL="853419" indent="-256026">
              <a:lnSpc>
                <a:spcPts val="2667"/>
              </a:lnSpc>
              <a:spcBef>
                <a:spcPts val="0"/>
              </a:spcBef>
              <a:spcAft>
                <a:spcPts val="1600"/>
              </a:spcAft>
              <a:defRPr sz="1867">
                <a:solidFill>
                  <a:schemeClr val="bg2"/>
                </a:solidFill>
              </a:defRPr>
            </a:lvl3pPr>
            <a:lvl4pPr marL="1158211" indent="-256026">
              <a:lnSpc>
                <a:spcPts val="2667"/>
              </a:lnSpc>
              <a:spcBef>
                <a:spcPts val="0"/>
              </a:spcBef>
              <a:spcAft>
                <a:spcPts val="1600"/>
              </a:spcAft>
              <a:defRPr sz="1867">
                <a:solidFill>
                  <a:schemeClr val="bg2"/>
                </a:solidFill>
              </a:defRPr>
            </a:lvl4pPr>
            <a:lvl5pPr marL="1463003" indent="-256026">
              <a:lnSpc>
                <a:spcPts val="2667"/>
              </a:lnSpc>
              <a:spcBef>
                <a:spcPts val="0"/>
              </a:spcBef>
              <a:spcAft>
                <a:spcPts val="1600"/>
              </a:spcAft>
              <a:defRPr sz="1867">
                <a:solidFill>
                  <a:schemeClr val="bg2"/>
                </a:solidFill>
              </a:defRPr>
            </a:lvl5pPr>
          </a:lstStyle>
          <a:p>
            <a:pPr lvl="0"/>
            <a:r>
              <a:rPr lang="en-US"/>
              <a:t>Edit Master text styles</a:t>
            </a:r>
          </a:p>
        </p:txBody>
      </p:sp>
      <p:sp>
        <p:nvSpPr>
          <p:cNvPr id="8" name="Footer Placeholder 4"/>
          <p:cNvSpPr>
            <a:spLocks noGrp="1"/>
          </p:cNvSpPr>
          <p:nvPr>
            <p:ph type="ftr" sz="quarter" idx="11"/>
          </p:nvPr>
        </p:nvSpPr>
        <p:spPr>
          <a:xfrm>
            <a:off x="609600" y="6403818"/>
            <a:ext cx="10972800"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611373" y="2131608"/>
            <a:ext cx="6100579" cy="3780243"/>
          </a:xfrm>
        </p:spPr>
        <p:txBody>
          <a:bodyPr lIns="0" tIns="0" rIns="0" bIns="0" numCol="2" spcCol="374904">
            <a:noAutofit/>
          </a:bodyPr>
          <a:lstStyle>
            <a:lvl1pPr marL="0" indent="0">
              <a:lnSpc>
                <a:spcPts val="1600"/>
              </a:lnSpc>
              <a:spcBef>
                <a:spcPts val="0"/>
              </a:spcBef>
              <a:spcAft>
                <a:spcPts val="1200"/>
              </a:spcAft>
              <a:buNone/>
              <a:defRPr sz="1200" b="1">
                <a:solidFill>
                  <a:schemeClr val="tx2"/>
                </a:solidFill>
              </a:defRPr>
            </a:lvl1pPr>
            <a:lvl2pPr marL="609585" indent="0">
              <a:lnSpc>
                <a:spcPts val="1600"/>
              </a:lnSpc>
              <a:spcBef>
                <a:spcPts val="0"/>
              </a:spcBef>
              <a:spcAft>
                <a:spcPts val="1200"/>
              </a:spcAft>
              <a:buNone/>
              <a:defRPr sz="1200"/>
            </a:lvl2pPr>
            <a:lvl3pPr marL="1219170" indent="0">
              <a:lnSpc>
                <a:spcPts val="1600"/>
              </a:lnSpc>
              <a:spcBef>
                <a:spcPts val="0"/>
              </a:spcBef>
              <a:spcAft>
                <a:spcPts val="1200"/>
              </a:spcAft>
              <a:buNone/>
              <a:defRPr sz="1200"/>
            </a:lvl3pPr>
            <a:lvl4pPr marL="1828754" indent="0">
              <a:lnSpc>
                <a:spcPts val="1600"/>
              </a:lnSpc>
              <a:spcBef>
                <a:spcPts val="0"/>
              </a:spcBef>
              <a:spcAft>
                <a:spcPts val="1200"/>
              </a:spcAft>
              <a:buNone/>
              <a:defRPr sz="1200"/>
            </a:lvl4pPr>
            <a:lvl5pPr marL="2438339" indent="0">
              <a:lnSpc>
                <a:spcPts val="1600"/>
              </a:lnSpc>
              <a:spcBef>
                <a:spcPts val="0"/>
              </a:spcBef>
              <a:spcAft>
                <a:spcPts val="1200"/>
              </a:spcAft>
              <a:buNone/>
              <a:defRPr sz="1200"/>
            </a:lvl5pPr>
          </a:lstStyle>
          <a:p>
            <a:pPr lvl="0"/>
            <a:r>
              <a:rPr lang="en-US"/>
              <a:t>Edit Master text styles</a:t>
            </a:r>
          </a:p>
        </p:txBody>
      </p:sp>
      <p:sp>
        <p:nvSpPr>
          <p:cNvPr id="11" name="Picture Placeholder 10"/>
          <p:cNvSpPr>
            <a:spLocks noGrp="1"/>
          </p:cNvSpPr>
          <p:nvPr>
            <p:ph type="pic" sz="quarter" idx="15"/>
          </p:nvPr>
        </p:nvSpPr>
        <p:spPr>
          <a:xfrm>
            <a:off x="7477761" y="2131485"/>
            <a:ext cx="4104640" cy="3780367"/>
          </a:xfrm>
        </p:spPr>
        <p:txBody>
          <a:bodyPr>
            <a:normAutofit/>
          </a:bodyPr>
          <a:lstStyle>
            <a:lvl1pPr marL="0" indent="0">
              <a:buNone/>
              <a:defRPr sz="1600"/>
            </a:lvl1pPr>
          </a:lstStyle>
          <a:p>
            <a:r>
              <a:rPr lang="en-US"/>
              <a:t>Click icon to add picture</a:t>
            </a:r>
          </a:p>
        </p:txBody>
      </p:sp>
    </p:spTree>
    <p:extLst>
      <p:ext uri="{BB962C8B-B14F-4D97-AF65-F5344CB8AC3E}">
        <p14:creationId xmlns:p14="http://schemas.microsoft.com/office/powerpoint/2010/main" val="3146345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3"/>
            <a:ext cx="10361427"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8" name="Footer Placeholder 4"/>
          <p:cNvSpPr>
            <a:spLocks noGrp="1"/>
          </p:cNvSpPr>
          <p:nvPr>
            <p:ph type="ftr" sz="quarter" idx="11"/>
          </p:nvPr>
        </p:nvSpPr>
        <p:spPr>
          <a:xfrm>
            <a:off x="609600" y="6403818"/>
            <a:ext cx="10972800"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611371" y="1110513"/>
            <a:ext cx="10361428" cy="4466167"/>
          </a:xfrm>
        </p:spPr>
        <p:txBody>
          <a:bodyPr lIns="0" tIns="0" rIns="0" bIns="0">
            <a:noAutofit/>
          </a:bodyPr>
          <a:lstStyle>
            <a:lvl1pPr marL="256026" indent="-256026">
              <a:lnSpc>
                <a:spcPts val="2933"/>
              </a:lnSpc>
              <a:spcBef>
                <a:spcPts val="0"/>
              </a:spcBef>
              <a:spcAft>
                <a:spcPts val="1600"/>
              </a:spcAft>
              <a:buClr>
                <a:schemeClr val="tx2"/>
              </a:buClr>
              <a:defRPr sz="2133">
                <a:solidFill>
                  <a:schemeClr val="bg2"/>
                </a:solidFill>
              </a:defRPr>
            </a:lvl1pPr>
            <a:lvl2pPr marL="548626" indent="-256026">
              <a:lnSpc>
                <a:spcPts val="2933"/>
              </a:lnSpc>
              <a:spcBef>
                <a:spcPts val="0"/>
              </a:spcBef>
              <a:spcAft>
                <a:spcPts val="1600"/>
              </a:spcAft>
              <a:defRPr sz="2133">
                <a:solidFill>
                  <a:schemeClr val="bg2"/>
                </a:solidFill>
              </a:defRPr>
            </a:lvl2pPr>
            <a:lvl3pPr marL="853419" indent="-256026">
              <a:lnSpc>
                <a:spcPts val="2933"/>
              </a:lnSpc>
              <a:spcBef>
                <a:spcPts val="0"/>
              </a:spcBef>
              <a:spcAft>
                <a:spcPts val="1600"/>
              </a:spcAft>
              <a:defRPr sz="2133">
                <a:solidFill>
                  <a:schemeClr val="bg2"/>
                </a:solidFill>
              </a:defRPr>
            </a:lvl3pPr>
            <a:lvl4pPr marL="1158211" indent="-256026">
              <a:lnSpc>
                <a:spcPts val="2933"/>
              </a:lnSpc>
              <a:spcBef>
                <a:spcPts val="0"/>
              </a:spcBef>
              <a:spcAft>
                <a:spcPts val="1600"/>
              </a:spcAft>
              <a:defRPr sz="2133">
                <a:solidFill>
                  <a:schemeClr val="bg2"/>
                </a:solidFill>
              </a:defRPr>
            </a:lvl4pPr>
            <a:lvl5pPr marL="1463003" indent="-256026">
              <a:lnSpc>
                <a:spcPts val="2933"/>
              </a:lnSpc>
              <a:spcBef>
                <a:spcPts val="0"/>
              </a:spcBef>
              <a:spcAft>
                <a:spcPts val="1600"/>
              </a:spcAft>
              <a:defRPr sz="2133">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915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1" y="532783"/>
            <a:ext cx="10971028" cy="577731"/>
          </a:xfrm>
        </p:spPr>
        <p:txBody>
          <a:bodyPr lIns="0" tIns="0" rIns="0" bIns="0" anchor="t">
            <a:noAutofit/>
          </a:bodyPr>
          <a:lstStyle>
            <a:lvl1pPr algn="l">
              <a:defRPr sz="2933">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611371" y="1110269"/>
            <a:ext cx="10971028" cy="4466167"/>
          </a:xfrm>
        </p:spPr>
        <p:txBody>
          <a:bodyPr lIns="0" tIns="0" rIns="0" bIns="0" numCol="2" spcCol="374904">
            <a:noAutofit/>
          </a:bodyPr>
          <a:lstStyle>
            <a:lvl1pPr marL="256026" indent="-256026">
              <a:lnSpc>
                <a:spcPts val="2667"/>
              </a:lnSpc>
              <a:spcBef>
                <a:spcPts val="0"/>
              </a:spcBef>
              <a:spcAft>
                <a:spcPts val="1200"/>
              </a:spcAft>
              <a:buClr>
                <a:schemeClr val="tx2"/>
              </a:buClr>
              <a:defRPr sz="1867">
                <a:solidFill>
                  <a:schemeClr val="bg2"/>
                </a:solidFill>
              </a:defRPr>
            </a:lvl1pPr>
            <a:lvl2pPr marL="548626" indent="-256026">
              <a:lnSpc>
                <a:spcPts val="2667"/>
              </a:lnSpc>
              <a:spcBef>
                <a:spcPts val="0"/>
              </a:spcBef>
              <a:spcAft>
                <a:spcPts val="1200"/>
              </a:spcAft>
              <a:defRPr sz="1867">
                <a:solidFill>
                  <a:schemeClr val="bg2"/>
                </a:solidFill>
              </a:defRPr>
            </a:lvl2pPr>
            <a:lvl3pPr marL="853419" indent="-256026">
              <a:lnSpc>
                <a:spcPts val="2667"/>
              </a:lnSpc>
              <a:spcBef>
                <a:spcPts val="0"/>
              </a:spcBef>
              <a:spcAft>
                <a:spcPts val="1200"/>
              </a:spcAft>
              <a:defRPr sz="1867">
                <a:solidFill>
                  <a:schemeClr val="bg2"/>
                </a:solidFill>
              </a:defRPr>
            </a:lvl3pPr>
            <a:lvl4pPr marL="1158211" indent="-256026">
              <a:lnSpc>
                <a:spcPts val="2667"/>
              </a:lnSpc>
              <a:spcBef>
                <a:spcPts val="0"/>
              </a:spcBef>
              <a:spcAft>
                <a:spcPts val="1200"/>
              </a:spcAft>
              <a:defRPr sz="1867">
                <a:solidFill>
                  <a:schemeClr val="bg2"/>
                </a:solidFill>
              </a:defRPr>
            </a:lvl4pPr>
            <a:lvl5pPr marL="1463003" indent="-256026">
              <a:lnSpc>
                <a:spcPts val="2667"/>
              </a:lnSpc>
              <a:spcBef>
                <a:spcPts val="0"/>
              </a:spcBef>
              <a:spcAft>
                <a:spcPts val="1200"/>
              </a:spcAft>
              <a:defRPr sz="1867">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609600" y="6403818"/>
            <a:ext cx="10972800" cy="365125"/>
          </a:xfrm>
        </p:spPr>
        <p:txBody>
          <a:bodyPr lIns="0" tIns="0" rIns="0" bIns="0" anchor="t"/>
          <a:lstStyle>
            <a:lvl1pPr algn="l">
              <a:defRPr sz="1067">
                <a:solidFill>
                  <a:schemeClr val="bg2"/>
                </a:solidFill>
              </a:defRPr>
            </a:lvl1pPr>
          </a:lstStyle>
          <a:p>
            <a:endParaRPr lang="en-US"/>
          </a:p>
        </p:txBody>
      </p:sp>
      <p:cxnSp>
        <p:nvCxnSpPr>
          <p:cNvPr id="10" name="Straight Connector 9"/>
          <p:cNvCxnSpPr/>
          <p:nvPr/>
        </p:nvCxnSpPr>
        <p:spPr>
          <a:xfrm>
            <a:off x="609600" y="6370596"/>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501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Divider">
    <p:spTree>
      <p:nvGrpSpPr>
        <p:cNvPr id="1" name=""/>
        <p:cNvGrpSpPr/>
        <p:nvPr/>
      </p:nvGrpSpPr>
      <p:grpSpPr>
        <a:xfrm>
          <a:off x="0" y="0"/>
          <a:ext cx="0" cy="0"/>
          <a:chOff x="0" y="0"/>
          <a:chExt cx="0" cy="0"/>
        </a:xfrm>
      </p:grpSpPr>
      <p:pic>
        <p:nvPicPr>
          <p:cNvPr id="5" name="Picture 4" descr="Background6-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title"/>
          </p:nvPr>
        </p:nvSpPr>
        <p:spPr>
          <a:xfrm>
            <a:off x="611373" y="532781"/>
            <a:ext cx="4866561" cy="585216"/>
          </a:xfrm>
        </p:spPr>
        <p:txBody>
          <a:bodyPr lIns="0" tIns="0" rIns="0" bIns="0" anchor="t">
            <a:noAutofit/>
          </a:bodyPr>
          <a:lstStyle>
            <a:lvl1pPr algn="l">
              <a:defRPr sz="2933">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607483" y="2507538"/>
            <a:ext cx="9818492" cy="3858676"/>
          </a:xfr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Tree>
    <p:extLst>
      <p:ext uri="{BB962C8B-B14F-4D97-AF65-F5344CB8AC3E}">
        <p14:creationId xmlns:p14="http://schemas.microsoft.com/office/powerpoint/2010/main" val="2826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0_Divider">
    <p:spTree>
      <p:nvGrpSpPr>
        <p:cNvPr id="1" name=""/>
        <p:cNvGrpSpPr/>
        <p:nvPr/>
      </p:nvGrpSpPr>
      <p:grpSpPr>
        <a:xfrm>
          <a:off x="0" y="0"/>
          <a:ext cx="0" cy="0"/>
          <a:chOff x="0" y="0"/>
          <a:chExt cx="0" cy="0"/>
        </a:xfrm>
      </p:grpSpPr>
      <p:pic>
        <p:nvPicPr>
          <p:cNvPr id="6" name="Picture 5" descr="Background7-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7" name="Text Placeholder 6"/>
          <p:cNvSpPr>
            <a:spLocks noGrp="1"/>
          </p:cNvSpPr>
          <p:nvPr>
            <p:ph type="body" sz="quarter" idx="10"/>
          </p:nvPr>
        </p:nvSpPr>
        <p:spPr>
          <a:xfrm>
            <a:off x="607483" y="2507538"/>
            <a:ext cx="9818492" cy="3858676"/>
          </a:xfr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Tree>
    <p:extLst>
      <p:ext uri="{BB962C8B-B14F-4D97-AF65-F5344CB8AC3E}">
        <p14:creationId xmlns:p14="http://schemas.microsoft.com/office/powerpoint/2010/main" val="211621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7" name="Text Placeholder 6"/>
          <p:cNvSpPr>
            <a:spLocks noGrp="1"/>
          </p:cNvSpPr>
          <p:nvPr>
            <p:ph type="body" sz="quarter" idx="10"/>
          </p:nvPr>
        </p:nvSpPr>
        <p:spPr>
          <a:xfrm>
            <a:off x="607483" y="2507538"/>
            <a:ext cx="9818492" cy="3858676"/>
          </a:xfr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Tree>
    <p:extLst>
      <p:ext uri="{BB962C8B-B14F-4D97-AF65-F5344CB8AC3E}">
        <p14:creationId xmlns:p14="http://schemas.microsoft.com/office/powerpoint/2010/main" val="107684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3" descr="Background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64096"/>
          </a:xfrm>
          <a:prstGeom prst="rect">
            <a:avLst/>
          </a:prstGeom>
        </p:spPr>
      </p:pic>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8" name="Picture 7" descr="CIMA_KO_Large.png"/>
          <p:cNvPicPr>
            <a:picLocks noChangeAspect="1"/>
          </p:cNvPicPr>
          <p:nvPr/>
        </p:nvPicPr>
        <p:blipFill rotWithShape="1">
          <a:blip r:embed="rId3" cstate="print">
            <a:extLst>
              <a:ext uri="{28A0092B-C50C-407E-A947-70E740481C1C}">
                <a14:useLocalDpi xmlns:a14="http://schemas.microsoft.com/office/drawing/2010/main" val="0"/>
              </a:ext>
            </a:extLst>
          </a:blip>
          <a:srcRect l="18457" t="28261" r="17342" b="30708"/>
          <a:stretch/>
        </p:blipFill>
        <p:spPr>
          <a:xfrm>
            <a:off x="599018" y="635001"/>
            <a:ext cx="1586341" cy="662157"/>
          </a:xfrm>
          <a:prstGeom prst="rect">
            <a:avLst/>
          </a:prstGeom>
        </p:spPr>
      </p:pic>
    </p:spTree>
    <p:extLst>
      <p:ext uri="{BB962C8B-B14F-4D97-AF65-F5344CB8AC3E}">
        <p14:creationId xmlns:p14="http://schemas.microsoft.com/office/powerpoint/2010/main" val="2755980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2_Divider">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07483" y="2507538"/>
            <a:ext cx="9818492" cy="3858676"/>
          </a:xfr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Edit Master text styles</a:t>
            </a:r>
          </a:p>
        </p:txBody>
      </p:sp>
    </p:spTree>
    <p:extLst>
      <p:ext uri="{BB962C8B-B14F-4D97-AF65-F5344CB8AC3E}">
        <p14:creationId xmlns:p14="http://schemas.microsoft.com/office/powerpoint/2010/main" val="1965081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pic>
        <p:nvPicPr>
          <p:cNvPr id="5" name="Picture 4" descr="Association_KO.png"/>
          <p:cNvPicPr>
            <a:picLocks noChangeAspect="1"/>
          </p:cNvPicPr>
          <p:nvPr/>
        </p:nvPicPr>
        <p:blipFill rotWithShape="1">
          <a:blip r:embed="rId3" cstate="print">
            <a:extLst>
              <a:ext uri="{28A0092B-C50C-407E-A947-70E740481C1C}">
                <a14:useLocalDpi xmlns:a14="http://schemas.microsoft.com/office/drawing/2010/main" val="0"/>
              </a:ext>
            </a:extLst>
          </a:blip>
          <a:srcRect l="18519" t="32806" r="17806" b="32722"/>
          <a:stretch/>
        </p:blipFill>
        <p:spPr>
          <a:xfrm>
            <a:off x="676949" y="704988"/>
            <a:ext cx="1859280" cy="559448"/>
          </a:xfrm>
          <a:prstGeom prst="rect">
            <a:avLst/>
          </a:prstGeom>
        </p:spPr>
      </p:pic>
      <p:sp>
        <p:nvSpPr>
          <p:cNvPr id="2" name="TextBox 1"/>
          <p:cNvSpPr txBox="1"/>
          <p:nvPr/>
        </p:nvSpPr>
        <p:spPr>
          <a:xfrm>
            <a:off x="607485"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Tree>
    <p:extLst>
      <p:ext uri="{BB962C8B-B14F-4D97-AF65-F5344CB8AC3E}">
        <p14:creationId xmlns:p14="http://schemas.microsoft.com/office/powerpoint/2010/main" val="1958189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4_Divider">
    <p:bg>
      <p:bgPr>
        <a:solidFill>
          <a:schemeClr val="tx2"/>
        </a:solidFill>
        <a:effectLst/>
      </p:bgPr>
    </p:bg>
    <p:spTree>
      <p:nvGrpSpPr>
        <p:cNvPr id="1" name=""/>
        <p:cNvGrpSpPr/>
        <p:nvPr/>
      </p:nvGrpSpPr>
      <p:grpSpPr>
        <a:xfrm>
          <a:off x="0" y="0"/>
          <a:ext cx="0" cy="0"/>
          <a:chOff x="0" y="0"/>
          <a:chExt cx="0" cy="0"/>
        </a:xfrm>
      </p:grpSpPr>
      <p:pic>
        <p:nvPicPr>
          <p:cNvPr id="5" name="Picture 4" descr="Association_KO.png"/>
          <p:cNvPicPr>
            <a:picLocks noChangeAspect="1"/>
          </p:cNvPicPr>
          <p:nvPr/>
        </p:nvPicPr>
        <p:blipFill rotWithShape="1">
          <a:blip r:embed="rId2" cstate="print">
            <a:extLst>
              <a:ext uri="{28A0092B-C50C-407E-A947-70E740481C1C}">
                <a14:useLocalDpi xmlns:a14="http://schemas.microsoft.com/office/drawing/2010/main" val="0"/>
              </a:ext>
            </a:extLst>
          </a:blip>
          <a:srcRect l="18519" t="32806" r="17806" b="32722"/>
          <a:stretch/>
        </p:blipFill>
        <p:spPr>
          <a:xfrm>
            <a:off x="676949" y="704988"/>
            <a:ext cx="1859280" cy="559448"/>
          </a:xfrm>
          <a:prstGeom prst="rect">
            <a:avLst/>
          </a:prstGeom>
        </p:spPr>
      </p:pic>
      <p:sp>
        <p:nvSpPr>
          <p:cNvPr id="2" name="TextBox 1"/>
          <p:cNvSpPr txBox="1"/>
          <p:nvPr/>
        </p:nvSpPr>
        <p:spPr>
          <a:xfrm>
            <a:off x="607485"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Tree>
    <p:extLst>
      <p:ext uri="{BB962C8B-B14F-4D97-AF65-F5344CB8AC3E}">
        <p14:creationId xmlns:p14="http://schemas.microsoft.com/office/powerpoint/2010/main" val="2142631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extBox 1"/>
          <p:cNvSpPr txBox="1"/>
          <p:nvPr/>
        </p:nvSpPr>
        <p:spPr>
          <a:xfrm>
            <a:off x="607485"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pic>
        <p:nvPicPr>
          <p:cNvPr id="6" name="Picture 5" descr="CIMA_KO_Large.png"/>
          <p:cNvPicPr>
            <a:picLocks noChangeAspect="1"/>
          </p:cNvPicPr>
          <p:nvPr/>
        </p:nvPicPr>
        <p:blipFill rotWithShape="1">
          <a:blip r:embed="rId3" cstate="print">
            <a:extLst>
              <a:ext uri="{28A0092B-C50C-407E-A947-70E740481C1C}">
                <a14:useLocalDpi xmlns:a14="http://schemas.microsoft.com/office/drawing/2010/main" val="0"/>
              </a:ext>
            </a:extLst>
          </a:blip>
          <a:srcRect l="18457" t="28261" r="17342" b="30708"/>
          <a:stretch/>
        </p:blipFill>
        <p:spPr>
          <a:xfrm>
            <a:off x="599018" y="635001"/>
            <a:ext cx="1586341" cy="662157"/>
          </a:xfrm>
          <a:prstGeom prst="rect">
            <a:avLst/>
          </a:prstGeom>
        </p:spPr>
      </p:pic>
    </p:spTree>
    <p:extLst>
      <p:ext uri="{BB962C8B-B14F-4D97-AF65-F5344CB8AC3E}">
        <p14:creationId xmlns:p14="http://schemas.microsoft.com/office/powerpoint/2010/main" val="627921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6_Divider">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607485"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pic>
        <p:nvPicPr>
          <p:cNvPr id="4" name="Picture 3" descr="CIMA_KO_Large.png"/>
          <p:cNvPicPr>
            <a:picLocks noChangeAspect="1"/>
          </p:cNvPicPr>
          <p:nvPr/>
        </p:nvPicPr>
        <p:blipFill rotWithShape="1">
          <a:blip r:embed="rId2" cstate="print">
            <a:extLst>
              <a:ext uri="{28A0092B-C50C-407E-A947-70E740481C1C}">
                <a14:useLocalDpi xmlns:a14="http://schemas.microsoft.com/office/drawing/2010/main" val="0"/>
              </a:ext>
            </a:extLst>
          </a:blip>
          <a:srcRect l="18457" t="28261" r="17342" b="30708"/>
          <a:stretch/>
        </p:blipFill>
        <p:spPr>
          <a:xfrm>
            <a:off x="599018" y="635001"/>
            <a:ext cx="1586341" cy="662157"/>
          </a:xfrm>
          <a:prstGeom prst="rect">
            <a:avLst/>
          </a:prstGeom>
        </p:spPr>
      </p:pic>
    </p:spTree>
    <p:extLst>
      <p:ext uri="{BB962C8B-B14F-4D97-AF65-F5344CB8AC3E}">
        <p14:creationId xmlns:p14="http://schemas.microsoft.com/office/powerpoint/2010/main" val="3344083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7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extBox 1"/>
          <p:cNvSpPr txBox="1"/>
          <p:nvPr/>
        </p:nvSpPr>
        <p:spPr>
          <a:xfrm>
            <a:off x="607485"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pic>
        <p:nvPicPr>
          <p:cNvPr id="5" name="Picture 4" descr="AICPA_KO.png"/>
          <p:cNvPicPr>
            <a:picLocks noChangeAspect="1"/>
          </p:cNvPicPr>
          <p:nvPr/>
        </p:nvPicPr>
        <p:blipFill rotWithShape="1">
          <a:blip r:embed="rId3" cstate="print">
            <a:extLst>
              <a:ext uri="{28A0092B-C50C-407E-A947-70E740481C1C}">
                <a14:useLocalDpi xmlns:a14="http://schemas.microsoft.com/office/drawing/2010/main" val="0"/>
              </a:ext>
            </a:extLst>
          </a:blip>
          <a:srcRect l="17640" t="31193" r="17597" b="30901"/>
          <a:stretch/>
        </p:blipFill>
        <p:spPr>
          <a:xfrm>
            <a:off x="599017" y="683724"/>
            <a:ext cx="1650241" cy="613435"/>
          </a:xfrm>
          <a:prstGeom prst="rect">
            <a:avLst/>
          </a:prstGeom>
        </p:spPr>
      </p:pic>
    </p:spTree>
    <p:extLst>
      <p:ext uri="{BB962C8B-B14F-4D97-AF65-F5344CB8AC3E}">
        <p14:creationId xmlns:p14="http://schemas.microsoft.com/office/powerpoint/2010/main" val="2107465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8_Divider">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607485" y="4498678"/>
            <a:ext cx="7719871" cy="1518364"/>
          </a:xfrm>
          <a:prstGeom prst="rect">
            <a:avLst/>
          </a:prstGeom>
          <a:noFill/>
        </p:spPr>
        <p:txBody>
          <a:bodyPr wrap="square" lIns="0" tIns="0" bIns="0" rtlCol="0">
            <a:noAutofit/>
          </a:bodyPr>
          <a:lstStyle/>
          <a:p>
            <a:r>
              <a:rPr lang="en-US" sz="9066" dirty="0">
                <a:solidFill>
                  <a:srgbClr val="FFFFFF"/>
                </a:solidFill>
              </a:rPr>
              <a:t>Thank you</a:t>
            </a:r>
          </a:p>
        </p:txBody>
      </p:sp>
      <p:pic>
        <p:nvPicPr>
          <p:cNvPr id="5" name="Picture 4" descr="AICPA_KO.png"/>
          <p:cNvPicPr>
            <a:picLocks noChangeAspect="1"/>
          </p:cNvPicPr>
          <p:nvPr/>
        </p:nvPicPr>
        <p:blipFill rotWithShape="1">
          <a:blip r:embed="rId2" cstate="print">
            <a:extLst>
              <a:ext uri="{28A0092B-C50C-407E-A947-70E740481C1C}">
                <a14:useLocalDpi xmlns:a14="http://schemas.microsoft.com/office/drawing/2010/main" val="0"/>
              </a:ext>
            </a:extLst>
          </a:blip>
          <a:srcRect l="17640" t="31193" r="17597" b="30901"/>
          <a:stretch/>
        </p:blipFill>
        <p:spPr>
          <a:xfrm>
            <a:off x="599017" y="683724"/>
            <a:ext cx="1650241" cy="613435"/>
          </a:xfrm>
          <a:prstGeom prst="rect">
            <a:avLst/>
          </a:prstGeom>
        </p:spPr>
      </p:pic>
    </p:spTree>
    <p:extLst>
      <p:ext uri="{BB962C8B-B14F-4D97-AF65-F5344CB8AC3E}">
        <p14:creationId xmlns:p14="http://schemas.microsoft.com/office/powerpoint/2010/main" val="254377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0" name="Rectangle 6"/>
          <p:cNvSpPr txBox="1">
            <a:spLocks noChangeArrowheads="1"/>
          </p:cNvSpPr>
          <p:nvPr userDrawn="1"/>
        </p:nvSpPr>
        <p:spPr>
          <a:xfrm>
            <a:off x="0" y="6567488"/>
            <a:ext cx="12192000" cy="290512"/>
          </a:xfrm>
          <a:prstGeom prst="rect">
            <a:avLst/>
          </a:prstGeom>
          <a:solidFill>
            <a:srgbClr val="899600"/>
          </a:solidFill>
          <a:ln/>
        </p:spPr>
        <p:txBody>
          <a:bodyPr/>
          <a:lstStyle/>
          <a:p>
            <a:pPr marL="890588" defTabSz="342900" fontAlgn="base">
              <a:spcBef>
                <a:spcPct val="0"/>
              </a:spcBef>
              <a:spcAft>
                <a:spcPct val="0"/>
              </a:spcAft>
              <a:defRPr/>
            </a:pPr>
            <a:endParaRPr lang="en-US" sz="825" baseline="30000" dirty="0">
              <a:solidFill>
                <a:prstClr val="white"/>
              </a:solidFill>
              <a:latin typeface="Arial" pitchFamily="-64" charset="0"/>
              <a:ea typeface="ＭＳ Ｐゴシック" pitchFamily="-64" charset="-128"/>
              <a:cs typeface="ＭＳ Ｐゴシック" pitchFamily="-64" charset="-128"/>
            </a:endParaRPr>
          </a:p>
        </p:txBody>
      </p:sp>
      <p:sp>
        <p:nvSpPr>
          <p:cNvPr id="3" name="Rectangle 2"/>
          <p:cNvSpPr/>
          <p:nvPr userDrawn="1"/>
        </p:nvSpPr>
        <p:spPr>
          <a:xfrm>
            <a:off x="0" y="-3175"/>
            <a:ext cx="12192000" cy="133350"/>
          </a:xfrm>
          <a:prstGeom prst="rect">
            <a:avLst/>
          </a:prstGeom>
          <a:solidFill>
            <a:srgbClr val="8E93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900" fontAlgn="base">
              <a:spcBef>
                <a:spcPct val="0"/>
              </a:spcBef>
              <a:spcAft>
                <a:spcPct val="0"/>
              </a:spcAft>
            </a:pPr>
            <a:endParaRPr lang="en-US" sz="1350">
              <a:solidFill>
                <a:srgbClr val="FFFFFF"/>
              </a:solidFill>
              <a:ea typeface="ＭＳ Ｐゴシック" pitchFamily="-64" charset="-128"/>
              <a:cs typeface="ＭＳ Ｐゴシック" pitchFamily="-64" charset="-128"/>
            </a:endParaRPr>
          </a:p>
        </p:txBody>
      </p:sp>
      <p:pic>
        <p:nvPicPr>
          <p:cNvPr id="4" name="Picture 3" descr="Bar.jpg"/>
          <p:cNvPicPr>
            <a:picLocks noChangeAspect="1"/>
          </p:cNvPicPr>
          <p:nvPr userDrawn="1"/>
        </p:nvPicPr>
        <p:blipFill>
          <a:blip r:embed="rId2"/>
          <a:srcRect/>
          <a:stretch>
            <a:fillRect/>
          </a:stretch>
        </p:blipFill>
        <p:spPr bwMode="auto">
          <a:xfrm>
            <a:off x="0" y="5729291"/>
            <a:ext cx="12192000" cy="822325"/>
          </a:xfrm>
          <a:prstGeom prst="rect">
            <a:avLst/>
          </a:prstGeom>
          <a:noFill/>
          <a:ln w="9525">
            <a:noFill/>
            <a:miter lim="800000"/>
            <a:headEnd/>
            <a:tailEnd/>
          </a:ln>
        </p:spPr>
      </p:pic>
      <p:sp>
        <p:nvSpPr>
          <p:cNvPr id="5" name="TextBox 4"/>
          <p:cNvSpPr txBox="1"/>
          <p:nvPr userDrawn="1"/>
        </p:nvSpPr>
        <p:spPr>
          <a:xfrm>
            <a:off x="1143002" y="3071814"/>
            <a:ext cx="184731" cy="300082"/>
          </a:xfrm>
          <a:prstGeom prst="rect">
            <a:avLst/>
          </a:prstGeom>
          <a:noFill/>
        </p:spPr>
        <p:txBody>
          <a:bodyPr wrap="none">
            <a:prstTxWarp prst="textNoShape">
              <a:avLst/>
            </a:prstTxWarp>
            <a:spAutoFit/>
          </a:bodyPr>
          <a:lstStyle/>
          <a:p>
            <a:pPr defTabSz="342900" fontAlgn="base">
              <a:spcBef>
                <a:spcPct val="0"/>
              </a:spcBef>
              <a:spcAft>
                <a:spcPct val="0"/>
              </a:spcAft>
            </a:pPr>
            <a:endParaRPr lang="en-US" sz="1350">
              <a:solidFill>
                <a:prstClr val="black"/>
              </a:solidFill>
              <a:ea typeface="ＭＳ Ｐゴシック" pitchFamily="-64" charset="-128"/>
            </a:endParaRPr>
          </a:p>
        </p:txBody>
      </p:sp>
      <p:sp>
        <p:nvSpPr>
          <p:cNvPr id="2" name="Title 1"/>
          <p:cNvSpPr>
            <a:spLocks noGrp="1"/>
          </p:cNvSpPr>
          <p:nvPr>
            <p:ph type="ctrTitle"/>
          </p:nvPr>
        </p:nvSpPr>
        <p:spPr>
          <a:xfrm>
            <a:off x="1012747" y="2054931"/>
            <a:ext cx="8939956" cy="1508924"/>
          </a:xfrm>
          <a:prstGeom prst="rect">
            <a:avLst/>
          </a:prstGeom>
        </p:spPr>
        <p:txBody>
          <a:bodyPr anchor="ct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13" name="Slide Number Placeholder 9"/>
          <p:cNvSpPr>
            <a:spLocks noGrp="1"/>
          </p:cNvSpPr>
          <p:nvPr>
            <p:ph type="sldNum" sz="quarter" idx="10"/>
          </p:nvPr>
        </p:nvSpPr>
        <p:spPr>
          <a:xfrm>
            <a:off x="8737600" y="6524923"/>
            <a:ext cx="2844800" cy="365125"/>
          </a:xfrm>
        </p:spPr>
        <p:txBody>
          <a:bodyPr/>
          <a:lstStyle>
            <a:lvl1pPr>
              <a:defRPr>
                <a:solidFill>
                  <a:schemeClr val="bg1"/>
                </a:solidFill>
              </a:defRPr>
            </a:lvl1pPr>
          </a:lstStyle>
          <a:p>
            <a:fld id="{24EB8870-F3E1-CF45-B816-876A4F15BA16}" type="slidenum">
              <a:rPr lang="en-US" smtClean="0">
                <a:solidFill>
                  <a:prstClr val="white"/>
                </a:solidFill>
              </a:rPr>
              <a:pPr/>
              <a:t>‹#›</a:t>
            </a:fld>
            <a:endParaRPr lang="en-US" dirty="0">
              <a:solidFill>
                <a:prstClr val="white"/>
              </a:solidFill>
            </a:endParaRPr>
          </a:p>
        </p:txBody>
      </p:sp>
      <p:pic>
        <p:nvPicPr>
          <p:cNvPr id="9" name="Picture 8" descr="AICPA Web_wht.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435" y="6599238"/>
            <a:ext cx="881132" cy="222250"/>
          </a:xfrm>
          <a:prstGeom prst="rect">
            <a:avLst/>
          </a:prstGeom>
        </p:spPr>
      </p:pic>
      <p:sp>
        <p:nvSpPr>
          <p:cNvPr id="11" name="Slide Number Placeholder 7"/>
          <p:cNvSpPr txBox="1">
            <a:spLocks/>
          </p:cNvSpPr>
          <p:nvPr userDrawn="1"/>
        </p:nvSpPr>
        <p:spPr>
          <a:xfrm>
            <a:off x="7805517" y="6509291"/>
            <a:ext cx="2844800" cy="365125"/>
          </a:xfrm>
          <a:prstGeom prst="rect">
            <a:avLst/>
          </a:prstGeom>
        </p:spPr>
        <p:txBody>
          <a:bodyPr vert="horz" lIns="68580" tIns="34290" rIns="68580" bIns="3429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endParaRPr lang="en-US" sz="1050" dirty="0"/>
          </a:p>
        </p:txBody>
      </p:sp>
    </p:spTree>
    <p:extLst>
      <p:ext uri="{BB962C8B-B14F-4D97-AF65-F5344CB8AC3E}">
        <p14:creationId xmlns:p14="http://schemas.microsoft.com/office/powerpoint/2010/main" val="89560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8" name="Picture 7" descr="Association_KO.png"/>
          <p:cNvPicPr>
            <a:picLocks noChangeAspect="1"/>
          </p:cNvPicPr>
          <p:nvPr/>
        </p:nvPicPr>
        <p:blipFill rotWithShape="1">
          <a:blip r:embed="rId3" cstate="print">
            <a:extLst>
              <a:ext uri="{28A0092B-C50C-407E-A947-70E740481C1C}">
                <a14:useLocalDpi xmlns:a14="http://schemas.microsoft.com/office/drawing/2010/main" val="0"/>
              </a:ext>
            </a:extLst>
          </a:blip>
          <a:srcRect l="18519" t="32806" r="17806" b="32722"/>
          <a:stretch/>
        </p:blipFill>
        <p:spPr>
          <a:xfrm>
            <a:off x="676949" y="704988"/>
            <a:ext cx="1859280" cy="559448"/>
          </a:xfrm>
          <a:prstGeom prst="rect">
            <a:avLst/>
          </a:prstGeom>
        </p:spPr>
      </p:pic>
    </p:spTree>
    <p:extLst>
      <p:ext uri="{BB962C8B-B14F-4D97-AF65-F5344CB8AC3E}">
        <p14:creationId xmlns:p14="http://schemas.microsoft.com/office/powerpoint/2010/main" val="250694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6" name="Picture 5" descr="AICPA_KO.png"/>
          <p:cNvPicPr>
            <a:picLocks noChangeAspect="1"/>
          </p:cNvPicPr>
          <p:nvPr/>
        </p:nvPicPr>
        <p:blipFill rotWithShape="1">
          <a:blip r:embed="rId3" cstate="print">
            <a:extLst>
              <a:ext uri="{28A0092B-C50C-407E-A947-70E740481C1C}">
                <a14:useLocalDpi xmlns:a14="http://schemas.microsoft.com/office/drawing/2010/main" val="0"/>
              </a:ext>
            </a:extLst>
          </a:blip>
          <a:srcRect l="17640" t="31193" r="17597" b="30901"/>
          <a:stretch/>
        </p:blipFill>
        <p:spPr>
          <a:xfrm>
            <a:off x="599017" y="683724"/>
            <a:ext cx="1650241" cy="613435"/>
          </a:xfrm>
          <a:prstGeom prst="rect">
            <a:avLst/>
          </a:prstGeom>
        </p:spPr>
      </p:pic>
    </p:spTree>
    <p:extLst>
      <p:ext uri="{BB962C8B-B14F-4D97-AF65-F5344CB8AC3E}">
        <p14:creationId xmlns:p14="http://schemas.microsoft.com/office/powerpoint/2010/main" val="197271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Background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6" name="Picture 5" descr="CIMA_KO_Large.png"/>
          <p:cNvPicPr>
            <a:picLocks noChangeAspect="1"/>
          </p:cNvPicPr>
          <p:nvPr/>
        </p:nvPicPr>
        <p:blipFill rotWithShape="1">
          <a:blip r:embed="rId3" cstate="print">
            <a:extLst>
              <a:ext uri="{28A0092B-C50C-407E-A947-70E740481C1C}">
                <a14:useLocalDpi xmlns:a14="http://schemas.microsoft.com/office/drawing/2010/main" val="0"/>
              </a:ext>
            </a:extLst>
          </a:blip>
          <a:srcRect l="18457" t="28261" r="17342" b="30708"/>
          <a:stretch/>
        </p:blipFill>
        <p:spPr>
          <a:xfrm>
            <a:off x="599018" y="635001"/>
            <a:ext cx="1586341" cy="662157"/>
          </a:xfrm>
          <a:prstGeom prst="rect">
            <a:avLst/>
          </a:prstGeom>
        </p:spPr>
      </p:pic>
    </p:spTree>
    <p:extLst>
      <p:ext uri="{BB962C8B-B14F-4D97-AF65-F5344CB8AC3E}">
        <p14:creationId xmlns:p14="http://schemas.microsoft.com/office/powerpoint/2010/main" val="60079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7224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6" name="Picture 5" descr="Association_KO.png"/>
          <p:cNvPicPr>
            <a:picLocks noChangeAspect="1"/>
          </p:cNvPicPr>
          <p:nvPr/>
        </p:nvPicPr>
        <p:blipFill rotWithShape="1">
          <a:blip r:embed="rId2" cstate="print">
            <a:extLst>
              <a:ext uri="{28A0092B-C50C-407E-A947-70E740481C1C}">
                <a14:useLocalDpi xmlns:a14="http://schemas.microsoft.com/office/drawing/2010/main" val="0"/>
              </a:ext>
            </a:extLst>
          </a:blip>
          <a:srcRect l="18519" t="32806" r="17806" b="32722"/>
          <a:stretch/>
        </p:blipFill>
        <p:spPr>
          <a:xfrm>
            <a:off x="676949" y="704988"/>
            <a:ext cx="1859280" cy="559448"/>
          </a:xfrm>
          <a:prstGeom prst="rect">
            <a:avLst/>
          </a:prstGeom>
        </p:spPr>
      </p:pic>
    </p:spTree>
    <p:extLst>
      <p:ext uri="{BB962C8B-B14F-4D97-AF65-F5344CB8AC3E}">
        <p14:creationId xmlns:p14="http://schemas.microsoft.com/office/powerpoint/2010/main" val="188626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rgbClr val="7224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5" name="Picture 4" descr="AICPA_KO.png"/>
          <p:cNvPicPr>
            <a:picLocks noChangeAspect="1"/>
          </p:cNvPicPr>
          <p:nvPr/>
        </p:nvPicPr>
        <p:blipFill rotWithShape="1">
          <a:blip r:embed="rId2" cstate="print">
            <a:extLst>
              <a:ext uri="{28A0092B-C50C-407E-A947-70E740481C1C}">
                <a14:useLocalDpi xmlns:a14="http://schemas.microsoft.com/office/drawing/2010/main" val="0"/>
              </a:ext>
            </a:extLst>
          </a:blip>
          <a:srcRect l="17640" t="31193" r="17597" b="30901"/>
          <a:stretch/>
        </p:blipFill>
        <p:spPr>
          <a:xfrm>
            <a:off x="599017" y="683724"/>
            <a:ext cx="1650241" cy="613435"/>
          </a:xfrm>
          <a:prstGeom prst="rect">
            <a:avLst/>
          </a:prstGeom>
        </p:spPr>
      </p:pic>
    </p:spTree>
    <p:extLst>
      <p:ext uri="{BB962C8B-B14F-4D97-AF65-F5344CB8AC3E}">
        <p14:creationId xmlns:p14="http://schemas.microsoft.com/office/powerpoint/2010/main" val="369136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Title Slide">
    <p:bg>
      <p:bgPr>
        <a:solidFill>
          <a:srgbClr val="7224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8094"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7581" y="4693920"/>
            <a:ext cx="8534400" cy="1752600"/>
          </a:xfr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5" name="Picture 4" descr="CIMA_KO_Large.png"/>
          <p:cNvPicPr>
            <a:picLocks noChangeAspect="1"/>
          </p:cNvPicPr>
          <p:nvPr/>
        </p:nvPicPr>
        <p:blipFill rotWithShape="1">
          <a:blip r:embed="rId2" cstate="print">
            <a:extLst>
              <a:ext uri="{28A0092B-C50C-407E-A947-70E740481C1C}">
                <a14:useLocalDpi xmlns:a14="http://schemas.microsoft.com/office/drawing/2010/main" val="0"/>
              </a:ext>
            </a:extLst>
          </a:blip>
          <a:srcRect l="18457" t="28261" r="17342" b="30708"/>
          <a:stretch/>
        </p:blipFill>
        <p:spPr>
          <a:xfrm>
            <a:off x="599018" y="635001"/>
            <a:ext cx="1586341" cy="662157"/>
          </a:xfrm>
          <a:prstGeom prst="rect">
            <a:avLst/>
          </a:prstGeom>
        </p:spPr>
      </p:pic>
    </p:spTree>
    <p:extLst>
      <p:ext uri="{BB962C8B-B14F-4D97-AF65-F5344CB8AC3E}">
        <p14:creationId xmlns:p14="http://schemas.microsoft.com/office/powerpoint/2010/main" val="27633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CA3256A-09CC-41C3-A1CB-5F3101707134}" type="datetimeFigureOut">
              <a:rPr lang="en-US" smtClean="0"/>
              <a:t>10/9/2017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174F72F-FBC4-41FC-B67A-CFF9F7200AFB}" type="slidenum">
              <a:rPr lang="en-US" smtClean="0"/>
              <a:t>‹#›</a:t>
            </a:fld>
            <a:endParaRPr lang="en-US"/>
          </a:p>
        </p:txBody>
      </p:sp>
    </p:spTree>
    <p:extLst>
      <p:ext uri="{BB962C8B-B14F-4D97-AF65-F5344CB8AC3E}">
        <p14:creationId xmlns:p14="http://schemas.microsoft.com/office/powerpoint/2010/main" val="3089805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093" y="2609217"/>
            <a:ext cx="8473304" cy="1994361"/>
          </a:xfrm>
        </p:spPr>
        <p:txBody>
          <a:bodyPr/>
          <a:lstStyle/>
          <a:p>
            <a:r>
              <a:rPr lang="en-US" dirty="0"/>
              <a:t>Auditing Standards Board Activities</a:t>
            </a:r>
          </a:p>
        </p:txBody>
      </p:sp>
      <p:sp>
        <p:nvSpPr>
          <p:cNvPr id="3" name="Subtitle 2"/>
          <p:cNvSpPr>
            <a:spLocks noGrp="1"/>
          </p:cNvSpPr>
          <p:nvPr>
            <p:ph type="subTitle" idx="1"/>
          </p:nvPr>
        </p:nvSpPr>
        <p:spPr/>
        <p:txBody>
          <a:bodyPr/>
          <a:lstStyle/>
          <a:p>
            <a:r>
              <a:rPr lang="en-US" dirty="0"/>
              <a:t>October 2017</a:t>
            </a:r>
          </a:p>
          <a:p>
            <a:endParaRPr lang="en-US" dirty="0"/>
          </a:p>
          <a:p>
            <a:endParaRPr lang="en-US" dirty="0"/>
          </a:p>
        </p:txBody>
      </p:sp>
      <p:sp>
        <p:nvSpPr>
          <p:cNvPr id="5" name="TextBox 4">
            <a:extLst>
              <a:ext uri="{FF2B5EF4-FFF2-40B4-BE49-F238E27FC236}">
                <a16:creationId xmlns:a16="http://schemas.microsoft.com/office/drawing/2014/main" id="{C59AA336-21BE-456C-BD72-8C2ED902B534}"/>
              </a:ext>
            </a:extLst>
          </p:cNvPr>
          <p:cNvSpPr txBox="1"/>
          <p:nvPr/>
        </p:nvSpPr>
        <p:spPr>
          <a:xfrm>
            <a:off x="8906256" y="1252728"/>
            <a:ext cx="2514600" cy="369332"/>
          </a:xfrm>
          <a:prstGeom prst="rect">
            <a:avLst/>
          </a:prstGeom>
          <a:noFill/>
        </p:spPr>
        <p:txBody>
          <a:bodyPr wrap="square" rtlCol="0">
            <a:spAutoFit/>
          </a:bodyPr>
          <a:lstStyle/>
          <a:p>
            <a:r>
              <a:rPr lang="en-US" b="1" dirty="0">
                <a:solidFill>
                  <a:schemeClr val="bg1"/>
                </a:solidFill>
              </a:rPr>
              <a:t>Agenda Item 5A</a:t>
            </a:r>
          </a:p>
        </p:txBody>
      </p:sp>
    </p:spTree>
    <p:extLst>
      <p:ext uri="{BB962C8B-B14F-4D97-AF65-F5344CB8AC3E}">
        <p14:creationId xmlns:p14="http://schemas.microsoft.com/office/powerpoint/2010/main" val="289299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72" y="532783"/>
            <a:ext cx="8182108" cy="577731"/>
          </a:xfrm>
        </p:spPr>
        <p:txBody>
          <a:bodyPr/>
          <a:lstStyle/>
          <a:p>
            <a:r>
              <a:rPr lang="en-US" dirty="0"/>
              <a:t>SAS 132, Going Concern – Impact on AU-C 930</a:t>
            </a:r>
          </a:p>
        </p:txBody>
      </p:sp>
      <p:sp>
        <p:nvSpPr>
          <p:cNvPr id="3" name="Text Placeholder 2"/>
          <p:cNvSpPr>
            <a:spLocks noGrp="1"/>
          </p:cNvSpPr>
          <p:nvPr>
            <p:ph type="body" sz="quarter" idx="13"/>
          </p:nvPr>
        </p:nvSpPr>
        <p:spPr/>
        <p:txBody>
          <a:bodyPr/>
          <a:lstStyle/>
          <a:p>
            <a:r>
              <a:rPr lang="en-US"/>
              <a:t>AU-C 930, Interim Financial Information, amended</a:t>
            </a:r>
          </a:p>
          <a:p>
            <a:pPr lvl="1"/>
            <a:r>
              <a:rPr lang="en-US"/>
              <a:t>Required procedures for when the applicable financial reporting framework does, or does not, require management to evaluate going concern for interim periods</a:t>
            </a:r>
          </a:p>
          <a:p>
            <a:pPr lvl="1"/>
            <a:r>
              <a:rPr lang="en-US"/>
              <a:t>Emphasis-of-matter paragraphs required under specified circumstances</a:t>
            </a:r>
          </a:p>
          <a:p>
            <a:pPr lvl="1"/>
            <a:endParaRPr lang="en-US"/>
          </a:p>
          <a:p>
            <a:pPr lvl="1"/>
            <a:endParaRPr lang="en-US"/>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7177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133, </a:t>
            </a:r>
            <a:r>
              <a:rPr lang="en-US" i="1" dirty="0"/>
              <a:t>Auditor Involvement with Exempt Offering Documents </a:t>
            </a:r>
          </a:p>
        </p:txBody>
      </p:sp>
      <p:sp>
        <p:nvSpPr>
          <p:cNvPr id="3" name="Content Placeholder 2"/>
          <p:cNvSpPr>
            <a:spLocks noGrp="1"/>
          </p:cNvSpPr>
          <p:nvPr>
            <p:ph idx="1"/>
          </p:nvPr>
        </p:nvSpPr>
        <p:spPr/>
        <p:txBody>
          <a:bodyPr/>
          <a:lstStyle/>
          <a:p>
            <a:r>
              <a:rPr lang="en-US" dirty="0"/>
              <a:t>Issued July 2017</a:t>
            </a:r>
          </a:p>
          <a:p>
            <a:r>
              <a:rPr lang="en-US" dirty="0"/>
              <a:t>Effective for exempt offering documents that are initially distributed, circulated, or submitted on or after June 15, 2018</a:t>
            </a:r>
          </a:p>
        </p:txBody>
      </p:sp>
      <p:sp>
        <p:nvSpPr>
          <p:cNvPr id="9" name="TextBox 8"/>
          <p:cNvSpPr txBox="1"/>
          <p:nvPr/>
        </p:nvSpPr>
        <p:spPr>
          <a:xfrm>
            <a:off x="10714627" y="6326921"/>
            <a:ext cx="1099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t>
            </a:r>
            <a:r>
              <a:rPr kumimoji="0" lang="en-US" sz="1400" b="0" i="0" u="none" strike="noStrike" kern="1200" cap="none" spc="0" normalizeH="0" baseline="0" noProof="0" dirty="0" err="1">
                <a:ln>
                  <a:noFill/>
                </a:ln>
                <a:solidFill>
                  <a:prstClr val="white"/>
                </a:solidFill>
                <a:effectLst/>
                <a:uLnTx/>
                <a:uFillTx/>
                <a:latin typeface="Arial"/>
                <a:ea typeface="+mn-ea"/>
                <a:cs typeface="+mn-cs"/>
              </a:rPr>
              <a:t>AICPAgov</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8470063" y="1117997"/>
            <a:ext cx="3536537" cy="4250918"/>
          </a:xfrm>
          <a:prstGeom prst="rect">
            <a:avLst/>
          </a:prstGeom>
        </p:spPr>
      </p:pic>
    </p:spTree>
    <p:extLst>
      <p:ext uri="{BB962C8B-B14F-4D97-AF65-F5344CB8AC3E}">
        <p14:creationId xmlns:p14="http://schemas.microsoft.com/office/powerpoint/2010/main" val="377871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SAS 133 - Involvement</a:t>
            </a:r>
          </a:p>
        </p:txBody>
      </p:sp>
      <p:sp>
        <p:nvSpPr>
          <p:cNvPr id="9" name="Text Placeholder 8"/>
          <p:cNvSpPr>
            <a:spLocks noGrp="1"/>
          </p:cNvSpPr>
          <p:nvPr>
            <p:ph idx="1"/>
          </p:nvPr>
        </p:nvSpPr>
        <p:spPr/>
        <p:txBody>
          <a:bodyPr/>
          <a:lstStyle/>
          <a:p>
            <a:pPr marL="609585" indent="-609585">
              <a:buFont typeface="+mj-lt"/>
              <a:buAutoNum type="arabicPeriod"/>
            </a:pPr>
            <a:r>
              <a:rPr lang="en-US" sz="2933" b="1" dirty="0">
                <a:solidFill>
                  <a:srgbClr val="72246C"/>
                </a:solidFill>
              </a:rPr>
              <a:t>Auditor’s report </a:t>
            </a:r>
            <a:r>
              <a:rPr lang="en-US" sz="2933" dirty="0"/>
              <a:t>(financial statement or review on interim) is </a:t>
            </a:r>
            <a:r>
              <a:rPr lang="en-US" sz="2933" b="1" dirty="0">
                <a:solidFill>
                  <a:srgbClr val="72246C"/>
                </a:solidFill>
              </a:rPr>
              <a:t>included or incorporated by reference</a:t>
            </a:r>
            <a:r>
              <a:rPr lang="en-US" sz="2933" dirty="0">
                <a:solidFill>
                  <a:srgbClr val="72246C"/>
                </a:solidFill>
              </a:rPr>
              <a:t> </a:t>
            </a:r>
            <a:r>
              <a:rPr lang="en-US" sz="2933" dirty="0"/>
              <a:t>in an exempt offering document</a:t>
            </a:r>
          </a:p>
          <a:p>
            <a:pPr algn="ctr"/>
            <a:r>
              <a:rPr lang="en-US" sz="2933" dirty="0"/>
              <a:t>-AND-</a:t>
            </a:r>
          </a:p>
          <a:p>
            <a:pPr marL="609585" indent="-609585">
              <a:buClr>
                <a:srgbClr val="72246C"/>
              </a:buClr>
              <a:buFont typeface="+mj-lt"/>
              <a:buAutoNum type="arabicPeriod" startAt="2"/>
            </a:pPr>
            <a:r>
              <a:rPr lang="en-US" sz="2933" dirty="0"/>
              <a:t>Auditor </a:t>
            </a:r>
            <a:r>
              <a:rPr lang="en-US" sz="2933" b="1" dirty="0">
                <a:solidFill>
                  <a:srgbClr val="72246C"/>
                </a:solidFill>
              </a:rPr>
              <a:t>performs</a:t>
            </a:r>
            <a:r>
              <a:rPr lang="en-US" sz="2933" dirty="0">
                <a:solidFill>
                  <a:srgbClr val="72246C"/>
                </a:solidFill>
              </a:rPr>
              <a:t> </a:t>
            </a:r>
            <a:r>
              <a:rPr lang="en-US" sz="2933" dirty="0"/>
              <a:t>one or more of the ‘</a:t>
            </a:r>
            <a:r>
              <a:rPr lang="en-US" sz="2933" b="1" dirty="0">
                <a:solidFill>
                  <a:srgbClr val="72246C"/>
                </a:solidFill>
              </a:rPr>
              <a:t>trigger activities</a:t>
            </a:r>
            <a:r>
              <a:rPr lang="en-US" sz="2933" dirty="0"/>
              <a:t>’ with respect to the offering document</a:t>
            </a:r>
          </a:p>
          <a:p>
            <a:endParaRPr lang="en-US" dirty="0"/>
          </a:p>
        </p:txBody>
      </p:sp>
    </p:spTree>
    <p:extLst>
      <p:ext uri="{BB962C8B-B14F-4D97-AF65-F5344CB8AC3E}">
        <p14:creationId xmlns:p14="http://schemas.microsoft.com/office/powerpoint/2010/main" val="261496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133: Triggering Activities</a:t>
            </a:r>
            <a:endParaRPr lang="en-US" i="1" dirty="0"/>
          </a:p>
        </p:txBody>
      </p:sp>
      <p:sp>
        <p:nvSpPr>
          <p:cNvPr id="3" name="Content Placeholder 2"/>
          <p:cNvSpPr>
            <a:spLocks noGrp="1"/>
          </p:cNvSpPr>
          <p:nvPr>
            <p:ph type="body" sz="quarter" idx="13"/>
          </p:nvPr>
        </p:nvSpPr>
        <p:spPr>
          <a:xfrm>
            <a:off x="611372" y="1375162"/>
            <a:ext cx="7924800" cy="4466167"/>
          </a:xfrm>
        </p:spPr>
        <p:txBody>
          <a:bodyPr/>
          <a:lstStyle/>
          <a:p>
            <a:r>
              <a:rPr lang="en-US" dirty="0"/>
              <a:t>Trigger activities are</a:t>
            </a:r>
          </a:p>
          <a:p>
            <a:pPr lvl="1">
              <a:lnSpc>
                <a:spcPct val="100000"/>
              </a:lnSpc>
            </a:pPr>
            <a:r>
              <a:rPr lang="en-US" sz="1800" dirty="0"/>
              <a:t>Assisting the entity in preparing information included in the offering document </a:t>
            </a:r>
          </a:p>
          <a:p>
            <a:pPr lvl="1">
              <a:lnSpc>
                <a:spcPct val="100000"/>
              </a:lnSpc>
            </a:pPr>
            <a:r>
              <a:rPr lang="en-US" sz="1800" dirty="0"/>
              <a:t>Reading a draft of the offering document at the entity’s request </a:t>
            </a:r>
          </a:p>
          <a:p>
            <a:pPr lvl="1">
              <a:lnSpc>
                <a:spcPct val="100000"/>
              </a:lnSpc>
            </a:pPr>
            <a:r>
              <a:rPr lang="en-US" sz="1800" dirty="0"/>
              <a:t>Issuing a comfort letter</a:t>
            </a:r>
          </a:p>
          <a:p>
            <a:pPr lvl="1">
              <a:lnSpc>
                <a:spcPct val="100000"/>
              </a:lnSpc>
            </a:pPr>
            <a:r>
              <a:rPr lang="en-US" sz="1800" dirty="0"/>
              <a:t>Participating in due diligence discussions </a:t>
            </a:r>
          </a:p>
          <a:p>
            <a:pPr lvl="1">
              <a:lnSpc>
                <a:spcPct val="100000"/>
              </a:lnSpc>
            </a:pPr>
            <a:r>
              <a:rPr lang="en-US" sz="1800" dirty="0"/>
              <a:t>Issuing an attestation report on information relating to the exempt offering </a:t>
            </a:r>
          </a:p>
          <a:p>
            <a:pPr lvl="1">
              <a:lnSpc>
                <a:spcPct val="100000"/>
              </a:lnSpc>
            </a:pPr>
            <a:r>
              <a:rPr lang="en-US" sz="1800" dirty="0"/>
              <a:t>Providing written agreement for the use of the auditor’s report in the offering document</a:t>
            </a:r>
          </a:p>
          <a:p>
            <a:pPr lvl="1">
              <a:lnSpc>
                <a:spcPct val="100000"/>
              </a:lnSpc>
            </a:pPr>
            <a:r>
              <a:rPr lang="en-US" sz="1800" dirty="0"/>
              <a:t>Updating the auditor’s report for inclusion in the offering document</a:t>
            </a:r>
          </a:p>
          <a:p>
            <a:pPr lvl="2">
              <a:lnSpc>
                <a:spcPct val="100000"/>
              </a:lnSpc>
            </a:pPr>
            <a:endParaRPr lang="en-US" sz="1800" dirty="0"/>
          </a:p>
          <a:p>
            <a:endParaRPr lang="en-US" dirty="0"/>
          </a:p>
        </p:txBody>
      </p:sp>
      <p:sp>
        <p:nvSpPr>
          <p:cNvPr id="8" name="Text Placeholder 7"/>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8155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133 - Requirements When Involved</a:t>
            </a:r>
          </a:p>
        </p:txBody>
      </p:sp>
      <p:sp>
        <p:nvSpPr>
          <p:cNvPr id="7" name="Text Placeholder 6"/>
          <p:cNvSpPr>
            <a:spLocks noGrp="1"/>
          </p:cNvSpPr>
          <p:nvPr>
            <p:ph type="body" sz="quarter" idx="13"/>
          </p:nvPr>
        </p:nvSpPr>
        <p:spPr/>
        <p:txBody>
          <a:bodyPr/>
          <a:lstStyle/>
          <a:p>
            <a:pPr marL="0" indent="0">
              <a:buNone/>
            </a:pPr>
            <a:r>
              <a:rPr lang="en-US" sz="2400" b="1" dirty="0">
                <a:solidFill>
                  <a:schemeClr val="accent5"/>
                </a:solidFill>
              </a:rPr>
              <a:t>Other Information</a:t>
            </a:r>
            <a:r>
              <a:rPr lang="en-US" sz="2400" dirty="0"/>
              <a:t>: </a:t>
            </a:r>
          </a:p>
          <a:p>
            <a:r>
              <a:rPr lang="en-US" dirty="0"/>
              <a:t>Perform the procedures described in paragraphs .06–.18 of AU-C section 720, </a:t>
            </a:r>
            <a:r>
              <a:rPr lang="en-US" i="1" dirty="0"/>
              <a:t>Other Information in Documents Containing Audited Financial Statements</a:t>
            </a:r>
            <a:r>
              <a:rPr lang="en-US" dirty="0"/>
              <a:t>, on the exempt offering document </a:t>
            </a:r>
          </a:p>
          <a:p>
            <a:pPr marL="0" indent="0">
              <a:buNone/>
            </a:pPr>
            <a:endParaRPr lang="en-US" dirty="0"/>
          </a:p>
        </p:txBody>
      </p:sp>
      <p:sp>
        <p:nvSpPr>
          <p:cNvPr id="4" name="Text Placeholder 3"/>
          <p:cNvSpPr>
            <a:spLocks noGrp="1"/>
          </p:cNvSpPr>
          <p:nvPr>
            <p:ph type="body" sz="quarter" idx="15"/>
          </p:nvPr>
        </p:nvSpPr>
        <p:spPr/>
        <p:txBody>
          <a:bodyPr/>
          <a:lstStyle/>
          <a:p>
            <a:endParaRPr lang="en-US" dirty="0"/>
          </a:p>
        </p:txBody>
      </p:sp>
      <p:sp>
        <p:nvSpPr>
          <p:cNvPr id="3" name="Rectangle 2">
            <a:extLst>
              <a:ext uri="{FF2B5EF4-FFF2-40B4-BE49-F238E27FC236}">
                <a16:creationId xmlns:a16="http://schemas.microsoft.com/office/drawing/2014/main" id="{A3BC7E19-F4C5-4258-AC29-E47FDC0EE4AF}"/>
              </a:ext>
            </a:extLst>
          </p:cNvPr>
          <p:cNvSpPr/>
          <p:nvPr/>
        </p:nvSpPr>
        <p:spPr>
          <a:xfrm>
            <a:off x="611372" y="2959675"/>
            <a:ext cx="6096000" cy="2646878"/>
          </a:xfrm>
          <a:prstGeom prst="rect">
            <a:avLst/>
          </a:prstGeom>
        </p:spPr>
        <p:txBody>
          <a:bodyPr>
            <a:spAutoFit/>
          </a:bodyPr>
          <a:lstStyle/>
          <a:p>
            <a:r>
              <a:rPr lang="en-US" sz="2000" b="1" dirty="0">
                <a:solidFill>
                  <a:schemeClr val="accent5"/>
                </a:solidFill>
              </a:rPr>
              <a:t>Subsequent Events/Subsequently Discovered Facts: </a:t>
            </a:r>
          </a:p>
          <a:p>
            <a:pPr marL="285750" indent="-285750">
              <a:buFont typeface="Arial" panose="020B0604020202020204" pitchFamily="34" charset="0"/>
              <a:buChar char="•"/>
            </a:pPr>
            <a:r>
              <a:rPr lang="en-US" dirty="0"/>
              <a:t>Perform procedures designed to identify events occurring between the date of the auditor’s report and the date of the distribution, circulation, or submission of the exempt offering document that, had they been known to the auditor as of the date of the auditor’s report, may have caused the auditor to revise the auditor’s report (subsequent events).</a:t>
            </a:r>
          </a:p>
        </p:txBody>
      </p:sp>
    </p:spTree>
    <p:extLst>
      <p:ext uri="{BB962C8B-B14F-4D97-AF65-F5344CB8AC3E}">
        <p14:creationId xmlns:p14="http://schemas.microsoft.com/office/powerpoint/2010/main" val="99733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Recent Exposure Drafts &amp; Current Projects</a:t>
            </a:r>
          </a:p>
        </p:txBody>
      </p:sp>
      <p:sp>
        <p:nvSpPr>
          <p:cNvPr id="4" name="TextBox 3"/>
          <p:cNvSpPr txBox="1"/>
          <p:nvPr/>
        </p:nvSpPr>
        <p:spPr>
          <a:xfrm>
            <a:off x="10714627" y="6326921"/>
            <a:ext cx="1099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t>
            </a:r>
            <a:r>
              <a:rPr kumimoji="0" lang="en-US" sz="1400" b="0" i="0" u="none" strike="noStrike" kern="1200" cap="none" spc="0" normalizeH="0" baseline="0" noProof="0" dirty="0" err="1">
                <a:ln>
                  <a:noFill/>
                </a:ln>
                <a:solidFill>
                  <a:prstClr val="white"/>
                </a:solidFill>
                <a:effectLst/>
                <a:uLnTx/>
                <a:uFillTx/>
                <a:latin typeface="Arial"/>
                <a:ea typeface="+mn-ea"/>
                <a:cs typeface="+mn-cs"/>
              </a:rPr>
              <a:t>AICPAgov</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198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 Reporting – EBP ERISA audits</a:t>
            </a:r>
          </a:p>
        </p:txBody>
      </p:sp>
      <p:sp>
        <p:nvSpPr>
          <p:cNvPr id="3" name="Content Placeholder 2"/>
          <p:cNvSpPr>
            <a:spLocks noGrp="1"/>
          </p:cNvSpPr>
          <p:nvPr>
            <p:ph type="body" sz="quarter" idx="13"/>
          </p:nvPr>
        </p:nvSpPr>
        <p:spPr/>
        <p:txBody>
          <a:bodyPr/>
          <a:lstStyle/>
          <a:p>
            <a:r>
              <a:rPr lang="en-US"/>
              <a:t>Proposed new AU-C section (703)</a:t>
            </a:r>
          </a:p>
          <a:p>
            <a:r>
              <a:rPr lang="en-US"/>
              <a:t>Revisions to auditor’s report on ERISA plan financial statements to enhance audit quality and provide better insight into responsibilities of management and the auditor</a:t>
            </a:r>
          </a:p>
          <a:p>
            <a:r>
              <a:rPr lang="en-US"/>
              <a:t>Proposed SAS includes: </a:t>
            </a:r>
          </a:p>
          <a:p>
            <a:pPr lvl="1"/>
            <a:r>
              <a:rPr lang="en-US"/>
              <a:t>Form and content of unmodified opinion (AU-C 700 would no longer apply for ERISA plans)</a:t>
            </a:r>
          </a:p>
          <a:p>
            <a:pPr lvl="1"/>
            <a:r>
              <a:rPr lang="en-US"/>
              <a:t>Procedures and new opinion for ERISA limited scope audit</a:t>
            </a:r>
          </a:p>
          <a:p>
            <a:pPr lvl="1"/>
            <a:r>
              <a:rPr lang="en-US"/>
              <a:t>Procedures and reporting requirements on findings from procedures performed on specific plan provisions relating to  the financial statements</a:t>
            </a:r>
          </a:p>
          <a:p>
            <a:endParaRPr lang="en-US" dirty="0"/>
          </a:p>
        </p:txBody>
      </p:sp>
      <p:pic>
        <p:nvPicPr>
          <p:cNvPr id="6" name="Picture 5"/>
          <p:cNvPicPr>
            <a:picLocks noChangeAspect="1"/>
          </p:cNvPicPr>
          <p:nvPr/>
        </p:nvPicPr>
        <p:blipFill>
          <a:blip r:embed="rId3"/>
          <a:stretch>
            <a:fillRect/>
          </a:stretch>
        </p:blipFill>
        <p:spPr>
          <a:xfrm>
            <a:off x="9441395" y="532783"/>
            <a:ext cx="2546464" cy="3337560"/>
          </a:xfrm>
          <a:prstGeom prst="rect">
            <a:avLst/>
          </a:prstGeom>
        </p:spPr>
      </p:pic>
      <p:sp>
        <p:nvSpPr>
          <p:cNvPr id="9" name="TextBox 8"/>
          <p:cNvSpPr txBox="1"/>
          <p:nvPr/>
        </p:nvSpPr>
        <p:spPr>
          <a:xfrm>
            <a:off x="10714627" y="6326921"/>
            <a:ext cx="1099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t>
            </a:r>
            <a:r>
              <a:rPr kumimoji="0" lang="en-US" sz="1400" b="0" i="0" u="none" strike="noStrike" kern="1200" cap="none" spc="0" normalizeH="0" baseline="0" noProof="0" dirty="0" err="1">
                <a:ln>
                  <a:noFill/>
                </a:ln>
                <a:solidFill>
                  <a:prstClr val="white"/>
                </a:solidFill>
                <a:effectLst/>
                <a:uLnTx/>
                <a:uFillTx/>
                <a:latin typeface="Arial"/>
                <a:ea typeface="+mn-ea"/>
                <a:cs typeface="+mn-cs"/>
              </a:rPr>
              <a:t>AICPAgov</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p:cNvSpPr txBox="1"/>
          <p:nvPr/>
        </p:nvSpPr>
        <p:spPr>
          <a:xfrm>
            <a:off x="9441395" y="4331368"/>
            <a:ext cx="254646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Comment Period Ended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September 29, 2017</a:t>
            </a:r>
          </a:p>
        </p:txBody>
      </p:sp>
    </p:spTree>
    <p:extLst>
      <p:ext uri="{BB962C8B-B14F-4D97-AF65-F5344CB8AC3E}">
        <p14:creationId xmlns:p14="http://schemas.microsoft.com/office/powerpoint/2010/main" val="164077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 Reporting – EBP ERISA audits</a:t>
            </a:r>
          </a:p>
        </p:txBody>
      </p:sp>
      <p:sp>
        <p:nvSpPr>
          <p:cNvPr id="3" name="Content Placeholder 2"/>
          <p:cNvSpPr>
            <a:spLocks noGrp="1"/>
          </p:cNvSpPr>
          <p:nvPr>
            <p:ph type="body" sz="quarter" idx="13"/>
          </p:nvPr>
        </p:nvSpPr>
        <p:spPr/>
        <p:txBody>
          <a:bodyPr/>
          <a:lstStyle/>
          <a:p>
            <a:pPr lvl="0"/>
            <a:r>
              <a:rPr lang="en-US" dirty="0"/>
              <a:t>The new form of report in the proposed SAS would require</a:t>
            </a:r>
          </a:p>
          <a:p>
            <a:pPr lvl="1"/>
            <a:r>
              <a:rPr lang="en-US" dirty="0"/>
              <a:t>A new Basis for Limitation on the Scope of the Audit section</a:t>
            </a:r>
          </a:p>
          <a:p>
            <a:pPr lvl="1"/>
            <a:r>
              <a:rPr lang="en-US" dirty="0"/>
              <a:t>Expanded management and auditor responsibilities sections</a:t>
            </a:r>
          </a:p>
          <a:p>
            <a:pPr lvl="0"/>
            <a:r>
              <a:rPr lang="en-US" dirty="0"/>
              <a:t>A special form of opinion on the ERISA plan financial statements that includes:</a:t>
            </a:r>
          </a:p>
          <a:p>
            <a:pPr lvl="1"/>
            <a:r>
              <a:rPr lang="en-US" dirty="0"/>
              <a:t>the audit procedures  performed on the information not covered by the certification, </a:t>
            </a:r>
          </a:p>
          <a:p>
            <a:pPr lvl="1"/>
            <a:r>
              <a:rPr lang="en-US" dirty="0"/>
              <a:t>management’s obtaining of an appropriate certification that is provided to the auditor, and </a:t>
            </a:r>
          </a:p>
          <a:p>
            <a:pPr lvl="1"/>
            <a:r>
              <a:rPr lang="en-US" dirty="0"/>
              <a:t>the procedures performed on the certified information, as required by the proposed SAS </a:t>
            </a:r>
          </a:p>
          <a:p>
            <a:endParaRPr lang="en-US" dirty="0"/>
          </a:p>
        </p:txBody>
      </p:sp>
    </p:spTree>
    <p:extLst>
      <p:ext uri="{BB962C8B-B14F-4D97-AF65-F5344CB8AC3E}">
        <p14:creationId xmlns:p14="http://schemas.microsoft.com/office/powerpoint/2010/main" val="339413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SAS: Auditor Reporting</a:t>
            </a:r>
          </a:p>
        </p:txBody>
      </p:sp>
      <p:sp>
        <p:nvSpPr>
          <p:cNvPr id="6" name="Text Placeholder 5"/>
          <p:cNvSpPr>
            <a:spLocks noGrp="1"/>
          </p:cNvSpPr>
          <p:nvPr>
            <p:ph type="body" sz="quarter" idx="15"/>
          </p:nvPr>
        </p:nvSpPr>
        <p:spPr/>
        <p:txBody>
          <a:bodyPr/>
          <a:lstStyle/>
          <a:p>
            <a:pPr algn="ctr"/>
            <a:r>
              <a:rPr lang="en-US" b="1" dirty="0"/>
              <a:t>Exposure Draft Expected to be Available October 2017</a:t>
            </a:r>
          </a:p>
        </p:txBody>
      </p:sp>
      <p:graphicFrame>
        <p:nvGraphicFramePr>
          <p:cNvPr id="4" name="Diagram 3"/>
          <p:cNvGraphicFramePr/>
          <p:nvPr>
            <p:extLst/>
          </p:nvPr>
        </p:nvGraphicFramePr>
        <p:xfrm>
          <a:off x="611371" y="1254317"/>
          <a:ext cx="7924801" cy="182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7"/>
          <p:cNvGraphicFramePr>
            <a:graphicFrameLocks/>
          </p:cNvGraphicFramePr>
          <p:nvPr>
            <p:extLst/>
          </p:nvPr>
        </p:nvGraphicFramePr>
        <p:xfrm>
          <a:off x="1276269" y="3244812"/>
          <a:ext cx="6745632" cy="28431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855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SAS: Auditor Reporting</a:t>
            </a:r>
          </a:p>
        </p:txBody>
      </p:sp>
      <p:sp>
        <p:nvSpPr>
          <p:cNvPr id="3" name="Content Placeholder 2"/>
          <p:cNvSpPr>
            <a:spLocks noGrp="1"/>
          </p:cNvSpPr>
          <p:nvPr>
            <p:ph type="body" sz="quarter" idx="13"/>
          </p:nvPr>
        </p:nvSpPr>
        <p:spPr/>
        <p:txBody>
          <a:bodyPr/>
          <a:lstStyle/>
          <a:p>
            <a:r>
              <a:rPr lang="en-US" dirty="0"/>
              <a:t>Opinion section mandated </a:t>
            </a:r>
            <a:r>
              <a:rPr lang="en-US" b="1" u="sng" dirty="0"/>
              <a:t>first</a:t>
            </a:r>
          </a:p>
          <a:p>
            <a:r>
              <a:rPr lang="en-US" dirty="0"/>
              <a:t>New sections:</a:t>
            </a:r>
          </a:p>
          <a:p>
            <a:pPr lvl="1"/>
            <a:r>
              <a:rPr lang="en-US" dirty="0"/>
              <a:t>Key Audit Matters --</a:t>
            </a:r>
          </a:p>
          <a:p>
            <a:pPr lvl="2">
              <a:spcAft>
                <a:spcPts val="600"/>
              </a:spcAft>
            </a:pPr>
            <a:r>
              <a:rPr lang="en-US" dirty="0"/>
              <a:t>Optional to include but requirements if opt to include</a:t>
            </a:r>
          </a:p>
          <a:p>
            <a:pPr lvl="2">
              <a:spcAft>
                <a:spcPts val="600"/>
              </a:spcAft>
            </a:pPr>
            <a:r>
              <a:rPr lang="en-US" dirty="0"/>
              <a:t>“What keeps the auditor up at night”</a:t>
            </a:r>
          </a:p>
          <a:p>
            <a:pPr lvl="1"/>
            <a:r>
              <a:rPr lang="en-US" dirty="0"/>
              <a:t>Expanded descriptions of auditor and management responsibility, including relating to going concern</a:t>
            </a:r>
          </a:p>
          <a:p>
            <a:pPr lvl="1"/>
            <a:r>
              <a:rPr lang="en-US" dirty="0"/>
              <a:t>Other Information </a:t>
            </a:r>
          </a:p>
          <a:p>
            <a:pPr lvl="2">
              <a:spcAft>
                <a:spcPts val="600"/>
              </a:spcAft>
            </a:pPr>
            <a:r>
              <a:rPr lang="en-US" dirty="0"/>
              <a:t>When presented with the audited financial statements </a:t>
            </a:r>
          </a:p>
          <a:p>
            <a:pPr lvl="1">
              <a:spcAft>
                <a:spcPts val="600"/>
              </a:spcAft>
            </a:pPr>
            <a:r>
              <a:rPr lang="en-US" dirty="0"/>
              <a:t>Other proposed improvements to enhance transparency and clarify responsibilities</a:t>
            </a:r>
          </a:p>
          <a:p>
            <a:endParaRPr lang="en-US" dirty="0"/>
          </a:p>
        </p:txBody>
      </p:sp>
      <p:sp>
        <p:nvSpPr>
          <p:cNvPr id="8" name="TextBox 7"/>
          <p:cNvSpPr txBox="1"/>
          <p:nvPr/>
        </p:nvSpPr>
        <p:spPr>
          <a:xfrm>
            <a:off x="10714627" y="6326921"/>
            <a:ext cx="1099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t>
            </a:r>
            <a:r>
              <a:rPr kumimoji="0" lang="en-US" sz="1400" b="0" i="0" u="none" strike="noStrike" kern="1200" cap="none" spc="0" normalizeH="0" baseline="0" noProof="0" dirty="0" err="1">
                <a:ln>
                  <a:noFill/>
                </a:ln>
                <a:solidFill>
                  <a:prstClr val="white"/>
                </a:solidFill>
                <a:effectLst/>
                <a:uLnTx/>
                <a:uFillTx/>
                <a:latin typeface="Arial"/>
                <a:ea typeface="+mn-ea"/>
                <a:cs typeface="+mn-cs"/>
              </a:rPr>
              <a:t>AICPAgov</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3469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607484" y="1364538"/>
            <a:ext cx="9818492" cy="3858676"/>
          </a:xfrm>
          <a:prstGeom prst="rect">
            <a:avLst/>
          </a:prstGeom>
        </p:spPr>
        <p:txBody>
          <a:bodyPr vert="horz" lIns="0" tIns="0" rIns="0" bIns="0" rtlCol="0">
            <a:noAutofit/>
          </a:bodyPr>
          <a:lstStyle>
            <a:lvl1pPr marL="0" indent="0" algn="l" defTabSz="609585" rtl="0" eaLnBrk="1" latinLnBrk="0" hangingPunct="1">
              <a:spcBef>
                <a:spcPts val="0"/>
              </a:spcBef>
              <a:buFont typeface="Arial"/>
              <a:buNone/>
              <a:defRPr sz="1600" b="1" kern="1200">
                <a:solidFill>
                  <a:schemeClr val="bg1"/>
                </a:solidFill>
                <a:latin typeface="+mn-lt"/>
                <a:ea typeface="+mn-ea"/>
                <a:cs typeface="+mn-cs"/>
              </a:defRPr>
            </a:lvl1pPr>
            <a:lvl2pPr marL="0" indent="0" algn="l" defTabSz="609585" rtl="0" eaLnBrk="1" latinLnBrk="0" hangingPunct="1">
              <a:spcBef>
                <a:spcPts val="0"/>
              </a:spcBef>
              <a:buFont typeface="Arial"/>
              <a:buNone/>
              <a:defRPr sz="1600" b="0" kern="1200">
                <a:solidFill>
                  <a:schemeClr val="bg1"/>
                </a:solidFill>
                <a:latin typeface="+mn-lt"/>
                <a:ea typeface="+mn-ea"/>
                <a:cs typeface="+mn-cs"/>
              </a:defRPr>
            </a:lvl2pPr>
            <a:lvl3pPr marL="1219170" indent="0" algn="l" defTabSz="609585" rtl="0" eaLnBrk="1" latinLnBrk="0" hangingPunct="1">
              <a:spcBef>
                <a:spcPct val="20000"/>
              </a:spcBef>
              <a:buFont typeface="Arial"/>
              <a:buNone/>
              <a:defRPr sz="1600" b="1" kern="1200">
                <a:solidFill>
                  <a:schemeClr val="bg1"/>
                </a:solidFill>
                <a:latin typeface="+mn-lt"/>
                <a:ea typeface="+mn-ea"/>
                <a:cs typeface="+mn-cs"/>
              </a:defRPr>
            </a:lvl3pPr>
            <a:lvl4pPr marL="1828754" indent="0" algn="l" defTabSz="609585" rtl="0" eaLnBrk="1" latinLnBrk="0" hangingPunct="1">
              <a:spcBef>
                <a:spcPct val="20000"/>
              </a:spcBef>
              <a:buFont typeface="Arial"/>
              <a:buNone/>
              <a:defRPr sz="1600" b="1" kern="1200">
                <a:solidFill>
                  <a:schemeClr val="bg1"/>
                </a:solidFill>
                <a:latin typeface="+mn-lt"/>
                <a:ea typeface="+mn-ea"/>
                <a:cs typeface="+mn-cs"/>
              </a:defRPr>
            </a:lvl4pPr>
            <a:lvl5pPr marL="2438339" indent="0" algn="l" defTabSz="609585" rtl="0" eaLnBrk="1" latinLnBrk="0" hangingPunct="1">
              <a:spcBef>
                <a:spcPct val="20000"/>
              </a:spcBef>
              <a:buFont typeface="Arial"/>
              <a:buNone/>
              <a:defRPr sz="1600" b="1"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US" sz="8000" b="1" i="0" u="none" strike="noStrike" kern="1200" cap="none" spc="0" normalizeH="0" baseline="0" noProof="0" dirty="0">
                <a:ln>
                  <a:noFill/>
                </a:ln>
                <a:solidFill>
                  <a:prstClr val="white"/>
                </a:solidFill>
                <a:effectLst/>
                <a:uLnTx/>
                <a:uFillTx/>
                <a:latin typeface="Arial"/>
                <a:ea typeface="+mn-ea"/>
                <a:cs typeface="+mn-cs"/>
              </a:rPr>
              <a:t>Recently Issued Auditing Standards</a:t>
            </a:r>
          </a:p>
        </p:txBody>
      </p:sp>
      <p:sp>
        <p:nvSpPr>
          <p:cNvPr id="2" name="Text Placeholder 1">
            <a:extLst>
              <a:ext uri="{FF2B5EF4-FFF2-40B4-BE49-F238E27FC236}">
                <a16:creationId xmlns:a16="http://schemas.microsoft.com/office/drawing/2014/main" id="{2AF09EA8-D20A-4C17-A8B0-EB20B6BD883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45946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0" y="1110513"/>
            <a:ext cx="10997533" cy="4466167"/>
          </a:xfrm>
        </p:spPr>
        <p:txBody>
          <a:bodyPr/>
          <a:lstStyle/>
          <a:p>
            <a:pPr marL="0" indent="0" algn="ctr">
              <a:lnSpc>
                <a:spcPct val="100000"/>
              </a:lnSpc>
              <a:spcBef>
                <a:spcPts val="600"/>
              </a:spcBef>
              <a:spcAft>
                <a:spcPts val="0"/>
              </a:spcAft>
              <a:buNone/>
            </a:pPr>
            <a:r>
              <a:rPr lang="en-US" sz="2400" dirty="0">
                <a:solidFill>
                  <a:schemeClr val="tx1"/>
                </a:solidFill>
              </a:rPr>
              <a:t>INDEPENDENT AUDITOR’S REPORT </a:t>
            </a:r>
          </a:p>
          <a:p>
            <a:pPr marL="0" indent="0">
              <a:lnSpc>
                <a:spcPct val="100000"/>
              </a:lnSpc>
              <a:spcBef>
                <a:spcPts val="600"/>
              </a:spcBef>
              <a:spcAft>
                <a:spcPts val="0"/>
              </a:spcAft>
              <a:buNone/>
            </a:pPr>
            <a:endParaRPr lang="en-US" sz="2400" dirty="0">
              <a:solidFill>
                <a:schemeClr val="tx1"/>
              </a:solidFill>
            </a:endParaRPr>
          </a:p>
          <a:p>
            <a:pPr marL="0" indent="0">
              <a:lnSpc>
                <a:spcPct val="100000"/>
              </a:lnSpc>
              <a:spcBef>
                <a:spcPts val="600"/>
              </a:spcBef>
              <a:spcAft>
                <a:spcPts val="0"/>
              </a:spcAft>
              <a:buNone/>
            </a:pPr>
            <a:r>
              <a:rPr lang="en-US" sz="2400" dirty="0">
                <a:solidFill>
                  <a:schemeClr val="tx1"/>
                </a:solidFill>
              </a:rPr>
              <a:t>[</a:t>
            </a:r>
            <a:r>
              <a:rPr lang="en-US" sz="2400" i="1" dirty="0">
                <a:solidFill>
                  <a:schemeClr val="tx1"/>
                </a:solidFill>
              </a:rPr>
              <a:t>Appropriate Addressee</a:t>
            </a:r>
            <a:r>
              <a:rPr lang="en-US" sz="2400" dirty="0">
                <a:solidFill>
                  <a:schemeClr val="tx1"/>
                </a:solidFill>
              </a:rPr>
              <a:t>] </a:t>
            </a:r>
          </a:p>
          <a:p>
            <a:pPr marL="0" indent="0">
              <a:lnSpc>
                <a:spcPct val="100000"/>
              </a:lnSpc>
              <a:spcBef>
                <a:spcPts val="1200"/>
              </a:spcBef>
              <a:spcAft>
                <a:spcPts val="0"/>
              </a:spcAft>
              <a:buNone/>
            </a:pPr>
            <a:r>
              <a:rPr lang="en-US" sz="2400" b="1" i="1" dirty="0">
                <a:solidFill>
                  <a:srgbClr val="00B050"/>
                </a:solidFill>
              </a:rPr>
              <a:t>Opinion </a:t>
            </a:r>
          </a:p>
          <a:p>
            <a:pPr marL="0" indent="0" algn="just">
              <a:lnSpc>
                <a:spcPct val="100000"/>
              </a:lnSpc>
              <a:spcBef>
                <a:spcPts val="1200"/>
              </a:spcBef>
              <a:spcAft>
                <a:spcPts val="0"/>
              </a:spcAft>
              <a:buNone/>
            </a:pPr>
            <a:r>
              <a:rPr lang="en-US" sz="2200" dirty="0">
                <a:solidFill>
                  <a:srgbClr val="00B050"/>
                </a:solidFill>
              </a:rPr>
              <a:t>We have audited the financial statements of ABC Company, which comprise the balance sheet as of December 31, 20X1, and the related statements of income, changes in stockholders’ equity and cash flows for the year then ended, and the related notes to the financial statements.</a:t>
            </a:r>
            <a:endParaRPr lang="en-US" sz="2200" dirty="0">
              <a:solidFill>
                <a:schemeClr val="tx1"/>
              </a:solidFill>
            </a:endParaRPr>
          </a:p>
          <a:p>
            <a:pPr marL="0" indent="0" algn="just">
              <a:lnSpc>
                <a:spcPct val="100000"/>
              </a:lnSpc>
              <a:spcBef>
                <a:spcPts val="1200"/>
              </a:spcBef>
              <a:spcAft>
                <a:spcPts val="0"/>
              </a:spcAft>
              <a:buNone/>
            </a:pPr>
            <a:r>
              <a:rPr lang="en-US" sz="2200" dirty="0">
                <a:solidFill>
                  <a:schemeClr val="tx1"/>
                </a:solidFill>
              </a:rPr>
              <a:t>In our opinion, the accompanying financial statements present fairly, in all material respects, the financial position of ABC Company as of December 31, 20X1, and the results of its operations and its cash flows for the year then ended in accordance with accounting principles generally accepted in the United States of America</a:t>
            </a:r>
            <a:r>
              <a:rPr lang="en-US" sz="2000" dirty="0">
                <a:solidFill>
                  <a:schemeClr val="tx1"/>
                </a:solidFill>
              </a:rPr>
              <a:t>. </a:t>
            </a:r>
          </a:p>
          <a:p>
            <a:endParaRPr lang="en-US" sz="1600" dirty="0"/>
          </a:p>
          <a:p>
            <a:endParaRPr lang="en-US" sz="1600" dirty="0"/>
          </a:p>
          <a:p>
            <a:endParaRPr lang="en-US" sz="1600" dirty="0"/>
          </a:p>
        </p:txBody>
      </p:sp>
    </p:spTree>
    <p:extLst>
      <p:ext uri="{BB962C8B-B14F-4D97-AF65-F5344CB8AC3E}">
        <p14:creationId xmlns:p14="http://schemas.microsoft.com/office/powerpoint/2010/main" val="336600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1" y="1110513"/>
            <a:ext cx="11037290" cy="4466167"/>
          </a:xfrm>
        </p:spPr>
        <p:txBody>
          <a:bodyPr/>
          <a:lstStyle/>
          <a:p>
            <a:endParaRPr lang="en-US" sz="1125" i="1" dirty="0"/>
          </a:p>
          <a:p>
            <a:pPr marL="0" indent="0">
              <a:buNone/>
            </a:pPr>
            <a:r>
              <a:rPr lang="en-US" sz="2400" b="1" i="1" dirty="0">
                <a:solidFill>
                  <a:schemeClr val="tx1"/>
                </a:solidFill>
              </a:rPr>
              <a:t>Basis for Opinion </a:t>
            </a:r>
          </a:p>
          <a:p>
            <a:pPr marL="0" indent="0" algn="just">
              <a:buNone/>
            </a:pPr>
            <a:r>
              <a:rPr lang="en-US" sz="2400" dirty="0">
                <a:solidFill>
                  <a:schemeClr val="tx1"/>
                </a:solidFill>
              </a:rPr>
              <a:t>We conducted our audit in accordance with auditing standards generally accepted in the United States of America.  Our responsibilities under those standards are further described in the </a:t>
            </a:r>
            <a:r>
              <a:rPr lang="en-US" sz="2400" i="1" dirty="0">
                <a:solidFill>
                  <a:schemeClr val="tx1"/>
                </a:solidFill>
              </a:rPr>
              <a:t>Auditor’s Responsibilities for the Audit of the Financial Statements </a:t>
            </a:r>
            <a:r>
              <a:rPr lang="en-US" sz="2400" dirty="0">
                <a:solidFill>
                  <a:schemeClr val="tx1"/>
                </a:solidFill>
              </a:rPr>
              <a:t>section of our report. We are independent of ABC Company and have fulfilled our other ethical responsibilities in accordance with the relevant ethical requirements relating to our audit. We believe that the audit evidence we have obtained is sufficient and appropriate to provide a basis for our opinion. </a:t>
            </a:r>
            <a:endParaRPr lang="en-US" sz="2400" i="1" dirty="0">
              <a:solidFill>
                <a:schemeClr val="tx1"/>
              </a:solidFill>
            </a:endParaRPr>
          </a:p>
        </p:txBody>
      </p:sp>
    </p:spTree>
    <p:extLst>
      <p:ext uri="{BB962C8B-B14F-4D97-AF65-F5344CB8AC3E}">
        <p14:creationId xmlns:p14="http://schemas.microsoft.com/office/powerpoint/2010/main" val="358240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2" y="1468322"/>
            <a:ext cx="11202724" cy="4466167"/>
          </a:xfrm>
        </p:spPr>
        <p:txBody>
          <a:bodyPr/>
          <a:lstStyle/>
          <a:p>
            <a:pPr marL="0" indent="0">
              <a:spcAft>
                <a:spcPts val="0"/>
              </a:spcAft>
              <a:buNone/>
            </a:pPr>
            <a:r>
              <a:rPr lang="en-US" sz="2400" b="1" i="1" dirty="0">
                <a:solidFill>
                  <a:srgbClr val="FF0000"/>
                </a:solidFill>
              </a:rPr>
              <a:t>Key Audit Matters </a:t>
            </a:r>
          </a:p>
          <a:p>
            <a:pPr marL="0" indent="0">
              <a:spcAft>
                <a:spcPts val="0"/>
              </a:spcAft>
              <a:buNone/>
            </a:pPr>
            <a:r>
              <a:rPr lang="en-US" sz="2000" dirty="0">
                <a:solidFill>
                  <a:srgbClr val="FF0000"/>
                </a:solidFill>
              </a:rPr>
              <a:t>[</a:t>
            </a:r>
            <a:r>
              <a:rPr lang="en-US" sz="2000" i="1" dirty="0">
                <a:solidFill>
                  <a:srgbClr val="FF0000"/>
                </a:solidFill>
              </a:rPr>
              <a:t>Not Required – May be Included at the Auditor’s Discretion</a:t>
            </a:r>
            <a:r>
              <a:rPr lang="en-US" sz="2000" dirty="0">
                <a:solidFill>
                  <a:srgbClr val="FF0000"/>
                </a:solidFill>
              </a:rPr>
              <a:t>]</a:t>
            </a:r>
          </a:p>
          <a:p>
            <a:pPr marL="0" indent="0">
              <a:buNone/>
            </a:pPr>
            <a:endParaRPr lang="en-US" sz="2400" dirty="0">
              <a:solidFill>
                <a:srgbClr val="FF0000"/>
              </a:solidFill>
            </a:endParaRPr>
          </a:p>
          <a:p>
            <a:pPr marL="0" indent="0" algn="just">
              <a:buNone/>
            </a:pPr>
            <a:r>
              <a:rPr lang="en-US" sz="2200" dirty="0">
                <a:solidFill>
                  <a:srgbClr val="FF0000"/>
                </a:solidFill>
              </a:rPr>
              <a:t>Key audit matters are those matters that were communicated with those charged with governance and, in our professional judgment, were of most significance in our audit of the financial statements of the current period. These matters were addressed in the context of our audit of the financial statements as a whole, and in forming our opinion thereon, and we do not provide a separate opinion on these matters. </a:t>
            </a:r>
          </a:p>
          <a:p>
            <a:pPr marL="0" indent="0">
              <a:buNone/>
            </a:pPr>
            <a:r>
              <a:rPr lang="en-US" sz="2200" dirty="0">
                <a:solidFill>
                  <a:srgbClr val="FF0000"/>
                </a:solidFill>
              </a:rPr>
              <a:t>[</a:t>
            </a:r>
            <a:r>
              <a:rPr lang="en-US" sz="2200" i="1" dirty="0">
                <a:solidFill>
                  <a:srgbClr val="FF0000"/>
                </a:solidFill>
              </a:rPr>
              <a:t>Description of each key audit matter in accordance with AU-C 701.</a:t>
            </a:r>
            <a:r>
              <a:rPr lang="en-US" sz="2200" dirty="0">
                <a:solidFill>
                  <a:srgbClr val="FF0000"/>
                </a:solidFill>
              </a:rPr>
              <a:t>] </a:t>
            </a:r>
            <a:endParaRPr lang="en-US" sz="2200" i="1" dirty="0">
              <a:solidFill>
                <a:srgbClr val="FF0000"/>
              </a:solidFill>
            </a:endParaRPr>
          </a:p>
        </p:txBody>
      </p:sp>
    </p:spTree>
    <p:extLst>
      <p:ext uri="{BB962C8B-B14F-4D97-AF65-F5344CB8AC3E}">
        <p14:creationId xmlns:p14="http://schemas.microsoft.com/office/powerpoint/2010/main" val="189641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2" y="1468322"/>
            <a:ext cx="11202724" cy="4466167"/>
          </a:xfrm>
        </p:spPr>
        <p:txBody>
          <a:bodyPr/>
          <a:lstStyle/>
          <a:p>
            <a:pPr marL="0" indent="0">
              <a:spcAft>
                <a:spcPts val="0"/>
              </a:spcAft>
              <a:buNone/>
            </a:pPr>
            <a:r>
              <a:rPr lang="en-US" sz="2400" b="1" i="1" dirty="0">
                <a:solidFill>
                  <a:srgbClr val="FF0000"/>
                </a:solidFill>
              </a:rPr>
              <a:t>Other Information [or another title if appropriate such as “Information Other than the Financial Statements and Auditor’s Report Thereon”]</a:t>
            </a:r>
          </a:p>
          <a:p>
            <a:pPr marL="0" indent="0">
              <a:spcAft>
                <a:spcPts val="0"/>
              </a:spcAft>
              <a:buNone/>
            </a:pPr>
            <a:endParaRPr lang="en-US" sz="2400" b="1" i="1" dirty="0">
              <a:solidFill>
                <a:srgbClr val="FF0000"/>
              </a:solidFill>
            </a:endParaRPr>
          </a:p>
          <a:p>
            <a:pPr marL="0" indent="0">
              <a:spcAft>
                <a:spcPts val="0"/>
              </a:spcAft>
              <a:buNone/>
            </a:pPr>
            <a:r>
              <a:rPr lang="en-US" sz="2200" i="1" dirty="0">
                <a:solidFill>
                  <a:srgbClr val="FF0000"/>
                </a:solidFill>
              </a:rPr>
              <a:t>[Reporting in accordance with the reporting requirements in proposed SAS The Auditor’s Responsibilities Relating to Other Information Included in Annual Reports – see Illustration 1 in appendix of that proposed SAS.]</a:t>
            </a:r>
          </a:p>
        </p:txBody>
      </p:sp>
    </p:spTree>
    <p:extLst>
      <p:ext uri="{BB962C8B-B14F-4D97-AF65-F5344CB8AC3E}">
        <p14:creationId xmlns:p14="http://schemas.microsoft.com/office/powerpoint/2010/main" val="3483964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2" y="1408687"/>
            <a:ext cx="11057168" cy="4466167"/>
          </a:xfrm>
        </p:spPr>
        <p:txBody>
          <a:bodyPr/>
          <a:lstStyle/>
          <a:p>
            <a:pPr marL="0" indent="0">
              <a:lnSpc>
                <a:spcPct val="100000"/>
              </a:lnSpc>
              <a:spcBef>
                <a:spcPts val="600"/>
              </a:spcBef>
              <a:spcAft>
                <a:spcPts val="0"/>
              </a:spcAft>
              <a:buNone/>
            </a:pPr>
            <a:r>
              <a:rPr lang="en-US" sz="2200" b="1" dirty="0">
                <a:solidFill>
                  <a:schemeClr val="tx1"/>
                </a:solidFill>
              </a:rPr>
              <a:t>Responsibilities of Management and Those Charged with Governance for the Financial Statements</a:t>
            </a:r>
          </a:p>
          <a:p>
            <a:pPr marL="0" indent="0" algn="just">
              <a:lnSpc>
                <a:spcPct val="100000"/>
              </a:lnSpc>
              <a:spcBef>
                <a:spcPts val="600"/>
              </a:spcBef>
              <a:spcAft>
                <a:spcPts val="0"/>
              </a:spcAft>
              <a:buNone/>
            </a:pPr>
            <a:r>
              <a:rPr lang="en-US" sz="2200" b="0" dirty="0">
                <a:solidFill>
                  <a:schemeClr val="tx1"/>
                </a:solidFill>
              </a:rPr>
              <a:t>Management is responsible for the preparation and fair presentation of the financial statements in accordance with accounting principles generally accepted in the United States of America; this includes the design, implementation and maintenance of internal control relevant to the preparation and fair presentation of financial statements that are free from material misstatement, whether due to fraud or error. </a:t>
            </a:r>
          </a:p>
          <a:p>
            <a:pPr marL="0" indent="0" algn="just">
              <a:lnSpc>
                <a:spcPct val="100000"/>
              </a:lnSpc>
              <a:spcBef>
                <a:spcPts val="600"/>
              </a:spcBef>
              <a:spcAft>
                <a:spcPts val="0"/>
              </a:spcAft>
              <a:buNone/>
            </a:pPr>
            <a:r>
              <a:rPr lang="en-US" sz="2200" b="0" dirty="0">
                <a:solidFill>
                  <a:srgbClr val="FF0000"/>
                </a:solidFill>
              </a:rPr>
              <a:t>In preparing the financial statements, management is responsible for assessing the Company’s ability to continue as a going concern </a:t>
            </a:r>
            <a:r>
              <a:rPr lang="en-US" sz="2200" dirty="0">
                <a:solidFill>
                  <a:srgbClr val="FF0000"/>
                </a:solidFill>
              </a:rPr>
              <a:t>in accordance with accounting principles generally accepted in the United States of America</a:t>
            </a:r>
            <a:r>
              <a:rPr lang="en-US" sz="2200" b="0" dirty="0">
                <a:solidFill>
                  <a:srgbClr val="FF0000"/>
                </a:solidFill>
              </a:rPr>
              <a:t>, and using the going concern basis of accounting unless management either intends to liquidate ABC Company or to cease operations, or has no realistic alternative but to do so. </a:t>
            </a:r>
          </a:p>
          <a:p>
            <a:pPr marL="0" indent="0" algn="just">
              <a:lnSpc>
                <a:spcPct val="100000"/>
              </a:lnSpc>
              <a:spcBef>
                <a:spcPts val="600"/>
              </a:spcBef>
              <a:spcAft>
                <a:spcPts val="0"/>
              </a:spcAft>
              <a:buNone/>
            </a:pPr>
            <a:r>
              <a:rPr lang="en-US" sz="2200" b="0" dirty="0">
                <a:solidFill>
                  <a:schemeClr val="tx1"/>
                </a:solidFill>
              </a:rPr>
              <a:t>Those charged with governance are responsible for overseeing ABC Company’s financial reporting process. </a:t>
            </a:r>
          </a:p>
          <a:p>
            <a:endParaRPr lang="en-US" sz="1125" dirty="0">
              <a:solidFill>
                <a:schemeClr val="tx1"/>
              </a:solidFill>
            </a:endParaRPr>
          </a:p>
          <a:p>
            <a:endParaRPr lang="en-US" sz="1125" dirty="0">
              <a:solidFill>
                <a:schemeClr val="tx1"/>
              </a:solidFill>
            </a:endParaRPr>
          </a:p>
          <a:p>
            <a:endParaRPr lang="en-US" sz="1125" dirty="0">
              <a:solidFill>
                <a:schemeClr val="tx1"/>
              </a:solidFill>
            </a:endParaRPr>
          </a:p>
        </p:txBody>
      </p:sp>
    </p:spTree>
    <p:extLst>
      <p:ext uri="{BB962C8B-B14F-4D97-AF65-F5344CB8AC3E}">
        <p14:creationId xmlns:p14="http://schemas.microsoft.com/office/powerpoint/2010/main" val="25874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1" y="1607469"/>
            <a:ext cx="11017412" cy="4892722"/>
          </a:xfrm>
        </p:spPr>
        <p:txBody>
          <a:bodyPr/>
          <a:lstStyle/>
          <a:p>
            <a:pPr marL="0" indent="0">
              <a:lnSpc>
                <a:spcPct val="100000"/>
              </a:lnSpc>
              <a:spcBef>
                <a:spcPts val="600"/>
              </a:spcBef>
              <a:spcAft>
                <a:spcPts val="0"/>
              </a:spcAft>
              <a:buNone/>
            </a:pPr>
            <a:r>
              <a:rPr lang="en-US" sz="2200" b="1" dirty="0">
                <a:solidFill>
                  <a:schemeClr val="tx1"/>
                </a:solidFill>
              </a:rPr>
              <a:t>Auditor’s Responsibilities for the Audit of the Financial Statements </a:t>
            </a:r>
          </a:p>
          <a:p>
            <a:pPr marL="0" indent="0" algn="just">
              <a:lnSpc>
                <a:spcPct val="100000"/>
              </a:lnSpc>
              <a:spcBef>
                <a:spcPts val="600"/>
              </a:spcBef>
              <a:spcAft>
                <a:spcPts val="0"/>
              </a:spcAft>
              <a:buNone/>
            </a:pPr>
            <a:r>
              <a:rPr lang="en-US" sz="2200" dirty="0">
                <a:solidFill>
                  <a:schemeClr val="tx1"/>
                </a:solidFill>
              </a:rPr>
              <a:t>Our objectives are to obtain reasonable assurance about whether the financial statements as a whole are free from material misstatement, whether due to fraud or error, and to issue an auditor’s report that includes our opinion. Reasonable assurance is a high level of assurance, but is not absolute assurance and therefore not a guarantee that an audit conducted in accordance with generally accepted auditing standards will always detect a material misstatement when it exists. Misstatements can arise from fraud or error and are considered material if, individually or in the aggregate, they could reasonably be expected to influence the economic decisions of users taken on the basis of these financial statements.  </a:t>
            </a:r>
          </a:p>
          <a:p>
            <a:pPr marL="0" indent="0" algn="just">
              <a:lnSpc>
                <a:spcPct val="100000"/>
              </a:lnSpc>
              <a:spcBef>
                <a:spcPts val="600"/>
              </a:spcBef>
              <a:spcAft>
                <a:spcPts val="0"/>
              </a:spcAft>
              <a:buNone/>
            </a:pPr>
            <a:r>
              <a:rPr lang="en-US" sz="2200" dirty="0">
                <a:solidFill>
                  <a:srgbClr val="FF0000"/>
                </a:solidFill>
              </a:rPr>
              <a:t>As part of an audit in accordance with GAAS, we exercise professional judgment and maintain professional skepticism throughout the audit. We also:</a:t>
            </a:r>
            <a:endParaRPr lang="en-US" sz="2200" i="1" dirty="0">
              <a:solidFill>
                <a:srgbClr val="FF0000"/>
              </a:solidFill>
            </a:endParaRPr>
          </a:p>
        </p:txBody>
      </p:sp>
    </p:spTree>
    <p:extLst>
      <p:ext uri="{BB962C8B-B14F-4D97-AF65-F5344CB8AC3E}">
        <p14:creationId xmlns:p14="http://schemas.microsoft.com/office/powerpoint/2010/main" val="537510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371" y="404767"/>
            <a:ext cx="10361427" cy="577731"/>
          </a:xfrm>
        </p:spPr>
        <p:txBody>
          <a:bodyPr>
            <a:normAutofit/>
          </a:bodyPr>
          <a:lstStyle/>
          <a:p>
            <a:r>
              <a:rPr lang="en-US" sz="2800" dirty="0"/>
              <a:t>Illustrative Report</a:t>
            </a:r>
          </a:p>
        </p:txBody>
      </p:sp>
      <p:sp>
        <p:nvSpPr>
          <p:cNvPr id="4" name="Content Placeholder 3"/>
          <p:cNvSpPr>
            <a:spLocks noGrp="1"/>
          </p:cNvSpPr>
          <p:nvPr>
            <p:ph type="body" sz="quarter" idx="13"/>
          </p:nvPr>
        </p:nvSpPr>
        <p:spPr>
          <a:xfrm>
            <a:off x="298581" y="979118"/>
            <a:ext cx="11476654" cy="4466167"/>
          </a:xfrm>
        </p:spPr>
        <p:txBody>
          <a:bodyPr/>
          <a:lstStyle/>
          <a:p>
            <a:pPr marL="0" indent="0">
              <a:spcBef>
                <a:spcPts val="600"/>
              </a:spcBef>
              <a:spcAft>
                <a:spcPts val="600"/>
              </a:spcAft>
              <a:buNone/>
            </a:pPr>
            <a:r>
              <a:rPr lang="en-US" sz="1800" b="1" dirty="0">
                <a:solidFill>
                  <a:schemeClr val="tx1"/>
                </a:solidFill>
              </a:rPr>
              <a:t>Further Description of Auditor’s Responsibilities for the Audit of the Financial Statements </a:t>
            </a:r>
          </a:p>
          <a:p>
            <a:pPr lvl="0" algn="just">
              <a:lnSpc>
                <a:spcPct val="100000"/>
              </a:lnSpc>
              <a:spcBef>
                <a:spcPts val="600"/>
              </a:spcBef>
              <a:spcAft>
                <a:spcPts val="600"/>
              </a:spcAft>
            </a:pPr>
            <a:r>
              <a:rPr lang="en-US" sz="1800" dirty="0">
                <a:solidFill>
                  <a:srgbClr val="FF0000"/>
                </a:solidFill>
              </a:rPr>
              <a:t>Identify and assess the risks of material misstatement of the financial statements, whether due to fraud or error, design and perform audit procedures responsive to those risks, and obtain audit evidence that is sufficient and appropriate to provide a basis for our opinion. The risk of not detecting a material misstatement resulting from fraud is higher than for one resulting from error, as fraud may involve collusion, forgery, intentional omissions, misrepresentations, or the override of internal control. </a:t>
            </a:r>
          </a:p>
          <a:p>
            <a:pPr lvl="0" algn="just">
              <a:lnSpc>
                <a:spcPct val="100000"/>
              </a:lnSpc>
              <a:spcBef>
                <a:spcPts val="600"/>
              </a:spcBef>
              <a:spcAft>
                <a:spcPts val="0"/>
              </a:spcAft>
            </a:pPr>
            <a:r>
              <a:rPr lang="en-US" sz="1800" dirty="0">
                <a:solidFill>
                  <a:srgbClr val="FF0000"/>
                </a:solidFill>
              </a:rPr>
              <a:t>Obtain an understanding of internal control relevant to the audit in order to design audit procedures that are appropriate in the circumstances, but not for the purpose of expressing an opinion on the effectiveness of ABC Company’s internal control. Accordingly, no such opinion is expressed. </a:t>
            </a:r>
          </a:p>
          <a:p>
            <a:pPr lvl="0" algn="just">
              <a:lnSpc>
                <a:spcPct val="100000"/>
              </a:lnSpc>
              <a:spcBef>
                <a:spcPts val="600"/>
              </a:spcBef>
              <a:spcAft>
                <a:spcPts val="0"/>
              </a:spcAft>
            </a:pPr>
            <a:r>
              <a:rPr lang="en-US" sz="1800" dirty="0">
                <a:solidFill>
                  <a:srgbClr val="FF0000"/>
                </a:solidFill>
              </a:rPr>
              <a:t>Evaluate the appropriateness of accounting policies used and the reasonableness of significant accounting estimates made by management, as well as the overall presentation of the financial statements.</a:t>
            </a:r>
          </a:p>
          <a:p>
            <a:pPr lvl="0" algn="just">
              <a:lnSpc>
                <a:spcPct val="100000"/>
              </a:lnSpc>
              <a:spcBef>
                <a:spcPts val="600"/>
              </a:spcBef>
              <a:spcAft>
                <a:spcPts val="0"/>
              </a:spcAft>
            </a:pPr>
            <a:r>
              <a:rPr lang="en-US" sz="1800" dirty="0">
                <a:solidFill>
                  <a:srgbClr val="FF0000"/>
                </a:solidFill>
              </a:rPr>
              <a:t>Conclude on ABC Company’s ability to continue as a going concern and conclude on the appropriateness of management’s use of the going concern basis of accounting. </a:t>
            </a:r>
          </a:p>
          <a:p>
            <a:pPr marL="0" indent="0" algn="just">
              <a:lnSpc>
                <a:spcPct val="100000"/>
              </a:lnSpc>
              <a:spcBef>
                <a:spcPts val="600"/>
              </a:spcBef>
              <a:spcAft>
                <a:spcPts val="0"/>
              </a:spcAft>
              <a:buNone/>
            </a:pPr>
            <a:r>
              <a:rPr lang="en-US" sz="1800" dirty="0">
                <a:solidFill>
                  <a:srgbClr val="FF0000"/>
                </a:solidFill>
              </a:rPr>
              <a:t>We communicate with those charged with governance regarding, among other matters, the planned scope and timing of the audit and significant audit findings, including any significant deficiencies and material weaknesses in internal control that are identified during our audit. </a:t>
            </a:r>
          </a:p>
          <a:p>
            <a:pPr algn="just"/>
            <a:endParaRPr lang="en-US" sz="1400" dirty="0"/>
          </a:p>
        </p:txBody>
      </p:sp>
    </p:spTree>
    <p:extLst>
      <p:ext uri="{BB962C8B-B14F-4D97-AF65-F5344CB8AC3E}">
        <p14:creationId xmlns:p14="http://schemas.microsoft.com/office/powerpoint/2010/main" val="317348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Proposed SAS: Illustrative Report</a:t>
            </a:r>
          </a:p>
        </p:txBody>
      </p:sp>
      <p:sp>
        <p:nvSpPr>
          <p:cNvPr id="4" name="Content Placeholder 3"/>
          <p:cNvSpPr>
            <a:spLocks noGrp="1"/>
          </p:cNvSpPr>
          <p:nvPr>
            <p:ph type="body" sz="quarter" idx="13"/>
          </p:nvPr>
        </p:nvSpPr>
        <p:spPr>
          <a:xfrm>
            <a:off x="611371" y="1607469"/>
            <a:ext cx="11017412" cy="4892722"/>
          </a:xfrm>
        </p:spPr>
        <p:txBody>
          <a:bodyPr/>
          <a:lstStyle/>
          <a:p>
            <a:pPr marL="0" indent="0">
              <a:lnSpc>
                <a:spcPct val="100000"/>
              </a:lnSpc>
              <a:spcBef>
                <a:spcPts val="600"/>
              </a:spcBef>
              <a:spcAft>
                <a:spcPts val="0"/>
              </a:spcAft>
              <a:buNone/>
            </a:pPr>
            <a:r>
              <a:rPr lang="en-US" sz="2400" b="1" i="1" dirty="0">
                <a:solidFill>
                  <a:schemeClr val="tx1"/>
                </a:solidFill>
              </a:rPr>
              <a:t>Report on Other Legal and Regulatory Requirements </a:t>
            </a:r>
          </a:p>
          <a:p>
            <a:pPr marL="0" indent="0">
              <a:lnSpc>
                <a:spcPct val="100000"/>
              </a:lnSpc>
              <a:spcBef>
                <a:spcPts val="600"/>
              </a:spcBef>
              <a:spcAft>
                <a:spcPts val="0"/>
              </a:spcAft>
              <a:buNone/>
            </a:pPr>
            <a:endParaRPr lang="en-US" sz="2400" b="1" i="1" dirty="0">
              <a:solidFill>
                <a:schemeClr val="tx1"/>
              </a:solidFill>
            </a:endParaRPr>
          </a:p>
          <a:p>
            <a:pPr marL="0" indent="0">
              <a:lnSpc>
                <a:spcPct val="100000"/>
              </a:lnSpc>
              <a:spcBef>
                <a:spcPts val="600"/>
              </a:spcBef>
              <a:spcAft>
                <a:spcPts val="0"/>
              </a:spcAft>
              <a:buNone/>
            </a:pPr>
            <a:r>
              <a:rPr lang="en-US" sz="2200" i="1" dirty="0">
                <a:solidFill>
                  <a:schemeClr val="tx1"/>
                </a:solidFill>
              </a:rPr>
              <a:t>[The form and content of this section of the auditor’s report would vary depending on the nature of the auditor’s other reporting responsibilities.]</a:t>
            </a:r>
          </a:p>
          <a:p>
            <a:pPr marL="0" indent="0">
              <a:lnSpc>
                <a:spcPct val="100000"/>
              </a:lnSpc>
              <a:spcBef>
                <a:spcPts val="600"/>
              </a:spcBef>
              <a:spcAft>
                <a:spcPts val="0"/>
              </a:spcAft>
              <a:buNone/>
            </a:pPr>
            <a:endParaRPr lang="en-US" sz="2200" i="1" dirty="0">
              <a:solidFill>
                <a:schemeClr val="tx1"/>
              </a:solidFill>
            </a:endParaRPr>
          </a:p>
          <a:p>
            <a:pPr marL="0" indent="0">
              <a:lnSpc>
                <a:spcPct val="100000"/>
              </a:lnSpc>
              <a:spcBef>
                <a:spcPts val="600"/>
              </a:spcBef>
              <a:spcAft>
                <a:spcPts val="0"/>
              </a:spcAft>
              <a:buNone/>
            </a:pPr>
            <a:r>
              <a:rPr lang="en-US" sz="2200" i="1" dirty="0">
                <a:solidFill>
                  <a:schemeClr val="tx1"/>
                </a:solidFill>
              </a:rPr>
              <a:t>[Signature of the auditor’s firm]</a:t>
            </a:r>
          </a:p>
          <a:p>
            <a:pPr marL="0" indent="0">
              <a:lnSpc>
                <a:spcPct val="100000"/>
              </a:lnSpc>
              <a:spcBef>
                <a:spcPts val="600"/>
              </a:spcBef>
              <a:spcAft>
                <a:spcPts val="0"/>
              </a:spcAft>
              <a:buNone/>
            </a:pPr>
            <a:r>
              <a:rPr lang="en-US" sz="2200" i="1" dirty="0">
                <a:solidFill>
                  <a:schemeClr val="tx1"/>
                </a:solidFill>
              </a:rPr>
              <a:t>[Auditor’s city and state]</a:t>
            </a:r>
          </a:p>
          <a:p>
            <a:pPr marL="0" indent="0">
              <a:lnSpc>
                <a:spcPct val="100000"/>
              </a:lnSpc>
              <a:spcBef>
                <a:spcPts val="600"/>
              </a:spcBef>
              <a:spcAft>
                <a:spcPts val="0"/>
              </a:spcAft>
              <a:buNone/>
            </a:pPr>
            <a:r>
              <a:rPr lang="en-US" sz="2200" i="1" dirty="0">
                <a:solidFill>
                  <a:schemeClr val="tx1"/>
                </a:solidFill>
              </a:rPr>
              <a:t>[Date of the auditor’s report]</a:t>
            </a:r>
          </a:p>
          <a:p>
            <a:pPr marL="0" indent="0">
              <a:lnSpc>
                <a:spcPct val="100000"/>
              </a:lnSpc>
              <a:spcBef>
                <a:spcPts val="600"/>
              </a:spcBef>
              <a:spcAft>
                <a:spcPts val="0"/>
              </a:spcAft>
              <a:buNone/>
            </a:pPr>
            <a:r>
              <a:rPr lang="en-US" sz="2200" i="1" dirty="0">
                <a:solidFill>
                  <a:schemeClr val="tx1"/>
                </a:solidFill>
              </a:rPr>
              <a:t> </a:t>
            </a:r>
          </a:p>
          <a:p>
            <a:pPr marL="0" indent="0">
              <a:lnSpc>
                <a:spcPct val="100000"/>
              </a:lnSpc>
              <a:spcBef>
                <a:spcPts val="600"/>
              </a:spcBef>
              <a:spcAft>
                <a:spcPts val="0"/>
              </a:spcAft>
              <a:buNone/>
            </a:pPr>
            <a:endParaRPr lang="en-US" sz="2200" i="1" dirty="0">
              <a:solidFill>
                <a:srgbClr val="FF0000"/>
              </a:solidFill>
            </a:endParaRPr>
          </a:p>
        </p:txBody>
      </p:sp>
    </p:spTree>
    <p:extLst>
      <p:ext uri="{BB962C8B-B14F-4D97-AF65-F5344CB8AC3E}">
        <p14:creationId xmlns:p14="http://schemas.microsoft.com/office/powerpoint/2010/main" val="2060752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07482" y="2507538"/>
            <a:ext cx="10663897" cy="3858676"/>
          </a:xfrm>
        </p:spPr>
        <p:txBody>
          <a:bodyPr/>
          <a:lstStyle/>
          <a:p>
            <a:r>
              <a:rPr lang="en-US" sz="7000" dirty="0"/>
              <a:t>Interpretive Publications and Other Projects</a:t>
            </a:r>
          </a:p>
        </p:txBody>
      </p:sp>
    </p:spTree>
    <p:extLst>
      <p:ext uri="{BB962C8B-B14F-4D97-AF65-F5344CB8AC3E}">
        <p14:creationId xmlns:p14="http://schemas.microsoft.com/office/powerpoint/2010/main" val="3217679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Interpretative Publications - Related Assurance Services: Upcoming Guides </a:t>
            </a:r>
          </a:p>
        </p:txBody>
      </p:sp>
      <p:sp>
        <p:nvSpPr>
          <p:cNvPr id="3" name="Content Placeholder 2"/>
          <p:cNvSpPr>
            <a:spLocks noGrp="1"/>
          </p:cNvSpPr>
          <p:nvPr>
            <p:ph type="body" sz="quarter" idx="13"/>
          </p:nvPr>
        </p:nvSpPr>
        <p:spPr>
          <a:xfrm>
            <a:off x="611372" y="1444621"/>
            <a:ext cx="8105908" cy="4466167"/>
          </a:xfrm>
        </p:spPr>
        <p:txBody>
          <a:bodyPr/>
          <a:lstStyle/>
          <a:p>
            <a:r>
              <a:rPr lang="en-US" b="1" dirty="0">
                <a:solidFill>
                  <a:schemeClr val="tx2"/>
                </a:solidFill>
              </a:rPr>
              <a:t>Data Analytics</a:t>
            </a:r>
          </a:p>
          <a:p>
            <a:pPr lvl="1">
              <a:buFont typeface="Arial" panose="020B0604020202020204" pitchFamily="34" charset="0"/>
              <a:buChar char="•"/>
            </a:pPr>
            <a:r>
              <a:rPr lang="en-US" dirty="0"/>
              <a:t>New guide to supplement Analytical Procedures Guide</a:t>
            </a:r>
          </a:p>
          <a:p>
            <a:pPr lvl="1">
              <a:buFont typeface="Arial" panose="020B0604020202020204" pitchFamily="34" charset="0"/>
              <a:buChar char="•"/>
            </a:pPr>
            <a:r>
              <a:rPr lang="en-US" dirty="0"/>
              <a:t>Address use of data analytics and other analytical procedures</a:t>
            </a:r>
          </a:p>
          <a:p>
            <a:pPr>
              <a:buFont typeface="Arial" panose="020B0604020202020204" pitchFamily="34" charset="0"/>
              <a:buChar char="•"/>
            </a:pPr>
            <a:r>
              <a:rPr lang="en-US" b="1" dirty="0">
                <a:solidFill>
                  <a:schemeClr val="tx2"/>
                </a:solidFill>
              </a:rPr>
              <a:t>Cyber Security (released)</a:t>
            </a:r>
          </a:p>
          <a:p>
            <a:pPr lvl="1">
              <a:buFont typeface="Arial" panose="020B0604020202020204" pitchFamily="34" charset="0"/>
              <a:buChar char="•"/>
            </a:pPr>
            <a:r>
              <a:rPr lang="en-US" dirty="0"/>
              <a:t>What’s the effect on the audit of historical financial statements?</a:t>
            </a:r>
          </a:p>
          <a:p>
            <a:pPr lvl="1">
              <a:buFont typeface="Arial" panose="020B0604020202020204" pitchFamily="34" charset="0"/>
              <a:buChar char="•"/>
            </a:pPr>
            <a:r>
              <a:rPr lang="en-US" dirty="0"/>
              <a:t>What types of attestation engagements could be performed?</a:t>
            </a:r>
          </a:p>
          <a:p>
            <a:pPr>
              <a:buFont typeface="Arial" panose="020B0604020202020204" pitchFamily="34" charset="0"/>
              <a:buChar char="•"/>
            </a:pPr>
            <a:r>
              <a:rPr lang="en-US" b="1" dirty="0">
                <a:solidFill>
                  <a:schemeClr val="tx2"/>
                </a:solidFill>
              </a:rPr>
              <a:t>Sustainability</a:t>
            </a:r>
          </a:p>
          <a:p>
            <a:pPr lvl="1">
              <a:buFont typeface="Arial" panose="020B0604020202020204" pitchFamily="34" charset="0"/>
              <a:buChar char="•"/>
            </a:pPr>
            <a:r>
              <a:rPr lang="en-US" dirty="0"/>
              <a:t>New attestation guide</a:t>
            </a:r>
          </a:p>
          <a:p>
            <a:pPr>
              <a:buFont typeface="Arial" panose="020B0604020202020204" pitchFamily="34" charset="0"/>
              <a:buChar char="•"/>
            </a:pPr>
            <a:r>
              <a:rPr lang="en-US" b="1" dirty="0">
                <a:solidFill>
                  <a:schemeClr val="tx2"/>
                </a:solidFill>
              </a:rPr>
              <a:t>Revenue Recognition</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31783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132, </a:t>
            </a:r>
            <a:r>
              <a:rPr lang="en-US" i="1" dirty="0"/>
              <a:t>The Auditor’s Consideration of the Entity’s Ability to Continue as a Going Concern</a:t>
            </a:r>
          </a:p>
        </p:txBody>
      </p:sp>
      <p:sp>
        <p:nvSpPr>
          <p:cNvPr id="3" name="Content Placeholder 2"/>
          <p:cNvSpPr>
            <a:spLocks noGrp="1"/>
          </p:cNvSpPr>
          <p:nvPr>
            <p:ph idx="1"/>
          </p:nvPr>
        </p:nvSpPr>
        <p:spPr>
          <a:xfrm>
            <a:off x="611373" y="1600201"/>
            <a:ext cx="6109468" cy="4525963"/>
          </a:xfrm>
        </p:spPr>
        <p:txBody>
          <a:bodyPr/>
          <a:lstStyle/>
          <a:p>
            <a:pPr lvl="1"/>
            <a:endParaRPr lang="en-US" dirty="0"/>
          </a:p>
          <a:p>
            <a:pPr lvl="1"/>
            <a:r>
              <a:rPr lang="en-US" dirty="0"/>
              <a:t>Supersedes SAS 126 of the same title</a:t>
            </a:r>
          </a:p>
          <a:p>
            <a:pPr lvl="1"/>
            <a:r>
              <a:rPr lang="en-US" dirty="0"/>
              <a:t>Issued February 2017</a:t>
            </a:r>
          </a:p>
          <a:p>
            <a:pPr lvl="1"/>
            <a:r>
              <a:rPr lang="en-US" dirty="0"/>
              <a:t>Effective for periods ending on or after December 15, 2017</a:t>
            </a:r>
          </a:p>
          <a:p>
            <a:pPr lvl="1"/>
            <a:endParaRPr lang="en-US" dirty="0"/>
          </a:p>
          <a:p>
            <a:pPr lvl="1"/>
            <a:endParaRPr lang="en-US" dirty="0"/>
          </a:p>
          <a:p>
            <a:pPr lvl="1"/>
            <a:endParaRPr lang="en-US" dirty="0"/>
          </a:p>
          <a:p>
            <a:pPr lvl="1"/>
            <a:endParaRPr lang="en-US" dirty="0"/>
          </a:p>
        </p:txBody>
      </p:sp>
      <p:pic>
        <p:nvPicPr>
          <p:cNvPr id="6" name="Picture 5"/>
          <p:cNvPicPr>
            <a:picLocks noChangeAspect="1"/>
          </p:cNvPicPr>
          <p:nvPr/>
        </p:nvPicPr>
        <p:blipFill>
          <a:blip r:embed="rId3"/>
          <a:stretch>
            <a:fillRect/>
          </a:stretch>
        </p:blipFill>
        <p:spPr>
          <a:xfrm>
            <a:off x="8536624" y="1278848"/>
            <a:ext cx="3277471" cy="3690717"/>
          </a:xfrm>
          <a:prstGeom prst="rect">
            <a:avLst/>
          </a:prstGeom>
        </p:spPr>
      </p:pic>
    </p:spTree>
    <p:extLst>
      <p:ext uri="{BB962C8B-B14F-4D97-AF65-F5344CB8AC3E}">
        <p14:creationId xmlns:p14="http://schemas.microsoft.com/office/powerpoint/2010/main" val="55035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4627" y="6326921"/>
            <a:ext cx="1099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t>
            </a:r>
            <a:r>
              <a:rPr kumimoji="0" lang="en-US" sz="1400" b="0" i="0" u="none" strike="noStrike" kern="1200" cap="none" spc="0" normalizeH="0" baseline="0" noProof="0" dirty="0" err="1">
                <a:ln>
                  <a:noFill/>
                </a:ln>
                <a:solidFill>
                  <a:prstClr val="white"/>
                </a:solidFill>
                <a:effectLst/>
                <a:uLnTx/>
                <a:uFillTx/>
                <a:latin typeface="Arial"/>
                <a:ea typeface="+mn-ea"/>
                <a:cs typeface="+mn-cs"/>
              </a:rPr>
              <a:t>AICPAgov</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0655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SAS 132, Going Concern – Objectives</a:t>
            </a:r>
          </a:p>
        </p:txBody>
      </p:sp>
      <p:graphicFrame>
        <p:nvGraphicFramePr>
          <p:cNvPr id="7" name="Content Placeholder 6"/>
          <p:cNvGraphicFramePr>
            <a:graphicFrameLocks noGrp="1"/>
          </p:cNvGraphicFramePr>
          <p:nvPr>
            <p:ph idx="4294967295"/>
            <p:extLst/>
          </p:nvPr>
        </p:nvGraphicFramePr>
        <p:xfrm>
          <a:off x="842398" y="1325079"/>
          <a:ext cx="9899374" cy="495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55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132, Going Concern - Changes</a:t>
            </a:r>
          </a:p>
        </p:txBody>
      </p:sp>
      <p:sp>
        <p:nvSpPr>
          <p:cNvPr id="3" name="Content Placeholder 2"/>
          <p:cNvSpPr>
            <a:spLocks noGrp="1"/>
          </p:cNvSpPr>
          <p:nvPr>
            <p:ph type="body" sz="quarter" idx="13"/>
          </p:nvPr>
        </p:nvSpPr>
        <p:spPr/>
        <p:txBody>
          <a:bodyPr/>
          <a:lstStyle/>
          <a:p>
            <a:r>
              <a:rPr lang="en-US" dirty="0"/>
              <a:t>Required to ask about period beyond management’s assessment</a:t>
            </a:r>
          </a:p>
          <a:p>
            <a:r>
              <a:rPr lang="en-US" dirty="0"/>
              <a:t>Financial statements prepared in accordance with a special-purpose framework</a:t>
            </a:r>
          </a:p>
          <a:p>
            <a:pPr lvl="1"/>
            <a:r>
              <a:rPr lang="en-US" dirty="0"/>
              <a:t>Going concern basis may not be relevant</a:t>
            </a:r>
          </a:p>
          <a:p>
            <a:pPr lvl="1"/>
            <a:r>
              <a:rPr lang="en-US" dirty="0"/>
              <a:t>Need to consider if substantial doubt exists</a:t>
            </a:r>
          </a:p>
        </p:txBody>
      </p:sp>
    </p:spTree>
    <p:extLst>
      <p:ext uri="{BB962C8B-B14F-4D97-AF65-F5344CB8AC3E}">
        <p14:creationId xmlns:p14="http://schemas.microsoft.com/office/powerpoint/2010/main" val="132908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SAS 132 Going Concern - Evaluation</a:t>
            </a:r>
          </a:p>
        </p:txBody>
      </p:sp>
      <p:graphicFrame>
        <p:nvGraphicFramePr>
          <p:cNvPr id="10" name="Content Placeholder 9"/>
          <p:cNvGraphicFramePr>
            <a:graphicFrameLocks noGrp="1"/>
          </p:cNvGraphicFramePr>
          <p:nvPr>
            <p:ph type="tbl" sz="quarter" idx="4294967295"/>
            <p:extLst/>
          </p:nvPr>
        </p:nvGraphicFramePr>
        <p:xfrm>
          <a:off x="611371" y="1539324"/>
          <a:ext cx="10898141" cy="4563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04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132 Going Concern – Evaluation: Significant Delay in Issuance </a:t>
            </a:r>
          </a:p>
        </p:txBody>
      </p:sp>
      <p:sp>
        <p:nvSpPr>
          <p:cNvPr id="3" name="Text Placeholder 2"/>
          <p:cNvSpPr>
            <a:spLocks noGrp="1"/>
          </p:cNvSpPr>
          <p:nvPr>
            <p:ph type="body" sz="quarter" idx="13"/>
          </p:nvPr>
        </p:nvSpPr>
        <p:spPr>
          <a:xfrm>
            <a:off x="611372" y="1665684"/>
            <a:ext cx="8105908" cy="4466167"/>
          </a:xfrm>
        </p:spPr>
        <p:txBody>
          <a:bodyPr/>
          <a:lstStyle/>
          <a:p>
            <a:r>
              <a:rPr lang="en-US" dirty="0"/>
              <a:t>Auditor should inquire about the reasons for the delay. </a:t>
            </a:r>
          </a:p>
          <a:p>
            <a:r>
              <a:rPr lang="en-US" dirty="0"/>
              <a:t>If the auditor believes that the delay could be related to the evaluation of whether there is substantial doubt about the entity’s ability to continue as a going concern, the auditor should </a:t>
            </a:r>
          </a:p>
          <a:p>
            <a:pPr lvl="1"/>
            <a:r>
              <a:rPr lang="en-US" dirty="0"/>
              <a:t>perform additional audit procedures as necessary </a:t>
            </a:r>
          </a:p>
          <a:p>
            <a:pPr lvl="1"/>
            <a:r>
              <a:rPr lang="en-US" dirty="0"/>
              <a:t>consider the effect on the auditor’s conclusion regarding the existence of substantial doubt about the entity’s ability to continue as a going concern for a reasonable period of time</a:t>
            </a:r>
          </a:p>
          <a:p>
            <a:endParaRPr lang="en-US" dirty="0"/>
          </a:p>
        </p:txBody>
      </p:sp>
    </p:spTree>
    <p:extLst>
      <p:ext uri="{BB962C8B-B14F-4D97-AF65-F5344CB8AC3E}">
        <p14:creationId xmlns:p14="http://schemas.microsoft.com/office/powerpoint/2010/main" val="40877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132, Going Concern – Reporting</a:t>
            </a:r>
          </a:p>
        </p:txBody>
      </p:sp>
      <p:sp>
        <p:nvSpPr>
          <p:cNvPr id="3" name="Content Placeholder 2"/>
          <p:cNvSpPr>
            <a:spLocks noGrp="1"/>
          </p:cNvSpPr>
          <p:nvPr>
            <p:ph type="body" sz="quarter" idx="13"/>
          </p:nvPr>
        </p:nvSpPr>
        <p:spPr/>
        <p:txBody>
          <a:bodyPr/>
          <a:lstStyle/>
          <a:p>
            <a:pPr marL="0" indent="0">
              <a:buNone/>
            </a:pPr>
            <a:r>
              <a:rPr lang="en-US" b="1" dirty="0"/>
              <a:t>Use of Going Concern Basis of Accounting </a:t>
            </a:r>
            <a:r>
              <a:rPr lang="en-US" b="1" dirty="0">
                <a:solidFill>
                  <a:srgbClr val="FF0000"/>
                </a:solidFill>
              </a:rPr>
              <a:t>Is Inappropriate </a:t>
            </a:r>
          </a:p>
        </p:txBody>
      </p:sp>
      <p:sp>
        <p:nvSpPr>
          <p:cNvPr id="10" name="TextBox 9"/>
          <p:cNvSpPr txBox="1"/>
          <p:nvPr/>
        </p:nvSpPr>
        <p:spPr>
          <a:xfrm>
            <a:off x="10714627" y="6326921"/>
            <a:ext cx="109946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t>
            </a:r>
            <a:r>
              <a:rPr kumimoji="0" lang="en-US" sz="1400" b="0" i="0" u="none" strike="noStrike" kern="1200" cap="none" spc="0" normalizeH="0" baseline="0" noProof="0" dirty="0" err="1">
                <a:ln>
                  <a:noFill/>
                </a:ln>
                <a:solidFill>
                  <a:prstClr val="white"/>
                </a:solidFill>
                <a:effectLst/>
                <a:uLnTx/>
                <a:uFillTx/>
                <a:latin typeface="Arial"/>
                <a:ea typeface="+mn-ea"/>
                <a:cs typeface="+mn-cs"/>
              </a:rPr>
              <a:t>AICPAgov</a:t>
            </a: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4" name="Diagram 3"/>
          <p:cNvGraphicFramePr/>
          <p:nvPr>
            <p:extLst/>
          </p:nvPr>
        </p:nvGraphicFramePr>
        <p:xfrm>
          <a:off x="711200" y="1545167"/>
          <a:ext cx="7937500" cy="4588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69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132, Going Concern –</a:t>
            </a:r>
            <a:r>
              <a:rPr lang="en-US" baseline="0" dirty="0"/>
              <a:t> Reporting</a:t>
            </a:r>
            <a:endParaRPr lang="en-US" dirty="0"/>
          </a:p>
        </p:txBody>
      </p:sp>
      <p:sp>
        <p:nvSpPr>
          <p:cNvPr id="3" name="Text Placeholder 2"/>
          <p:cNvSpPr>
            <a:spLocks noGrp="1"/>
          </p:cNvSpPr>
          <p:nvPr>
            <p:ph type="body" sz="quarter" idx="13"/>
          </p:nvPr>
        </p:nvSpPr>
        <p:spPr/>
        <p:txBody>
          <a:bodyPr/>
          <a:lstStyle/>
          <a:p>
            <a:pPr marL="0" indent="0">
              <a:buNone/>
            </a:pPr>
            <a:r>
              <a:rPr lang="en-US" b="1" dirty="0"/>
              <a:t>Use of the Going Concern Basis of Accounting </a:t>
            </a:r>
            <a:r>
              <a:rPr lang="en-US" b="1" dirty="0">
                <a:solidFill>
                  <a:srgbClr val="FF0000"/>
                </a:solidFill>
              </a:rPr>
              <a:t>Is Appropriate</a:t>
            </a:r>
            <a:r>
              <a:rPr lang="en-US" b="1" dirty="0"/>
              <a:t> But </a:t>
            </a:r>
            <a:r>
              <a:rPr lang="en-US" b="1" dirty="0">
                <a:solidFill>
                  <a:srgbClr val="FF0000"/>
                </a:solidFill>
              </a:rPr>
              <a:t>Conditions and Events Have Been Identified</a:t>
            </a:r>
          </a:p>
          <a:p>
            <a:r>
              <a:rPr lang="en-US" b="1" dirty="0"/>
              <a:t>Emphasis of Matter Paragraph</a:t>
            </a:r>
            <a:r>
              <a:rPr lang="en-US" dirty="0"/>
              <a:t>: If, after considering identified conditions or events and management’s plans, the auditor concludes that substantial doubt about the entity’s ability to continue as a going concern for a reasonable period of time remains  </a:t>
            </a:r>
          </a:p>
          <a:p>
            <a:r>
              <a:rPr lang="en-US" b="1" dirty="0"/>
              <a:t>Adverse or Qualified Opinion</a:t>
            </a:r>
            <a:r>
              <a:rPr lang="en-US" dirty="0"/>
              <a:t>: If adequate disclosure about an entity’s ability to continue as a going concern for a reasonable period of time is not made in the financial statements</a:t>
            </a:r>
          </a:p>
          <a:p>
            <a:r>
              <a:rPr lang="en-US" b="1" dirty="0"/>
              <a:t>Other Impacts</a:t>
            </a:r>
            <a:r>
              <a:rPr lang="en-US" dirty="0"/>
              <a:t>: If management is unwilling to perform or extend its evaluation to meet the period of time required by the applicable financial reporting framework when requested to do so by the auditor, the auditor should consider the implications for the auditor’s report. </a:t>
            </a:r>
          </a:p>
          <a:p>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73509982"/>
      </p:ext>
    </p:extLst>
  </p:cSld>
  <p:clrMapOvr>
    <a:masterClrMapping/>
  </p:clrMapOvr>
</p:sld>
</file>

<file path=ppt/theme/theme1.xml><?xml version="1.0" encoding="utf-8"?>
<a:theme xmlns:a="http://schemas.openxmlformats.org/drawingml/2006/main" name="Association Theme">
  <a:themeElements>
    <a:clrScheme name="Association">
      <a:dk1>
        <a:sysClr val="windowText" lastClr="000000"/>
      </a:dk1>
      <a:lt1>
        <a:sysClr val="window" lastClr="FFFFFF"/>
      </a:lt1>
      <a:dk2>
        <a:srgbClr val="72246C"/>
      </a:dk2>
      <a:lt2>
        <a:srgbClr val="1D1D1D"/>
      </a:lt2>
      <a:accent1>
        <a:srgbClr val="B94164"/>
      </a:accent1>
      <a:accent2>
        <a:srgbClr val="F0B323"/>
      </a:accent2>
      <a:accent3>
        <a:srgbClr val="41B6E6"/>
      </a:accent3>
      <a:accent4>
        <a:srgbClr val="48A23F"/>
      </a:accent4>
      <a:accent5>
        <a:srgbClr val="672D89"/>
      </a:accent5>
      <a:accent6>
        <a:srgbClr val="DC6B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sociation Theme" id="{537E7F38-A9E0-4FEF-8832-3D54E2E35055}" vid="{A832E3F3-23E6-4E4D-839E-E902C3804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5007</Words>
  <Application>Microsoft Office PowerPoint</Application>
  <PresentationFormat>Widescreen</PresentationFormat>
  <Paragraphs>359</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Lucida Grande</vt:lpstr>
      <vt:lpstr>ヒラギノ角ゴ Pro W3</vt:lpstr>
      <vt:lpstr>Association Theme</vt:lpstr>
      <vt:lpstr>Auditing Standards Board Activities</vt:lpstr>
      <vt:lpstr>PowerPoint Presentation</vt:lpstr>
      <vt:lpstr>SAS 132, The Auditor’s Consideration of the Entity’s Ability to Continue as a Going Concern</vt:lpstr>
      <vt:lpstr>SAS 132, Going Concern – Objectives</vt:lpstr>
      <vt:lpstr>SAS 132, Going Concern - Changes</vt:lpstr>
      <vt:lpstr>SAS 132 Going Concern - Evaluation</vt:lpstr>
      <vt:lpstr>SAS 132 Going Concern – Evaluation: Significant Delay in Issuance </vt:lpstr>
      <vt:lpstr>SAS 132, Going Concern – Reporting</vt:lpstr>
      <vt:lpstr>SAS 132, Going Concern – Reporting</vt:lpstr>
      <vt:lpstr>SAS 132, Going Concern – Impact on AU-C 930</vt:lpstr>
      <vt:lpstr>SAS 133, Auditor Involvement with Exempt Offering Documents </vt:lpstr>
      <vt:lpstr>SAS 133 - Involvement</vt:lpstr>
      <vt:lpstr>SAS 133: Triggering Activities</vt:lpstr>
      <vt:lpstr>SAS 133 - Requirements When Involved</vt:lpstr>
      <vt:lpstr>PowerPoint Presentation</vt:lpstr>
      <vt:lpstr>Auditor Reporting – EBP ERISA audits</vt:lpstr>
      <vt:lpstr>Auditor Reporting – EBP ERISA audits</vt:lpstr>
      <vt:lpstr>Proposed SAS: Auditor Reporting</vt:lpstr>
      <vt:lpstr>Proposed SAS: Auditor Reporting</vt:lpstr>
      <vt:lpstr>Proposed SAS: Illustrative Report</vt:lpstr>
      <vt:lpstr>Proposed SAS: Illustrative Report</vt:lpstr>
      <vt:lpstr>Proposed SAS: Illustrative Report</vt:lpstr>
      <vt:lpstr>Proposed SAS: Illustrative Report</vt:lpstr>
      <vt:lpstr>Proposed SAS: Illustrative Report</vt:lpstr>
      <vt:lpstr>Proposed SAS: Illustrative Report</vt:lpstr>
      <vt:lpstr>Illustrative Report</vt:lpstr>
      <vt:lpstr>Proposed SAS: Illustrative Report</vt:lpstr>
      <vt:lpstr>PowerPoint Presentation</vt:lpstr>
      <vt:lpstr>Interpretative Publications - Related Assurance Services: Upcoming Guides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Auditing Standards Board Update</dc:title>
  <dc:creator>Ahava Goldman</dc:creator>
  <cp:lastModifiedBy>Ahava Goldman</cp:lastModifiedBy>
  <cp:revision>4</cp:revision>
  <dcterms:created xsi:type="dcterms:W3CDTF">2017-10-09T19:46:32Z</dcterms:created>
  <dcterms:modified xsi:type="dcterms:W3CDTF">2017-10-09T19:59:53Z</dcterms:modified>
</cp:coreProperties>
</file>