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412" r:id="rId2"/>
    <p:sldId id="384" r:id="rId3"/>
    <p:sldId id="407" r:id="rId4"/>
    <p:sldId id="386" r:id="rId5"/>
    <p:sldId id="387" r:id="rId6"/>
    <p:sldId id="408" r:id="rId7"/>
    <p:sldId id="389" r:id="rId8"/>
    <p:sldId id="390" r:id="rId9"/>
    <p:sldId id="391" r:id="rId10"/>
    <p:sldId id="392" r:id="rId11"/>
    <p:sldId id="410" r:id="rId12"/>
    <p:sldId id="411" r:id="rId13"/>
    <p:sldId id="404" r:id="rId14"/>
    <p:sldId id="413" r:id="rId15"/>
    <p:sldId id="416" r:id="rId16"/>
    <p:sldId id="417" r:id="rId17"/>
    <p:sldId id="418" r:id="rId18"/>
    <p:sldId id="419" r:id="rId19"/>
    <p:sldId id="420" r:id="rId20"/>
    <p:sldId id="421" r:id="rId21"/>
  </p:sldIdLst>
  <p:sldSz cx="9144000" cy="6858000" type="screen4x3"/>
  <p:notesSz cx="6997700" cy="92837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Josephson" initials="sj" lastIdx="14" clrIdx="0"/>
  <p:cmAuthor id="1" name="creynolds" initials="c" lastIdx="1" clrIdx="1"/>
  <p:cmAuthor id="2" name="ssaunders" initials="s" lastIdx="1" clrIdx="2"/>
  <p:cmAuthor id="3" name="AICPA" initials="A" lastIdx="5" clrIdx="3"/>
  <p:cmAuthor id="4" name="camico" initials="CAA" lastIdx="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7" autoAdjust="0"/>
    <p:restoredTop sz="86482" autoAdjust="0"/>
  </p:normalViewPr>
  <p:slideViewPr>
    <p:cSldViewPr snapToGrid="0" snapToObjects="1">
      <p:cViewPr varScale="1">
        <p:scale>
          <a:sx n="65" d="100"/>
          <a:sy n="65" d="100"/>
        </p:scale>
        <p:origin x="-540" y="-102"/>
      </p:cViewPr>
      <p:guideLst>
        <p:guide orient="horz" pos="2160"/>
        <p:guide pos="542"/>
      </p:guideLst>
    </p:cSldViewPr>
  </p:slideViewPr>
  <p:notesTextViewPr>
    <p:cViewPr>
      <p:scale>
        <a:sx n="66" d="100"/>
        <a:sy n="66" d="100"/>
      </p:scale>
      <p:origin x="0" y="0"/>
    </p:cViewPr>
  </p:notesTextViewPr>
  <p:sorterViewPr>
    <p:cViewPr>
      <p:scale>
        <a:sx n="66" d="100"/>
        <a:sy n="66" d="100"/>
      </p:scale>
      <p:origin x="0" y="0"/>
    </p:cViewPr>
  </p:sorterViewPr>
  <p:notesViewPr>
    <p:cSldViewPr snapToGrid="0" snapToObjects="1">
      <p:cViewPr varScale="1">
        <p:scale>
          <a:sx n="154" d="100"/>
          <a:sy n="154" d="100"/>
        </p:scale>
        <p:origin x="-2352" y="-1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63744" y="0"/>
            <a:ext cx="3032337" cy="464185"/>
          </a:xfrm>
          <a:prstGeom prst="rect">
            <a:avLst/>
          </a:prstGeom>
        </p:spPr>
        <p:txBody>
          <a:bodyPr vert="horz" wrap="square" lIns="93031" tIns="46516" rIns="93031" bIns="46516" numCol="1" anchor="t" anchorCtr="0" compatLnSpc="1">
            <a:prstTxWarp prst="textNoShape">
              <a:avLst/>
            </a:prstTxWarp>
          </a:bodyPr>
          <a:lstStyle>
            <a:lvl1pPr algn="r">
              <a:defRPr sz="1200">
                <a:latin typeface="Calibri" charset="0"/>
              </a:defRPr>
            </a:lvl1pPr>
          </a:lstStyle>
          <a:p>
            <a:fld id="{54D3C1B5-BE6D-4ED7-A754-0C508F5B4A2E}" type="datetime1">
              <a:rPr lang="en-US"/>
              <a:pPr/>
              <a:t>6/4/2014</a:t>
            </a:fld>
            <a:endParaRPr lang="en-US" dirty="0"/>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wrap="square" lIns="93031" tIns="46516" rIns="93031" bIns="46516" numCol="1" anchor="b" anchorCtr="0" compatLnSpc="1">
            <a:prstTxWarp prst="textNoShape">
              <a:avLst/>
            </a:prstTxWarp>
          </a:bodyPr>
          <a:lstStyle>
            <a:lvl1pPr algn="r">
              <a:defRPr sz="1200">
                <a:latin typeface="Calibri" charset="0"/>
              </a:defRPr>
            </a:lvl1pPr>
          </a:lstStyle>
          <a:p>
            <a:fld id="{B781FA89-CBBD-41B6-A7EE-C61C281BF9AD}" type="slidenum">
              <a:rPr lang="en-US"/>
              <a:pPr/>
              <a:t>‹#›</a:t>
            </a:fld>
            <a:endParaRPr lang="en-US" dirty="0"/>
          </a:p>
        </p:txBody>
      </p:sp>
    </p:spTree>
    <p:extLst>
      <p:ext uri="{BB962C8B-B14F-4D97-AF65-F5344CB8AC3E}">
        <p14:creationId xmlns:p14="http://schemas.microsoft.com/office/powerpoint/2010/main" val="454249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wrap="square" lIns="93031" tIns="46516" rIns="93031" bIns="46516" numCol="1" anchor="t" anchorCtr="0" compatLnSpc="1">
            <a:prstTxWarp prst="textNoShape">
              <a:avLst/>
            </a:prstTxWarp>
          </a:bodyPr>
          <a:lstStyle>
            <a:lvl1pPr algn="r">
              <a:defRPr sz="1200">
                <a:latin typeface="Calibri" charset="0"/>
              </a:defRPr>
            </a:lvl1pPr>
          </a:lstStyle>
          <a:p>
            <a:fld id="{E091CF6D-F759-4F2B-8B18-12CE775A9E85}" type="datetime1">
              <a:rPr lang="en-US"/>
              <a:pPr/>
              <a:t>6/4/2014</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dirty="0" smtClean="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wrap="square" lIns="93031" tIns="46516" rIns="93031" bIns="46516" numCol="1" anchor="b" anchorCtr="0" compatLnSpc="1">
            <a:prstTxWarp prst="textNoShape">
              <a:avLst/>
            </a:prstTxWarp>
          </a:bodyPr>
          <a:lstStyle>
            <a:lvl1pPr algn="r">
              <a:defRPr sz="1200">
                <a:latin typeface="Calibri" charset="0"/>
              </a:defRPr>
            </a:lvl1pPr>
          </a:lstStyle>
          <a:p>
            <a:fld id="{3A37948B-BED2-4461-8BDE-7AC2521560CE}" type="slidenum">
              <a:rPr lang="en-US"/>
              <a:pPr/>
              <a:t>‹#›</a:t>
            </a:fld>
            <a:endParaRPr lang="en-US" dirty="0"/>
          </a:p>
        </p:txBody>
      </p:sp>
    </p:spTree>
    <p:extLst>
      <p:ext uri="{BB962C8B-B14F-4D97-AF65-F5344CB8AC3E}">
        <p14:creationId xmlns:p14="http://schemas.microsoft.com/office/powerpoint/2010/main" val="97230763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7948B-BED2-4461-8BDE-7AC2521560CE}" type="slidenum">
              <a:rPr lang="en-US" smtClean="0"/>
              <a:pPr/>
              <a:t>1</a:t>
            </a:fld>
            <a:endParaRPr lang="en-US" dirty="0"/>
          </a:p>
        </p:txBody>
      </p:sp>
    </p:spTree>
    <p:extLst>
      <p:ext uri="{BB962C8B-B14F-4D97-AF65-F5344CB8AC3E}">
        <p14:creationId xmlns:p14="http://schemas.microsoft.com/office/powerpoint/2010/main" val="97474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7792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The traditional one-size-fits-all way of learning is becoming outmoded.</a:t>
            </a: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Learners are demanding a blended learning environment that merges in-person experiences with virtual experiences with interactive experiences with on-demand and just-in-time information. They want the formal and the informal learning opportunities across different environments at the same time.</a:t>
            </a:r>
            <a:endParaRPr lang="en-US" altLang="en-US" dirty="0" smtClean="0">
              <a:ea typeface="Geneva" pitchFamily="122"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122" charset="-128"/>
                <a:cs typeface="MS PGothic" pitchFamily="34" charset="-128"/>
              </a:defRPr>
            </a:lvl1pPr>
            <a:lvl2pPr marL="755877" indent="-290722" eaLnBrk="0" hangingPunct="0">
              <a:spcBef>
                <a:spcPct val="30000"/>
              </a:spcBef>
              <a:defRPr sz="1200">
                <a:solidFill>
                  <a:schemeClr val="tx1"/>
                </a:solidFill>
                <a:latin typeface="Calibri" pitchFamily="34" charset="0"/>
                <a:ea typeface="MS PGothic" pitchFamily="34" charset="-128"/>
                <a:cs typeface="MS PGothic" pitchFamily="34" charset="-128"/>
              </a:defRPr>
            </a:lvl2pPr>
            <a:lvl3pPr marL="1162888" indent="-232578" eaLnBrk="0" hangingPunct="0">
              <a:spcBef>
                <a:spcPct val="30000"/>
              </a:spcBef>
              <a:defRPr sz="1200">
                <a:solidFill>
                  <a:schemeClr val="tx1"/>
                </a:solidFill>
                <a:latin typeface="Calibri" pitchFamily="34" charset="0"/>
                <a:ea typeface="Geneva" pitchFamily="122" charset="-128"/>
                <a:cs typeface="Geneva" pitchFamily="122" charset="-128"/>
              </a:defRPr>
            </a:lvl3pPr>
            <a:lvl4pPr marL="1628043" indent="-232578" eaLnBrk="0" hangingPunct="0">
              <a:spcBef>
                <a:spcPct val="30000"/>
              </a:spcBef>
              <a:defRPr sz="1200">
                <a:solidFill>
                  <a:schemeClr val="tx1"/>
                </a:solidFill>
                <a:latin typeface="Calibri" pitchFamily="34" charset="0"/>
                <a:ea typeface="Geneva" pitchFamily="122" charset="-128"/>
                <a:cs typeface="Geneva" pitchFamily="122" charset="-128"/>
              </a:defRPr>
            </a:lvl4pPr>
            <a:lvl5pPr marL="2093199" indent="-232578" eaLnBrk="0" hangingPunct="0">
              <a:spcBef>
                <a:spcPct val="30000"/>
              </a:spcBef>
              <a:defRPr sz="1200">
                <a:solidFill>
                  <a:schemeClr val="tx1"/>
                </a:solidFill>
                <a:latin typeface="Calibri" pitchFamily="34" charset="0"/>
                <a:ea typeface="Geneva" pitchFamily="122" charset="-128"/>
                <a:cs typeface="Geneva" pitchFamily="122" charset="-128"/>
              </a:defRPr>
            </a:lvl5pPr>
            <a:lvl6pPr marL="2558354"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6pPr>
            <a:lvl7pPr marL="3023509"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7pPr>
            <a:lvl8pPr marL="3488665"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8pPr>
            <a:lvl9pPr marL="3953820"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9pPr>
          </a:lstStyle>
          <a:p>
            <a:pPr eaLnBrk="1" hangingPunct="1">
              <a:spcBef>
                <a:spcPct val="0"/>
              </a:spcBef>
            </a:pPr>
            <a:fld id="{6C5A9AF9-C35B-48DE-8B9D-182F0E804C33}" type="slidenum">
              <a:rPr lang="en-US" altLang="en-US" smtClean="0">
                <a:ea typeface="MS PGothic" pitchFamily="34" charset="-128"/>
              </a:rPr>
              <a:pPr eaLnBrk="1" hangingPunct="1">
                <a:spcBef>
                  <a:spcPct val="0"/>
                </a:spcBef>
              </a:pPr>
              <a:t>10</a:t>
            </a:fld>
            <a:endParaRPr lang="en-US" altLang="en-US" smtClean="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7792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ea typeface="Geneva" pitchFamily="122" charset="-128"/>
              </a:rPr>
              <a:t>Personalized learning:</a:t>
            </a:r>
          </a:p>
          <a:p>
            <a:pPr marL="285750" indent="-285750">
              <a:buFont typeface="Arial"/>
              <a:buChar char="•"/>
            </a:pPr>
            <a:r>
              <a:rPr lang="en-US" altLang="en-US" dirty="0" smtClean="0">
                <a:ea typeface="Geneva" pitchFamily="122" charset="-128"/>
              </a:rPr>
              <a:t>Onset tailoring</a:t>
            </a:r>
          </a:p>
          <a:p>
            <a:pPr marL="285750" indent="-285750">
              <a:buFont typeface="Arial"/>
              <a:buChar char="•"/>
            </a:pPr>
            <a:r>
              <a:rPr lang="en-US" altLang="en-US" dirty="0" smtClean="0">
                <a:ea typeface="Geneva" pitchFamily="122" charset="-128"/>
              </a:rPr>
              <a:t>Intuition-driven, data informed</a:t>
            </a:r>
          </a:p>
          <a:p>
            <a:pPr marL="285750" indent="-285750">
              <a:buFont typeface="Arial"/>
              <a:buChar char="•"/>
            </a:pPr>
            <a:endParaRPr lang="en-US" altLang="en-US" dirty="0">
              <a:ea typeface="Geneva" pitchFamily="122" charset="-128"/>
            </a:endParaRPr>
          </a:p>
          <a:p>
            <a:r>
              <a:rPr lang="en-US" altLang="en-US" dirty="0" smtClean="0">
                <a:ea typeface="Geneva" pitchFamily="122" charset="-128"/>
              </a:rPr>
              <a:t>Adaptive</a:t>
            </a:r>
          </a:p>
          <a:p>
            <a:pPr marL="285750" indent="-285750">
              <a:buFont typeface="Arial"/>
              <a:buChar char="•"/>
            </a:pPr>
            <a:r>
              <a:rPr lang="en-US" altLang="en-US" dirty="0" smtClean="0">
                <a:ea typeface="Geneva" pitchFamily="122" charset="-128"/>
              </a:rPr>
              <a:t>Evolves in real-time</a:t>
            </a:r>
          </a:p>
          <a:p>
            <a:pPr marL="285750" indent="-285750">
              <a:buFont typeface="Arial"/>
              <a:buChar char="•"/>
            </a:pPr>
            <a:r>
              <a:rPr lang="en-US" altLang="en-US" dirty="0" smtClean="0">
                <a:ea typeface="Geneva" pitchFamily="122" charset="-128"/>
              </a:rPr>
              <a:t>Data-driven</a:t>
            </a:r>
          </a:p>
          <a:p>
            <a:pPr marL="285750" indent="-285750">
              <a:buFont typeface="Arial"/>
              <a:buChar char="•"/>
            </a:pPr>
            <a:endParaRPr lang="en-US" altLang="en-US" dirty="0">
              <a:ea typeface="Geneva" pitchFamily="122" charset="-128"/>
            </a:endParaRPr>
          </a:p>
          <a:p>
            <a:r>
              <a:rPr lang="en-US" altLang="en-US" dirty="0" smtClean="0">
                <a:ea typeface="Geneva" pitchFamily="122" charset="-128"/>
              </a:rPr>
              <a:t>Technology—enables, enhances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122" charset="-128"/>
                <a:cs typeface="MS PGothic" pitchFamily="34" charset="-128"/>
              </a:defRPr>
            </a:lvl1pPr>
            <a:lvl2pPr marL="755877" indent="-290722" eaLnBrk="0" hangingPunct="0">
              <a:spcBef>
                <a:spcPct val="30000"/>
              </a:spcBef>
              <a:defRPr sz="1200">
                <a:solidFill>
                  <a:schemeClr val="tx1"/>
                </a:solidFill>
                <a:latin typeface="Calibri" pitchFamily="34" charset="0"/>
                <a:ea typeface="MS PGothic" pitchFamily="34" charset="-128"/>
                <a:cs typeface="MS PGothic" pitchFamily="34" charset="-128"/>
              </a:defRPr>
            </a:lvl2pPr>
            <a:lvl3pPr marL="1162888" indent="-232578" eaLnBrk="0" hangingPunct="0">
              <a:spcBef>
                <a:spcPct val="30000"/>
              </a:spcBef>
              <a:defRPr sz="1200">
                <a:solidFill>
                  <a:schemeClr val="tx1"/>
                </a:solidFill>
                <a:latin typeface="Calibri" pitchFamily="34" charset="0"/>
                <a:ea typeface="Geneva" pitchFamily="122" charset="-128"/>
                <a:cs typeface="Geneva" pitchFamily="122" charset="-128"/>
              </a:defRPr>
            </a:lvl3pPr>
            <a:lvl4pPr marL="1628043" indent="-232578" eaLnBrk="0" hangingPunct="0">
              <a:spcBef>
                <a:spcPct val="30000"/>
              </a:spcBef>
              <a:defRPr sz="1200">
                <a:solidFill>
                  <a:schemeClr val="tx1"/>
                </a:solidFill>
                <a:latin typeface="Calibri" pitchFamily="34" charset="0"/>
                <a:ea typeface="Geneva" pitchFamily="122" charset="-128"/>
                <a:cs typeface="Geneva" pitchFamily="122" charset="-128"/>
              </a:defRPr>
            </a:lvl4pPr>
            <a:lvl5pPr marL="2093199" indent="-232578" eaLnBrk="0" hangingPunct="0">
              <a:spcBef>
                <a:spcPct val="30000"/>
              </a:spcBef>
              <a:defRPr sz="1200">
                <a:solidFill>
                  <a:schemeClr val="tx1"/>
                </a:solidFill>
                <a:latin typeface="Calibri" pitchFamily="34" charset="0"/>
                <a:ea typeface="Geneva" pitchFamily="122" charset="-128"/>
                <a:cs typeface="Geneva" pitchFamily="122" charset="-128"/>
              </a:defRPr>
            </a:lvl5pPr>
            <a:lvl6pPr marL="2558354"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6pPr>
            <a:lvl7pPr marL="3023509"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7pPr>
            <a:lvl8pPr marL="3488665"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8pPr>
            <a:lvl9pPr marL="3953820"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9pPr>
          </a:lstStyle>
          <a:p>
            <a:pPr eaLnBrk="1" hangingPunct="1">
              <a:spcBef>
                <a:spcPct val="0"/>
              </a:spcBef>
            </a:pPr>
            <a:fld id="{E91F63B8-0CD8-4967-A984-C79C298D923E}" type="slidenum">
              <a:rPr lang="en-US" altLang="en-US" smtClean="0">
                <a:ea typeface="MS PGothic" pitchFamily="34" charset="-128"/>
              </a:rPr>
              <a:pPr eaLnBrk="1" hangingPunct="1">
                <a:spcBef>
                  <a:spcPct val="0"/>
                </a:spcBef>
              </a:pPr>
              <a:t>11</a:t>
            </a:fld>
            <a:endParaRPr lang="en-US" altLang="en-US"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Informal and more personalized learning is continuing to grow in popularity and importance.</a:t>
            </a: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Professionals who strive to be lifelong learners are seeking out mentors and trusted peers upon whom to model their behavior and from whom to gather important and relevant information.</a:t>
            </a:r>
            <a:endParaRPr lang="en-US" dirty="0"/>
          </a:p>
        </p:txBody>
      </p:sp>
      <p:sp>
        <p:nvSpPr>
          <p:cNvPr id="4" name="Slide Number Placeholder 3"/>
          <p:cNvSpPr>
            <a:spLocks noGrp="1"/>
          </p:cNvSpPr>
          <p:nvPr>
            <p:ph type="sldNum" sz="quarter" idx="10"/>
          </p:nvPr>
        </p:nvSpPr>
        <p:spPr/>
        <p:txBody>
          <a:bodyPr/>
          <a:lstStyle/>
          <a:p>
            <a:fld id="{3A37948B-BED2-4461-8BDE-7AC2521560CE}" type="slidenum">
              <a:rPr lang="en-US" smtClean="0"/>
              <a:pPr/>
              <a:t>12</a:t>
            </a:fld>
            <a:endParaRPr lang="en-US" dirty="0"/>
          </a:p>
        </p:txBody>
      </p:sp>
    </p:spTree>
    <p:extLst>
      <p:ext uri="{BB962C8B-B14F-4D97-AF65-F5344CB8AC3E}">
        <p14:creationId xmlns:p14="http://schemas.microsoft.com/office/powerpoint/2010/main" val="417393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Gaming techniques are becoming recognized for driving better learning outcomes – especially from an engagement and retention perspective.</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We have a short video for you to watch on ways that gaming and simulation can be and are being incorporated into continuing professional education.</a:t>
            </a:r>
          </a:p>
          <a:p>
            <a:endParaRPr lang="en-US" dirty="0"/>
          </a:p>
        </p:txBody>
      </p:sp>
      <p:sp>
        <p:nvSpPr>
          <p:cNvPr id="4" name="Slide Number Placeholder 3"/>
          <p:cNvSpPr>
            <a:spLocks noGrp="1"/>
          </p:cNvSpPr>
          <p:nvPr>
            <p:ph type="sldNum" sz="quarter" idx="10"/>
          </p:nvPr>
        </p:nvSpPr>
        <p:spPr/>
        <p:txBody>
          <a:bodyPr/>
          <a:lstStyle/>
          <a:p>
            <a:fld id="{3A37948B-BED2-4461-8BDE-7AC2521560CE}" type="slidenum">
              <a:rPr lang="en-US" smtClean="0"/>
              <a:pPr/>
              <a:t>13</a:t>
            </a:fld>
            <a:endParaRPr lang="en-US" dirty="0"/>
          </a:p>
        </p:txBody>
      </p:sp>
    </p:spTree>
    <p:extLst>
      <p:ext uri="{BB962C8B-B14F-4D97-AF65-F5344CB8AC3E}">
        <p14:creationId xmlns:p14="http://schemas.microsoft.com/office/powerpoint/2010/main" val="404776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7948B-BED2-4461-8BDE-7AC2521560CE}" type="slidenum">
              <a:rPr lang="en-US" smtClean="0"/>
              <a:pPr/>
              <a:t>14</a:t>
            </a:fld>
            <a:endParaRPr lang="en-US" dirty="0"/>
          </a:p>
        </p:txBody>
      </p:sp>
    </p:spTree>
    <p:extLst>
      <p:ext uri="{BB962C8B-B14F-4D97-AF65-F5344CB8AC3E}">
        <p14:creationId xmlns:p14="http://schemas.microsoft.com/office/powerpoint/2010/main" val="113519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cs typeface="ＭＳ Ｐゴシック"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Geneva" charset="0"/>
                <a:cs typeface="ＭＳ Ｐゴシック" charset="0"/>
              </a:defRPr>
            </a:lvl1pPr>
            <a:lvl2pPr marL="755877" indent="-290722">
              <a:defRPr sz="1200">
                <a:solidFill>
                  <a:schemeClr val="tx1"/>
                </a:solidFill>
                <a:latin typeface="Calibri" charset="0"/>
                <a:ea typeface="ＭＳ Ｐゴシック" charset="0"/>
                <a:cs typeface="ＭＳ Ｐゴシック" charset="0"/>
              </a:defRPr>
            </a:lvl2pPr>
            <a:lvl3pPr marL="1162888" indent="-232578">
              <a:defRPr sz="1200">
                <a:solidFill>
                  <a:schemeClr val="tx1"/>
                </a:solidFill>
                <a:latin typeface="Calibri" charset="0"/>
                <a:ea typeface="Geneva" charset="0"/>
                <a:cs typeface="Geneva" charset="0"/>
              </a:defRPr>
            </a:lvl3pPr>
            <a:lvl4pPr marL="1628043" indent="-232578">
              <a:defRPr sz="1200">
                <a:solidFill>
                  <a:schemeClr val="tx1"/>
                </a:solidFill>
                <a:latin typeface="Calibri" charset="0"/>
                <a:ea typeface="Geneva" charset="0"/>
                <a:cs typeface="Geneva" charset="0"/>
              </a:defRPr>
            </a:lvl4pPr>
            <a:lvl5pPr marL="2093199" indent="-232578">
              <a:defRPr sz="1200">
                <a:solidFill>
                  <a:schemeClr val="tx1"/>
                </a:solidFill>
                <a:latin typeface="Calibri" charset="0"/>
                <a:ea typeface="Geneva" charset="0"/>
                <a:cs typeface="Geneva" charset="0"/>
              </a:defRPr>
            </a:lvl5pPr>
            <a:lvl6pPr marL="2558354" indent="-232578" eaLnBrk="0" fontAlgn="base" hangingPunct="0">
              <a:spcBef>
                <a:spcPct val="30000"/>
              </a:spcBef>
              <a:spcAft>
                <a:spcPct val="0"/>
              </a:spcAft>
              <a:defRPr sz="1200">
                <a:solidFill>
                  <a:schemeClr val="tx1"/>
                </a:solidFill>
                <a:latin typeface="Calibri" charset="0"/>
                <a:ea typeface="Geneva" charset="0"/>
                <a:cs typeface="Geneva" charset="0"/>
              </a:defRPr>
            </a:lvl6pPr>
            <a:lvl7pPr marL="3023509" indent="-232578" eaLnBrk="0" fontAlgn="base" hangingPunct="0">
              <a:spcBef>
                <a:spcPct val="30000"/>
              </a:spcBef>
              <a:spcAft>
                <a:spcPct val="0"/>
              </a:spcAft>
              <a:defRPr sz="1200">
                <a:solidFill>
                  <a:schemeClr val="tx1"/>
                </a:solidFill>
                <a:latin typeface="Calibri" charset="0"/>
                <a:ea typeface="Geneva" charset="0"/>
                <a:cs typeface="Geneva" charset="0"/>
              </a:defRPr>
            </a:lvl7pPr>
            <a:lvl8pPr marL="3488665" indent="-232578" eaLnBrk="0" fontAlgn="base" hangingPunct="0">
              <a:spcBef>
                <a:spcPct val="30000"/>
              </a:spcBef>
              <a:spcAft>
                <a:spcPct val="0"/>
              </a:spcAft>
              <a:defRPr sz="1200">
                <a:solidFill>
                  <a:schemeClr val="tx1"/>
                </a:solidFill>
                <a:latin typeface="Calibri" charset="0"/>
                <a:ea typeface="Geneva" charset="0"/>
                <a:cs typeface="Geneva" charset="0"/>
              </a:defRPr>
            </a:lvl8pPr>
            <a:lvl9pPr marL="3953820" indent="-232578" eaLnBrk="0" fontAlgn="base" hangingPunct="0">
              <a:spcBef>
                <a:spcPct val="30000"/>
              </a:spcBef>
              <a:spcAft>
                <a:spcPct val="0"/>
              </a:spcAft>
              <a:defRPr sz="1200">
                <a:solidFill>
                  <a:schemeClr val="tx1"/>
                </a:solidFill>
                <a:latin typeface="Calibri" charset="0"/>
                <a:ea typeface="Geneva" charset="0"/>
                <a:cs typeface="Geneva" charset="0"/>
              </a:defRPr>
            </a:lvl9pPr>
          </a:lstStyle>
          <a:p>
            <a:fld id="{A8A45142-FB4C-8E45-B501-C3C6EAFAC981}" type="slidenum">
              <a:rPr lang="en-US">
                <a:ea typeface="ＭＳ Ｐゴシック" charset="0"/>
              </a:rPr>
              <a:pPr/>
              <a:t>15</a:t>
            </a:fld>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buFont typeface="Arial" panose="020B0604020202020204" pitchFamily="34" charset="0"/>
              <a:buNone/>
              <a:defRPr/>
            </a:pPr>
            <a:r>
              <a:rPr lang="en-US" b="1" dirty="0" smtClean="0"/>
              <a:t>Innovate &amp; Experiment</a:t>
            </a:r>
            <a:endParaRPr lang="en-US" dirty="0" smtClean="0"/>
          </a:p>
          <a:p>
            <a:pPr marL="171450" indent="-171450">
              <a:buFont typeface="Arial" panose="020B0604020202020204" pitchFamily="34" charset="0"/>
              <a:buChar char="•"/>
              <a:defRPr/>
            </a:pPr>
            <a:r>
              <a:rPr lang="en-US" dirty="0" smtClean="0"/>
              <a:t>Business, the profession and workplace will continue to evolve, and become more global and complex.</a:t>
            </a:r>
          </a:p>
          <a:p>
            <a:pPr marL="171450" indent="-171450">
              <a:buFont typeface="Arial" panose="020B0604020202020204" pitchFamily="34" charset="0"/>
              <a:buChar char="•"/>
              <a:defRPr/>
            </a:pPr>
            <a:r>
              <a:rPr lang="en-US" dirty="0" smtClean="0"/>
              <a:t>As a result, learning must adapt and evolve to support CPAs in their efforts to maintain their competitive edge and protect the public interest.</a:t>
            </a:r>
          </a:p>
          <a:p>
            <a:pPr marL="171450" indent="-171450">
              <a:buFont typeface="Arial" panose="020B0604020202020204" pitchFamily="34" charset="0"/>
              <a:buChar char="•"/>
              <a:defRPr/>
            </a:pPr>
            <a:r>
              <a:rPr lang="en-US" dirty="0" smtClean="0"/>
              <a:t>After decades of one-size-fits-all learning, we are looking toward a future that will be iterative. There is no silver bullet. </a:t>
            </a:r>
          </a:p>
          <a:p>
            <a:pPr marL="171450" indent="-171450">
              <a:buFont typeface="Arial" panose="020B0604020202020204" pitchFamily="34" charset="0"/>
              <a:buChar char="•"/>
              <a:defRPr/>
            </a:pPr>
            <a:r>
              <a:rPr lang="en-US" dirty="0" smtClean="0"/>
              <a:t>Experimentation and innovation will be essential to allow us to discover the best path forward.</a:t>
            </a:r>
          </a:p>
          <a:p>
            <a:pPr marL="171450" indent="-171450">
              <a:buFont typeface="Arial" panose="020B0604020202020204" pitchFamily="34" charset="0"/>
              <a:buChar char="•"/>
              <a:defRPr/>
            </a:pPr>
            <a:r>
              <a:rPr lang="en-US" dirty="0" smtClean="0"/>
              <a:t>Our recommendations are straightforward.</a:t>
            </a:r>
          </a:p>
          <a:p>
            <a:pPr>
              <a:defRPr/>
            </a:pPr>
            <a:endParaRPr lang="en-US" dirty="0" smtClean="0"/>
          </a:p>
          <a:p>
            <a:pPr>
              <a:defRPr/>
            </a:pPr>
            <a:r>
              <a:rPr lang="en-US" b="1" dirty="0" smtClean="0"/>
              <a:t>{on click}</a:t>
            </a:r>
            <a:r>
              <a:rPr lang="en-US" dirty="0" smtClean="0"/>
              <a:t> Leverage technology to enhance learning experiences.</a:t>
            </a:r>
          </a:p>
          <a:p>
            <a:pPr marL="171450" indent="-171450">
              <a:buFont typeface="Arial" panose="020B0604020202020204" pitchFamily="34" charset="0"/>
              <a:buChar char="•"/>
              <a:defRPr/>
            </a:pPr>
            <a:r>
              <a:rPr lang="en-US" dirty="0" smtClean="0"/>
              <a:t>Take a lesson from current technology development, </a:t>
            </a:r>
            <a:r>
              <a:rPr lang="en-US" b="1" dirty="0" smtClean="0"/>
              <a:t>be agile and take an incremental approach</a:t>
            </a:r>
            <a:r>
              <a:rPr lang="en-US" dirty="0" smtClean="0"/>
              <a:t>. </a:t>
            </a:r>
            <a:br>
              <a:rPr lang="en-US" dirty="0" smtClean="0"/>
            </a:br>
            <a:endParaRPr lang="en-US" dirty="0" smtClean="0"/>
          </a:p>
          <a:p>
            <a:pPr marL="171450" indent="-171450">
              <a:buFont typeface="Arial" panose="020B0604020202020204" pitchFamily="34" charset="0"/>
              <a:buChar char="•"/>
              <a:defRPr/>
            </a:pPr>
            <a:r>
              <a:rPr lang="en-US" dirty="0" smtClean="0"/>
              <a:t>This means start small; </a:t>
            </a:r>
            <a:r>
              <a:rPr lang="en-US" b="1" dirty="0" smtClean="0"/>
              <a:t>pilot iterative releases that leverage learning analytics</a:t>
            </a:r>
            <a:r>
              <a:rPr lang="en-US" dirty="0" smtClean="0"/>
              <a:t> and learner needs to ensure you are delivering experiences that create success. </a:t>
            </a:r>
            <a:br>
              <a:rPr lang="en-US" dirty="0" smtClean="0"/>
            </a:br>
            <a:endParaRPr lang="en-US" dirty="0" smtClean="0"/>
          </a:p>
          <a:p>
            <a:pPr marL="171450" indent="-171450">
              <a:buFont typeface="Arial" panose="020B0604020202020204" pitchFamily="34" charset="0"/>
              <a:buChar char="•"/>
              <a:defRPr/>
            </a:pPr>
            <a:r>
              <a:rPr lang="en-US" dirty="0" smtClean="0"/>
              <a:t>And, to create optimum learning experiences, incorporate </a:t>
            </a:r>
            <a:r>
              <a:rPr lang="en-US" b="1" dirty="0" smtClean="0"/>
              <a:t>plug-and-play, best-of-breed learning solutions</a:t>
            </a:r>
            <a:r>
              <a:rPr lang="en-US" dirty="0" smtClean="0"/>
              <a:t>. Getting out of the build-it-yourself mentality allows learning providers to focus on what they do best, creating and delivering learning, as well as allows for more frequent adoption of new technologies. </a:t>
            </a:r>
          </a:p>
          <a:p>
            <a:pPr>
              <a:defRPr/>
            </a:pPr>
            <a:r>
              <a:rPr lang="en-US" dirty="0" smtClean="0"/>
              <a:t> </a:t>
            </a:r>
          </a:p>
          <a:p>
            <a:pPr>
              <a:defRPr/>
            </a:pPr>
            <a:r>
              <a:rPr lang="en-US" b="1" dirty="0" smtClean="0"/>
              <a:t>{on click}</a:t>
            </a:r>
            <a:r>
              <a:rPr lang="en-US" dirty="0" smtClean="0"/>
              <a:t> Small changes to learning can make a huge impact</a:t>
            </a:r>
          </a:p>
          <a:p>
            <a:pPr marL="171450" indent="-171450">
              <a:buFont typeface="Arial" panose="020B0604020202020204" pitchFamily="34" charset="0"/>
              <a:buChar char="•"/>
              <a:defRPr/>
            </a:pPr>
            <a:r>
              <a:rPr lang="en-US" dirty="0" smtClean="0"/>
              <a:t>The rapid evolution of learning technologies can make the decision about which technologies to adopt, and how often, a difficult one. Find a sweet spot that balances investment and risk in a way that feels comfortable. </a:t>
            </a:r>
          </a:p>
          <a:p>
            <a:pPr>
              <a:buFont typeface="Arial" panose="020B0604020202020204" pitchFamily="34" charset="0"/>
              <a:buNone/>
              <a:defRPr/>
            </a:pPr>
            <a:r>
              <a:rPr lang="en-US" dirty="0" smtClean="0"/>
              <a:t> </a:t>
            </a:r>
          </a:p>
          <a:p>
            <a:pPr marL="171450" indent="-171450">
              <a:buFont typeface="Arial" panose="020B0604020202020204" pitchFamily="34" charset="0"/>
              <a:buChar char="•"/>
              <a:defRPr/>
            </a:pPr>
            <a:r>
              <a:rPr lang="en-US" b="1" dirty="0" smtClean="0"/>
              <a:t>Small, incremental changes should be used to evolve learning methods.</a:t>
            </a:r>
            <a:r>
              <a:rPr lang="en-US" dirty="0" smtClean="0"/>
              <a:t> Pilot programs such as blending live classroom instruction and discussion with </a:t>
            </a:r>
            <a:r>
              <a:rPr lang="en-US" dirty="0" err="1" smtClean="0"/>
              <a:t>prework</a:t>
            </a:r>
            <a:r>
              <a:rPr lang="en-US" dirty="0" smtClean="0"/>
              <a:t> so that time in the classroom is focused on applying the learning, not just memorizing facts. Or, to create more authentic learning experiences, incorporate case studies, simulations and scenario-based learning,</a:t>
            </a:r>
            <a:endParaRPr lang="en-US" altLang="en-US" dirty="0" smtClean="0">
              <a:ea typeface="Geneva" pitchFamily="122" charset="-128"/>
            </a:endParaRPr>
          </a:p>
          <a:p>
            <a:endParaRPr lang="en-US" dirty="0">
              <a:latin typeface="Calibri" charset="0"/>
              <a:cs typeface="ＭＳ Ｐゴシック"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Geneva" charset="0"/>
                <a:cs typeface="ＭＳ Ｐゴシック" charset="0"/>
              </a:defRPr>
            </a:lvl1pPr>
            <a:lvl2pPr marL="755877" indent="-290722">
              <a:defRPr sz="1200">
                <a:solidFill>
                  <a:schemeClr val="tx1"/>
                </a:solidFill>
                <a:latin typeface="Calibri" charset="0"/>
                <a:ea typeface="ＭＳ Ｐゴシック" charset="0"/>
                <a:cs typeface="ＭＳ Ｐゴシック" charset="0"/>
              </a:defRPr>
            </a:lvl2pPr>
            <a:lvl3pPr marL="1162888" indent="-232578">
              <a:defRPr sz="1200">
                <a:solidFill>
                  <a:schemeClr val="tx1"/>
                </a:solidFill>
                <a:latin typeface="Calibri" charset="0"/>
                <a:ea typeface="Geneva" charset="0"/>
                <a:cs typeface="Geneva" charset="0"/>
              </a:defRPr>
            </a:lvl3pPr>
            <a:lvl4pPr marL="1628043" indent="-232578">
              <a:defRPr sz="1200">
                <a:solidFill>
                  <a:schemeClr val="tx1"/>
                </a:solidFill>
                <a:latin typeface="Calibri" charset="0"/>
                <a:ea typeface="Geneva" charset="0"/>
                <a:cs typeface="Geneva" charset="0"/>
              </a:defRPr>
            </a:lvl4pPr>
            <a:lvl5pPr marL="2093199" indent="-232578">
              <a:defRPr sz="1200">
                <a:solidFill>
                  <a:schemeClr val="tx1"/>
                </a:solidFill>
                <a:latin typeface="Calibri" charset="0"/>
                <a:ea typeface="Geneva" charset="0"/>
                <a:cs typeface="Geneva" charset="0"/>
              </a:defRPr>
            </a:lvl5pPr>
            <a:lvl6pPr marL="2558354" indent="-232578" eaLnBrk="0" fontAlgn="base" hangingPunct="0">
              <a:spcBef>
                <a:spcPct val="30000"/>
              </a:spcBef>
              <a:spcAft>
                <a:spcPct val="0"/>
              </a:spcAft>
              <a:defRPr sz="1200">
                <a:solidFill>
                  <a:schemeClr val="tx1"/>
                </a:solidFill>
                <a:latin typeface="Calibri" charset="0"/>
                <a:ea typeface="Geneva" charset="0"/>
                <a:cs typeface="Geneva" charset="0"/>
              </a:defRPr>
            </a:lvl6pPr>
            <a:lvl7pPr marL="3023509" indent="-232578" eaLnBrk="0" fontAlgn="base" hangingPunct="0">
              <a:spcBef>
                <a:spcPct val="30000"/>
              </a:spcBef>
              <a:spcAft>
                <a:spcPct val="0"/>
              </a:spcAft>
              <a:defRPr sz="1200">
                <a:solidFill>
                  <a:schemeClr val="tx1"/>
                </a:solidFill>
                <a:latin typeface="Calibri" charset="0"/>
                <a:ea typeface="Geneva" charset="0"/>
                <a:cs typeface="Geneva" charset="0"/>
              </a:defRPr>
            </a:lvl7pPr>
            <a:lvl8pPr marL="3488665" indent="-232578" eaLnBrk="0" fontAlgn="base" hangingPunct="0">
              <a:spcBef>
                <a:spcPct val="30000"/>
              </a:spcBef>
              <a:spcAft>
                <a:spcPct val="0"/>
              </a:spcAft>
              <a:defRPr sz="1200">
                <a:solidFill>
                  <a:schemeClr val="tx1"/>
                </a:solidFill>
                <a:latin typeface="Calibri" charset="0"/>
                <a:ea typeface="Geneva" charset="0"/>
                <a:cs typeface="Geneva" charset="0"/>
              </a:defRPr>
            </a:lvl8pPr>
            <a:lvl9pPr marL="3953820" indent="-232578" eaLnBrk="0" fontAlgn="base" hangingPunct="0">
              <a:spcBef>
                <a:spcPct val="30000"/>
              </a:spcBef>
              <a:spcAft>
                <a:spcPct val="0"/>
              </a:spcAft>
              <a:defRPr sz="1200">
                <a:solidFill>
                  <a:schemeClr val="tx1"/>
                </a:solidFill>
                <a:latin typeface="Calibri" charset="0"/>
                <a:ea typeface="Geneva" charset="0"/>
                <a:cs typeface="Geneva" charset="0"/>
              </a:defRPr>
            </a:lvl9pPr>
          </a:lstStyle>
          <a:p>
            <a:fld id="{7E93FFEC-8A50-AA46-B8C5-A9E6E296F7C3}" type="slidenum">
              <a:rPr lang="en-US">
                <a:ea typeface="ＭＳ Ｐゴシック" charset="0"/>
              </a:rPr>
              <a:pPr/>
              <a:t>16</a:t>
            </a:fld>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b="1" dirty="0" smtClean="0"/>
              <a:t>Ignite a Passion for Learning</a:t>
            </a:r>
            <a:endParaRPr lang="en-US" sz="1100" dirty="0" smtClean="0"/>
          </a:p>
          <a:p>
            <a:pPr marL="174433" indent="-174433">
              <a:buFont typeface="Arial" panose="020B0604020202020204" pitchFamily="34" charset="0"/>
              <a:buChar char="•"/>
              <a:defRPr/>
            </a:pPr>
            <a:r>
              <a:rPr lang="en-US" dirty="0" smtClean="0"/>
              <a:t>Nothing motivates and engages learners like meaningful, purposeful experiences. </a:t>
            </a:r>
            <a:endParaRPr lang="en-US" sz="1100" dirty="0" smtClean="0"/>
          </a:p>
          <a:p>
            <a:pPr marL="174433" indent="-174433">
              <a:buFont typeface="Arial" panose="020B0604020202020204" pitchFamily="34" charset="0"/>
              <a:buChar char="•"/>
              <a:defRPr/>
            </a:pPr>
            <a:r>
              <a:rPr lang="en-US" dirty="0" smtClean="0"/>
              <a:t>Whether you create regulation, develop employees or deliver learning, challenge yourself to answer the following, </a:t>
            </a:r>
            <a:r>
              <a:rPr lang="en-US" i="1" dirty="0" smtClean="0"/>
              <a:t>Education for what purpose?</a:t>
            </a:r>
            <a:r>
              <a:rPr lang="en-US" dirty="0" smtClean="0"/>
              <a:t> If you keep this in mind you will help professionals make the most out of each learning experience.</a:t>
            </a:r>
            <a:endParaRPr lang="en-US" sz="1100" dirty="0" smtClean="0"/>
          </a:p>
          <a:p>
            <a:pPr>
              <a:defRPr/>
            </a:pPr>
            <a:r>
              <a:rPr lang="en-US" dirty="0" smtClean="0"/>
              <a:t> </a:t>
            </a:r>
            <a:endParaRPr lang="en-US" sz="1100" dirty="0" smtClean="0"/>
          </a:p>
          <a:p>
            <a:pPr>
              <a:defRPr/>
            </a:pPr>
            <a:r>
              <a:rPr lang="en-US" b="1" dirty="0" smtClean="0"/>
              <a:t>{on click}</a:t>
            </a:r>
            <a:r>
              <a:rPr lang="en-US" dirty="0" smtClean="0"/>
              <a:t> </a:t>
            </a:r>
            <a:r>
              <a:rPr lang="en-US" i="1" dirty="0" smtClean="0"/>
              <a:t>Start with the learner. </a:t>
            </a:r>
            <a:endParaRPr lang="en-US" sz="1100" dirty="0" smtClean="0"/>
          </a:p>
          <a:p>
            <a:pPr marL="174433" indent="-174433">
              <a:buFont typeface="Arial" panose="020B0604020202020204" pitchFamily="34" charset="0"/>
              <a:buChar char="•"/>
              <a:defRPr/>
            </a:pPr>
            <a:r>
              <a:rPr lang="en-US" dirty="0" smtClean="0">
                <a:ea typeface="MS PGothic" pitchFamily="34" charset="-128"/>
              </a:rPr>
              <a:t>In today’s workplace, where professionals are expected to do more, faster, a key way to engage learners is to create a connection between professional development and career growth. Newer generations of workers, however, prefer to look at their careers as a lattice, not a ladder; therefore, employers should use flexible competency models and related tools to support a clear vision for the path forward. </a:t>
            </a:r>
            <a:endParaRPr lang="en-US" sz="1100" dirty="0" smtClean="0">
              <a:ea typeface="MS PGothic" pitchFamily="34" charset="-128"/>
            </a:endParaRPr>
          </a:p>
          <a:p>
            <a:pPr>
              <a:buFont typeface="Arial" panose="020B0604020202020204" pitchFamily="34" charset="0"/>
              <a:buNone/>
              <a:defRPr/>
            </a:pPr>
            <a:r>
              <a:rPr lang="en-US" dirty="0" smtClean="0"/>
              <a:t> </a:t>
            </a:r>
            <a:endParaRPr lang="en-US" sz="1100" dirty="0" smtClean="0"/>
          </a:p>
          <a:p>
            <a:pPr marL="174433" indent="-174433">
              <a:buFont typeface="Arial" panose="020B0604020202020204" pitchFamily="34" charset="0"/>
              <a:buChar char="•"/>
              <a:defRPr/>
            </a:pPr>
            <a:r>
              <a:rPr lang="en-US" dirty="0" smtClean="0"/>
              <a:t>Empowering students to be facilitators of the learning experience often creates a passion for learning and will enhance job performance. Since 20% of our learning comes from peer-to-peer interactions, learning facilitators (including employee supervisors) should engage students to be teachers as often as is practical. </a:t>
            </a:r>
            <a:endParaRPr lang="en-US" sz="1100" dirty="0" smtClean="0"/>
          </a:p>
          <a:p>
            <a:pPr marL="174433" indent="-174433">
              <a:buFont typeface="Arial" panose="020B0604020202020204" pitchFamily="34" charset="0"/>
              <a:buChar char="•"/>
              <a:defRPr/>
            </a:pPr>
            <a:endParaRPr lang="en-US" sz="1100" dirty="0" smtClean="0"/>
          </a:p>
          <a:p>
            <a:pPr marL="174433" indent="-174433">
              <a:buFont typeface="Arial" panose="020B0604020202020204" pitchFamily="34" charset="0"/>
              <a:buChar char="•"/>
              <a:defRPr/>
            </a:pPr>
            <a:r>
              <a:rPr lang="en-US" dirty="0" smtClean="0"/>
              <a:t>Most learners are motivated when given an opportunity to see how a professional development experience builds their competency and ultimately enhances their job performance. </a:t>
            </a:r>
            <a:endParaRPr lang="en-US" sz="1100" dirty="0" smtClean="0"/>
          </a:p>
          <a:p>
            <a:pPr marL="174433" indent="-174433">
              <a:buFont typeface="Arial" panose="020B0604020202020204" pitchFamily="34" charset="0"/>
              <a:buChar char="•"/>
              <a:defRPr/>
            </a:pPr>
            <a:endParaRPr lang="en-US" sz="1100" dirty="0" smtClean="0"/>
          </a:p>
          <a:p>
            <a:pPr marL="174433" indent="-174433">
              <a:buFont typeface="Arial" panose="020B0604020202020204" pitchFamily="34" charset="0"/>
              <a:buChar char="•"/>
              <a:defRPr/>
            </a:pPr>
            <a:r>
              <a:rPr lang="en-US" dirty="0" smtClean="0"/>
              <a:t>Learning providers should use tools such as case studies, simulations and scenario-based learning to provide direct links to learners’ performance. The problem-solving nature of these methods, create learning that is both entertaining and experiential. </a:t>
            </a:r>
            <a:endParaRPr lang="en-US" sz="1100" dirty="0" smtClean="0"/>
          </a:p>
          <a:p>
            <a:pPr marL="174433" indent="-174433">
              <a:buFont typeface="Arial" panose="020B0604020202020204" pitchFamily="34" charset="0"/>
              <a:buChar char="•"/>
              <a:defRPr/>
            </a:pPr>
            <a:endParaRPr lang="en-US" sz="1100" dirty="0" smtClean="0"/>
          </a:p>
          <a:p>
            <a:pPr marL="174433" indent="-174433">
              <a:buFont typeface="Arial" panose="020B0604020202020204" pitchFamily="34" charset="0"/>
              <a:buChar char="•"/>
              <a:defRPr/>
            </a:pPr>
            <a:r>
              <a:rPr lang="en-US" dirty="0" smtClean="0"/>
              <a:t>In addition to ongoing competency building in technical areas, it is critical that employers and regulators allow and encourage the development of success skills such as people, leadership and business acumen. </a:t>
            </a:r>
            <a:endParaRPr lang="en-US" sz="1100" dirty="0" smtClean="0"/>
          </a:p>
          <a:p>
            <a:pPr marL="639589" lvl="1" indent="-174433">
              <a:buFont typeface="Arial" panose="020B0604020202020204" pitchFamily="34" charset="0"/>
              <a:buChar char="•"/>
              <a:defRPr/>
            </a:pPr>
            <a:r>
              <a:rPr lang="en-US" dirty="0" smtClean="0"/>
              <a:t>Not only are they core to ensuring we have professionals who can make sense of complex issues and exercise professional judgment, but they also serve as powerful motivators to learners. </a:t>
            </a:r>
            <a:endParaRPr lang="en-US" sz="1100" dirty="0" smtClean="0"/>
          </a:p>
          <a:p>
            <a:pPr>
              <a:defRPr/>
            </a:pPr>
            <a:r>
              <a:rPr lang="en-US" dirty="0" smtClean="0"/>
              <a:t> </a:t>
            </a:r>
            <a:endParaRPr lang="en-US" sz="1100" dirty="0" smtClean="0"/>
          </a:p>
          <a:p>
            <a:pPr>
              <a:defRPr/>
            </a:pPr>
            <a:r>
              <a:rPr lang="en-US" b="1" dirty="0" smtClean="0"/>
              <a:t>{on click}</a:t>
            </a:r>
            <a:r>
              <a:rPr lang="en-US" dirty="0" smtClean="0"/>
              <a:t> </a:t>
            </a:r>
            <a:r>
              <a:rPr lang="en-US" i="1" dirty="0" smtClean="0"/>
              <a:t>Make learning engaging and relevant</a:t>
            </a:r>
            <a:r>
              <a:rPr lang="en-US" dirty="0" smtClean="0"/>
              <a:t>.</a:t>
            </a:r>
            <a:endParaRPr lang="en-US" sz="1100" dirty="0" smtClean="0"/>
          </a:p>
          <a:p>
            <a:pPr marL="174433" indent="-174433">
              <a:buFont typeface="Arial" panose="020B0604020202020204" pitchFamily="34" charset="0"/>
              <a:buChar char="•"/>
              <a:defRPr/>
            </a:pPr>
            <a:r>
              <a:rPr lang="en-US" dirty="0" smtClean="0">
                <a:ea typeface="MS PGothic" pitchFamily="34" charset="-128"/>
              </a:rPr>
              <a:t>When learning is goal-driven, for example, through the achievement of a certification or by closely aligning with an opportunity to enhance performance, learners are more engaged and results follow.</a:t>
            </a:r>
            <a:br>
              <a:rPr lang="en-US" dirty="0" smtClean="0">
                <a:ea typeface="MS PGothic" pitchFamily="34" charset="-128"/>
              </a:rPr>
            </a:br>
            <a:endParaRPr lang="en-US" dirty="0" smtClean="0">
              <a:ea typeface="MS PGothic" pitchFamily="34" charset="-128"/>
            </a:endParaRPr>
          </a:p>
          <a:p>
            <a:pPr marL="174433" indent="-174433">
              <a:buFont typeface="Arial" panose="020B0604020202020204" pitchFamily="34" charset="0"/>
              <a:buChar char="•"/>
              <a:defRPr/>
            </a:pPr>
            <a:r>
              <a:rPr lang="en-US" dirty="0" smtClean="0">
                <a:ea typeface="MS PGothic" pitchFamily="34" charset="-128"/>
              </a:rPr>
              <a:t>To increase engagement, take a lesson from gaming. While utilizing game mechanics is not a silver bullet, </a:t>
            </a:r>
            <a:r>
              <a:rPr lang="en-US" dirty="0" err="1" smtClean="0">
                <a:ea typeface="MS PGothic" pitchFamily="34" charset="-128"/>
              </a:rPr>
              <a:t>gamification</a:t>
            </a:r>
            <a:r>
              <a:rPr lang="en-US" dirty="0" smtClean="0">
                <a:ea typeface="MS PGothic" pitchFamily="34" charset="-128"/>
              </a:rPr>
              <a:t> taps deeply into the human psyche, and triggers intrinsic motivation. </a:t>
            </a:r>
            <a:br>
              <a:rPr lang="en-US" dirty="0" smtClean="0">
                <a:ea typeface="MS PGothic" pitchFamily="34" charset="-128"/>
              </a:rPr>
            </a:br>
            <a:endParaRPr lang="en-US" sz="1100" dirty="0" smtClean="0">
              <a:ea typeface="MS PGothic" pitchFamily="34" charset="-128"/>
            </a:endParaRPr>
          </a:p>
          <a:p>
            <a:pPr marL="174433" indent="-174433">
              <a:buFont typeface="Arial" panose="020B0604020202020204" pitchFamily="34" charset="0"/>
              <a:buChar char="•"/>
              <a:defRPr/>
            </a:pPr>
            <a:r>
              <a:rPr lang="en-US" dirty="0" smtClean="0"/>
              <a:t>This does not mean that all learning should feel like a video game, only that gaming components such as rewards, competition and feedback based on achievement can be incorporated into successful learning programs. </a:t>
            </a:r>
            <a:endParaRPr lang="en-US" altLang="en-US" dirty="0" smtClean="0">
              <a:ea typeface="Geneva" pitchFamily="-84" charset="-128"/>
            </a:endParaRPr>
          </a:p>
          <a:p>
            <a:endParaRPr lang="en-US" dirty="0">
              <a:latin typeface="Calibri" charset="0"/>
              <a:cs typeface="ＭＳ Ｐゴシック"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Geneva" charset="0"/>
                <a:cs typeface="ＭＳ Ｐゴシック" charset="0"/>
              </a:defRPr>
            </a:lvl1pPr>
            <a:lvl2pPr marL="755877" indent="-290722">
              <a:defRPr sz="1200">
                <a:solidFill>
                  <a:schemeClr val="tx1"/>
                </a:solidFill>
                <a:latin typeface="Calibri" charset="0"/>
                <a:ea typeface="ＭＳ Ｐゴシック" charset="0"/>
                <a:cs typeface="ＭＳ Ｐゴシック" charset="0"/>
              </a:defRPr>
            </a:lvl2pPr>
            <a:lvl3pPr marL="1162888" indent="-232578">
              <a:defRPr sz="1200">
                <a:solidFill>
                  <a:schemeClr val="tx1"/>
                </a:solidFill>
                <a:latin typeface="Calibri" charset="0"/>
                <a:ea typeface="Geneva" charset="0"/>
                <a:cs typeface="Geneva" charset="0"/>
              </a:defRPr>
            </a:lvl3pPr>
            <a:lvl4pPr marL="1628043" indent="-232578">
              <a:defRPr sz="1200">
                <a:solidFill>
                  <a:schemeClr val="tx1"/>
                </a:solidFill>
                <a:latin typeface="Calibri" charset="0"/>
                <a:ea typeface="Geneva" charset="0"/>
                <a:cs typeface="Geneva" charset="0"/>
              </a:defRPr>
            </a:lvl4pPr>
            <a:lvl5pPr marL="2093199" indent="-232578">
              <a:defRPr sz="1200">
                <a:solidFill>
                  <a:schemeClr val="tx1"/>
                </a:solidFill>
                <a:latin typeface="Calibri" charset="0"/>
                <a:ea typeface="Geneva" charset="0"/>
                <a:cs typeface="Geneva" charset="0"/>
              </a:defRPr>
            </a:lvl5pPr>
            <a:lvl6pPr marL="2558354" indent="-232578" eaLnBrk="0" fontAlgn="base" hangingPunct="0">
              <a:spcBef>
                <a:spcPct val="30000"/>
              </a:spcBef>
              <a:spcAft>
                <a:spcPct val="0"/>
              </a:spcAft>
              <a:defRPr sz="1200">
                <a:solidFill>
                  <a:schemeClr val="tx1"/>
                </a:solidFill>
                <a:latin typeface="Calibri" charset="0"/>
                <a:ea typeface="Geneva" charset="0"/>
                <a:cs typeface="Geneva" charset="0"/>
              </a:defRPr>
            </a:lvl6pPr>
            <a:lvl7pPr marL="3023509" indent="-232578" eaLnBrk="0" fontAlgn="base" hangingPunct="0">
              <a:spcBef>
                <a:spcPct val="30000"/>
              </a:spcBef>
              <a:spcAft>
                <a:spcPct val="0"/>
              </a:spcAft>
              <a:defRPr sz="1200">
                <a:solidFill>
                  <a:schemeClr val="tx1"/>
                </a:solidFill>
                <a:latin typeface="Calibri" charset="0"/>
                <a:ea typeface="Geneva" charset="0"/>
                <a:cs typeface="Geneva" charset="0"/>
              </a:defRPr>
            </a:lvl7pPr>
            <a:lvl8pPr marL="3488665" indent="-232578" eaLnBrk="0" fontAlgn="base" hangingPunct="0">
              <a:spcBef>
                <a:spcPct val="30000"/>
              </a:spcBef>
              <a:spcAft>
                <a:spcPct val="0"/>
              </a:spcAft>
              <a:defRPr sz="1200">
                <a:solidFill>
                  <a:schemeClr val="tx1"/>
                </a:solidFill>
                <a:latin typeface="Calibri" charset="0"/>
                <a:ea typeface="Geneva" charset="0"/>
                <a:cs typeface="Geneva" charset="0"/>
              </a:defRPr>
            </a:lvl8pPr>
            <a:lvl9pPr marL="3953820" indent="-232578" eaLnBrk="0" fontAlgn="base" hangingPunct="0">
              <a:spcBef>
                <a:spcPct val="30000"/>
              </a:spcBef>
              <a:spcAft>
                <a:spcPct val="0"/>
              </a:spcAft>
              <a:defRPr sz="1200">
                <a:solidFill>
                  <a:schemeClr val="tx1"/>
                </a:solidFill>
                <a:latin typeface="Calibri" charset="0"/>
                <a:ea typeface="Geneva" charset="0"/>
                <a:cs typeface="Geneva" charset="0"/>
              </a:defRPr>
            </a:lvl9pPr>
          </a:lstStyle>
          <a:p>
            <a:fld id="{964170C1-AB5F-2A4F-BC71-9B0ABD29FD03}" type="slidenum">
              <a:rPr lang="en-US">
                <a:ea typeface="ＭＳ Ｐゴシック" charset="0"/>
              </a:rPr>
              <a:pPr/>
              <a:t>17</a:t>
            </a:fld>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100" b="1" dirty="0" smtClean="0"/>
              <a:t>Making Learning Personal</a:t>
            </a:r>
            <a:endParaRPr lang="en-US" sz="1050" dirty="0" smtClean="0"/>
          </a:p>
          <a:p>
            <a:pPr marL="174433" indent="-174433">
              <a:buFont typeface="Arial" panose="020B0604020202020204" pitchFamily="34" charset="0"/>
              <a:buChar char="•"/>
              <a:defRPr/>
            </a:pPr>
            <a:r>
              <a:rPr lang="en-US" sz="1100" dirty="0" smtClean="0"/>
              <a:t>For the pursuit of learning to be lifelong, it has to be personal and meaningful. </a:t>
            </a:r>
            <a:endParaRPr lang="en-US" sz="1050" dirty="0" smtClean="0"/>
          </a:p>
          <a:p>
            <a:pPr marL="174433" indent="-174433">
              <a:buFont typeface="Arial" panose="020B0604020202020204" pitchFamily="34" charset="0"/>
              <a:buChar char="•"/>
              <a:defRPr/>
            </a:pPr>
            <a:r>
              <a:rPr lang="en-US" sz="1100" dirty="0" smtClean="0"/>
              <a:t>This is achieved by providing relevant learning opportunities that address the knowledge and competency needs of individual learners.</a:t>
            </a:r>
            <a:endParaRPr lang="en-US" sz="1050" dirty="0" smtClean="0"/>
          </a:p>
          <a:p>
            <a:pPr>
              <a:defRPr/>
            </a:pPr>
            <a:r>
              <a:rPr lang="en-US" sz="1100" dirty="0" smtClean="0"/>
              <a:t> </a:t>
            </a:r>
            <a:endParaRPr lang="en-US" sz="1050" dirty="0" smtClean="0"/>
          </a:p>
          <a:p>
            <a:pPr>
              <a:defRPr/>
            </a:pPr>
            <a:r>
              <a:rPr lang="en-US" sz="1100" b="1" i="1" dirty="0" smtClean="0"/>
              <a:t>{On click}</a:t>
            </a:r>
            <a:r>
              <a:rPr lang="en-US" sz="1100" i="1" dirty="0" smtClean="0"/>
              <a:t> Filter content and focus resources.</a:t>
            </a:r>
            <a:endParaRPr lang="en-US" sz="1050" dirty="0" smtClean="0"/>
          </a:p>
          <a:p>
            <a:pPr marL="174433" indent="-174433">
              <a:buFont typeface="Arial" panose="020B0604020202020204" pitchFamily="34" charset="0"/>
              <a:buChar char="•"/>
              <a:defRPr/>
            </a:pPr>
            <a:r>
              <a:rPr lang="en-US" sz="1100" dirty="0" smtClean="0">
                <a:ea typeface="MS PGothic" pitchFamily="34" charset="-128"/>
              </a:rPr>
              <a:t>The profession rightly takes satisfaction from a body of knowledge that is as deep as it is wide. But no one can, nor should, be an expert in everything.</a:t>
            </a:r>
            <a:br>
              <a:rPr lang="en-US" sz="1100" dirty="0" smtClean="0">
                <a:ea typeface="MS PGothic" pitchFamily="34" charset="-128"/>
              </a:rPr>
            </a:br>
            <a:r>
              <a:rPr lang="en-US" sz="1100" dirty="0" smtClean="0">
                <a:ea typeface="MS PGothic" pitchFamily="34" charset="-128"/>
              </a:rPr>
              <a:t> </a:t>
            </a:r>
          </a:p>
          <a:p>
            <a:pPr marL="174433" indent="-174433">
              <a:buFont typeface="Arial" panose="020B0604020202020204" pitchFamily="34" charset="0"/>
              <a:buChar char="•"/>
              <a:defRPr/>
            </a:pPr>
            <a:r>
              <a:rPr lang="en-US" sz="1100" dirty="0" smtClean="0">
                <a:ea typeface="MS PGothic" pitchFamily="34" charset="-128"/>
              </a:rPr>
              <a:t>Instead, develop meaningful learning experiences by offering content in small modules such as micro/</a:t>
            </a:r>
            <a:r>
              <a:rPr lang="en-US" sz="1100" dirty="0" err="1" smtClean="0">
                <a:ea typeface="MS PGothic" pitchFamily="34" charset="-128"/>
              </a:rPr>
              <a:t>nano</a:t>
            </a:r>
            <a:r>
              <a:rPr lang="en-US" sz="1100" dirty="0" smtClean="0">
                <a:ea typeface="MS PGothic" pitchFamily="34" charset="-128"/>
              </a:rPr>
              <a:t> learning, just-in-time learning and self-paced learning. And ensure you’re delivering content that is relevant and contextualized for the learner at the current point in his or her career, at the appropriate level of complexity. </a:t>
            </a:r>
            <a:endParaRPr lang="en-US" sz="1050" dirty="0" smtClean="0">
              <a:ea typeface="MS PGothic" pitchFamily="34" charset="-128"/>
            </a:endParaRPr>
          </a:p>
          <a:p>
            <a:pPr>
              <a:defRPr/>
            </a:pPr>
            <a:r>
              <a:rPr lang="en-US" sz="1100" dirty="0" smtClean="0"/>
              <a:t> </a:t>
            </a:r>
            <a:endParaRPr lang="en-US" sz="1050" dirty="0" smtClean="0"/>
          </a:p>
          <a:p>
            <a:pPr>
              <a:defRPr/>
            </a:pPr>
            <a:r>
              <a:rPr lang="en-US" sz="1100" b="1" i="1" dirty="0" smtClean="0"/>
              <a:t>{On click}</a:t>
            </a:r>
            <a:r>
              <a:rPr lang="en-US" sz="1100" i="1" dirty="0" smtClean="0"/>
              <a:t>Design for desired outcome. </a:t>
            </a:r>
            <a:endParaRPr lang="en-US" sz="1050" dirty="0" smtClean="0"/>
          </a:p>
          <a:p>
            <a:pPr marL="174433" indent="-174433">
              <a:buFont typeface="Arial" panose="020B0604020202020204" pitchFamily="34" charset="0"/>
              <a:buChar char="•"/>
              <a:defRPr/>
            </a:pPr>
            <a:r>
              <a:rPr lang="en-US" sz="1100" dirty="0" smtClean="0">
                <a:ea typeface="MS PGothic" pitchFamily="34" charset="-128"/>
              </a:rPr>
              <a:t>Stop thinking only about what the learner needs to know and start focusing on what the learner needs to </a:t>
            </a:r>
            <a:r>
              <a:rPr lang="en-US" sz="1100" i="1" dirty="0" smtClean="0">
                <a:ea typeface="MS PGothic" pitchFamily="34" charset="-128"/>
              </a:rPr>
              <a:t>do</a:t>
            </a:r>
            <a:r>
              <a:rPr lang="en-US" sz="1100" dirty="0" smtClean="0">
                <a:ea typeface="MS PGothic" pitchFamily="34" charset="-128"/>
              </a:rPr>
              <a:t>, including applying, analyzing, evaluating and synthesizing information. </a:t>
            </a:r>
            <a:br>
              <a:rPr lang="en-US" sz="1100" dirty="0" smtClean="0">
                <a:ea typeface="MS PGothic" pitchFamily="34" charset="-128"/>
              </a:rPr>
            </a:br>
            <a:endParaRPr lang="en-US" sz="1050" dirty="0" smtClean="0">
              <a:ea typeface="MS PGothic" pitchFamily="34" charset="-128"/>
            </a:endParaRPr>
          </a:p>
          <a:p>
            <a:pPr marL="174433" indent="-174433">
              <a:buFont typeface="Arial" panose="020B0604020202020204" pitchFamily="34" charset="0"/>
              <a:buChar char="•"/>
              <a:defRPr/>
            </a:pPr>
            <a:r>
              <a:rPr lang="en-US" sz="1100" dirty="0" smtClean="0"/>
              <a:t> </a:t>
            </a:r>
            <a:r>
              <a:rPr lang="en-US" sz="1100" dirty="0" smtClean="0">
                <a:ea typeface="MS PGothic" pitchFamily="34" charset="-128"/>
              </a:rPr>
              <a:t>Choose your educators wisely; sometimes you need a subject-matter expert to deliver a deep dive, and other times you need a learning facilitator. </a:t>
            </a:r>
            <a:br>
              <a:rPr lang="en-US" sz="1100" dirty="0" smtClean="0">
                <a:ea typeface="MS PGothic" pitchFamily="34" charset="-128"/>
              </a:rPr>
            </a:br>
            <a:endParaRPr lang="en-US" sz="1050" dirty="0" smtClean="0">
              <a:ea typeface="MS PGothic" pitchFamily="34" charset="-128"/>
            </a:endParaRPr>
          </a:p>
          <a:p>
            <a:pPr marL="174433" indent="-174433">
              <a:buFont typeface="Arial" panose="020B0604020202020204" pitchFamily="34" charset="0"/>
              <a:buChar char="•"/>
              <a:defRPr/>
            </a:pPr>
            <a:r>
              <a:rPr lang="en-US" sz="1100" dirty="0" smtClean="0"/>
              <a:t> </a:t>
            </a:r>
            <a:r>
              <a:rPr lang="en-US" sz="1100" dirty="0" smtClean="0">
                <a:ea typeface="MS PGothic" pitchFamily="34" charset="-128"/>
              </a:rPr>
              <a:t>Place value on interactions and collaborations. Hybrid learning approaches are here to stay, and in this complex world, problems can’t be solved with a linear, one-way learning format.</a:t>
            </a:r>
            <a:br>
              <a:rPr lang="en-US" sz="1100" dirty="0" smtClean="0">
                <a:ea typeface="MS PGothic" pitchFamily="34" charset="-128"/>
              </a:rPr>
            </a:br>
            <a:endParaRPr lang="en-US" sz="1050" dirty="0" smtClean="0">
              <a:ea typeface="MS PGothic" pitchFamily="34" charset="-128"/>
            </a:endParaRPr>
          </a:p>
          <a:p>
            <a:pPr marL="174433" indent="-174433">
              <a:buFont typeface="Arial" panose="020B0604020202020204" pitchFamily="34" charset="0"/>
              <a:buChar char="•"/>
              <a:defRPr/>
            </a:pPr>
            <a:r>
              <a:rPr lang="en-US" sz="1100" dirty="0" smtClean="0"/>
              <a:t> </a:t>
            </a:r>
            <a:r>
              <a:rPr lang="en-US" sz="1100" dirty="0" smtClean="0">
                <a:ea typeface="MS PGothic" pitchFamily="34" charset="-128"/>
              </a:rPr>
              <a:t>When you design for a desired outcome, remember that you also need to assess whether you’ve hit the mark. With learning analytics that measure individual outcome, you can optimize learning programs, making them personal to the learner, and better ensure the learner has truly learned what you want them to know. </a:t>
            </a:r>
            <a:br>
              <a:rPr lang="en-US" sz="1100" dirty="0" smtClean="0">
                <a:ea typeface="MS PGothic" pitchFamily="34" charset="-128"/>
              </a:rPr>
            </a:br>
            <a:endParaRPr lang="en-US" sz="1050" dirty="0" smtClean="0">
              <a:ea typeface="MS PGothic" pitchFamily="34" charset="-128"/>
            </a:endParaRPr>
          </a:p>
          <a:p>
            <a:pPr marL="174433" indent="-174433">
              <a:buFont typeface="Arial" panose="020B0604020202020204" pitchFamily="34" charset="0"/>
              <a:buChar char="•"/>
              <a:defRPr/>
            </a:pPr>
            <a:r>
              <a:rPr lang="en-US" sz="1100" dirty="0" smtClean="0"/>
              <a:t> </a:t>
            </a:r>
            <a:r>
              <a:rPr lang="en-US" sz="1100" dirty="0" smtClean="0">
                <a:ea typeface="MS PGothic" pitchFamily="34" charset="-128"/>
              </a:rPr>
              <a:t>Finally, building feedback into learning programs and assessments allows the learner to understand the purpose of the learning, on what they are being assessed, and what the path forward is.</a:t>
            </a:r>
            <a:endParaRPr lang="en-US" sz="1050" dirty="0" smtClean="0">
              <a:ea typeface="MS PGothic" pitchFamily="34" charset="-128"/>
            </a:endParaRPr>
          </a:p>
          <a:p>
            <a:pPr>
              <a:defRPr/>
            </a:pPr>
            <a:r>
              <a:rPr lang="en-US" sz="1100" dirty="0" smtClean="0"/>
              <a:t> </a:t>
            </a:r>
            <a:endParaRPr lang="en-US" sz="1050" dirty="0" smtClean="0"/>
          </a:p>
          <a:p>
            <a:pPr>
              <a:defRPr/>
            </a:pPr>
            <a:r>
              <a:rPr lang="en-US" sz="1100" b="1" i="1" dirty="0" smtClean="0"/>
              <a:t>{on click}</a:t>
            </a:r>
            <a:r>
              <a:rPr lang="en-US" sz="1100" i="1" dirty="0" smtClean="0"/>
              <a:t>Prepare for any topic, anywhere, any way.</a:t>
            </a:r>
          </a:p>
          <a:p>
            <a:pPr marL="174433" indent="-174433">
              <a:buFont typeface="Arial" panose="020B0604020202020204" pitchFamily="34" charset="0"/>
              <a:buChar char="•"/>
              <a:defRPr/>
            </a:pPr>
            <a:r>
              <a:rPr lang="en-US" sz="1100" dirty="0" smtClean="0">
                <a:ea typeface="MS PGothic" pitchFamily="34" charset="-128"/>
              </a:rPr>
              <a:t>Increasing levels of complexity and change result in the need for specialization, making scaled and focused learning objectives even more important</a:t>
            </a:r>
            <a:br>
              <a:rPr lang="en-US" sz="1100" dirty="0" smtClean="0">
                <a:ea typeface="MS PGothic" pitchFamily="34" charset="-128"/>
              </a:rPr>
            </a:br>
            <a:endParaRPr lang="en-US" sz="1100" dirty="0" smtClean="0">
              <a:ea typeface="MS PGothic" pitchFamily="34" charset="-128"/>
            </a:endParaRPr>
          </a:p>
          <a:p>
            <a:pPr marL="174433" indent="-174433">
              <a:buFont typeface="Arial" panose="020B0604020202020204" pitchFamily="34" charset="0"/>
              <a:buChar char="•"/>
              <a:defRPr/>
            </a:pPr>
            <a:r>
              <a:rPr lang="en-US" sz="1100" dirty="0" smtClean="0">
                <a:ea typeface="MS PGothic" pitchFamily="34" charset="-128"/>
              </a:rPr>
              <a:t>To target learning preference, content must be delivered to accommodate how the individual learns best. </a:t>
            </a:r>
            <a:br>
              <a:rPr lang="en-US" sz="1100" dirty="0" smtClean="0">
                <a:ea typeface="MS PGothic" pitchFamily="34" charset="-128"/>
              </a:rPr>
            </a:br>
            <a:endParaRPr lang="en-US" sz="1100" dirty="0" smtClean="0">
              <a:ea typeface="MS PGothic" pitchFamily="34" charset="-128"/>
            </a:endParaRPr>
          </a:p>
          <a:p>
            <a:pPr marL="174433" indent="-174433">
              <a:buFont typeface="Arial" panose="020B0604020202020204" pitchFamily="34" charset="0"/>
              <a:buChar char="•"/>
              <a:defRPr/>
            </a:pPr>
            <a:r>
              <a:rPr lang="en-US" sz="1100" dirty="0" smtClean="0">
                <a:ea typeface="MS PGothic" pitchFamily="34" charset="-128"/>
              </a:rPr>
              <a:t>Customization not only includes offering a variety of formats and delivery mechanisms, but also tailoring experiences to different learning styles, and giving learners the opportunity to choose.</a:t>
            </a:r>
            <a:endParaRPr lang="en-US" sz="1050" dirty="0" smtClean="0">
              <a:ea typeface="MS PGothic" pitchFamily="34" charset="-128"/>
            </a:endParaRPr>
          </a:p>
          <a:p>
            <a:pPr>
              <a:defRPr/>
            </a:pPr>
            <a:endParaRPr lang="en-US" sz="1100" dirty="0">
              <a:ea typeface="MS PGothic" pitchFamily="34" charset="-128"/>
              <a:cs typeface="MS PGothic"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Geneva" charset="0"/>
                <a:cs typeface="ＭＳ Ｐゴシック" charset="0"/>
              </a:defRPr>
            </a:lvl1pPr>
            <a:lvl2pPr marL="755877" indent="-290722">
              <a:defRPr sz="1200">
                <a:solidFill>
                  <a:schemeClr val="tx1"/>
                </a:solidFill>
                <a:latin typeface="Calibri" charset="0"/>
                <a:ea typeface="ＭＳ Ｐゴシック" charset="0"/>
                <a:cs typeface="ＭＳ Ｐゴシック" charset="0"/>
              </a:defRPr>
            </a:lvl2pPr>
            <a:lvl3pPr marL="1162888" indent="-232578">
              <a:defRPr sz="1200">
                <a:solidFill>
                  <a:schemeClr val="tx1"/>
                </a:solidFill>
                <a:latin typeface="Calibri" charset="0"/>
                <a:ea typeface="Geneva" charset="0"/>
                <a:cs typeface="Geneva" charset="0"/>
              </a:defRPr>
            </a:lvl3pPr>
            <a:lvl4pPr marL="1628043" indent="-232578">
              <a:defRPr sz="1200">
                <a:solidFill>
                  <a:schemeClr val="tx1"/>
                </a:solidFill>
                <a:latin typeface="Calibri" charset="0"/>
                <a:ea typeface="Geneva" charset="0"/>
                <a:cs typeface="Geneva" charset="0"/>
              </a:defRPr>
            </a:lvl4pPr>
            <a:lvl5pPr marL="2093199" indent="-232578">
              <a:defRPr sz="1200">
                <a:solidFill>
                  <a:schemeClr val="tx1"/>
                </a:solidFill>
                <a:latin typeface="Calibri" charset="0"/>
                <a:ea typeface="Geneva" charset="0"/>
                <a:cs typeface="Geneva" charset="0"/>
              </a:defRPr>
            </a:lvl5pPr>
            <a:lvl6pPr marL="2558354" indent="-232578" eaLnBrk="0" fontAlgn="base" hangingPunct="0">
              <a:spcBef>
                <a:spcPct val="30000"/>
              </a:spcBef>
              <a:spcAft>
                <a:spcPct val="0"/>
              </a:spcAft>
              <a:defRPr sz="1200">
                <a:solidFill>
                  <a:schemeClr val="tx1"/>
                </a:solidFill>
                <a:latin typeface="Calibri" charset="0"/>
                <a:ea typeface="Geneva" charset="0"/>
                <a:cs typeface="Geneva" charset="0"/>
              </a:defRPr>
            </a:lvl6pPr>
            <a:lvl7pPr marL="3023509" indent="-232578" eaLnBrk="0" fontAlgn="base" hangingPunct="0">
              <a:spcBef>
                <a:spcPct val="30000"/>
              </a:spcBef>
              <a:spcAft>
                <a:spcPct val="0"/>
              </a:spcAft>
              <a:defRPr sz="1200">
                <a:solidFill>
                  <a:schemeClr val="tx1"/>
                </a:solidFill>
                <a:latin typeface="Calibri" charset="0"/>
                <a:ea typeface="Geneva" charset="0"/>
                <a:cs typeface="Geneva" charset="0"/>
              </a:defRPr>
            </a:lvl7pPr>
            <a:lvl8pPr marL="3488665" indent="-232578" eaLnBrk="0" fontAlgn="base" hangingPunct="0">
              <a:spcBef>
                <a:spcPct val="30000"/>
              </a:spcBef>
              <a:spcAft>
                <a:spcPct val="0"/>
              </a:spcAft>
              <a:defRPr sz="1200">
                <a:solidFill>
                  <a:schemeClr val="tx1"/>
                </a:solidFill>
                <a:latin typeface="Calibri" charset="0"/>
                <a:ea typeface="Geneva" charset="0"/>
                <a:cs typeface="Geneva" charset="0"/>
              </a:defRPr>
            </a:lvl8pPr>
            <a:lvl9pPr marL="3953820" indent="-232578" eaLnBrk="0" fontAlgn="base" hangingPunct="0">
              <a:spcBef>
                <a:spcPct val="30000"/>
              </a:spcBef>
              <a:spcAft>
                <a:spcPct val="0"/>
              </a:spcAft>
              <a:defRPr sz="1200">
                <a:solidFill>
                  <a:schemeClr val="tx1"/>
                </a:solidFill>
                <a:latin typeface="Calibri" charset="0"/>
                <a:ea typeface="Geneva" charset="0"/>
                <a:cs typeface="Geneva" charset="0"/>
              </a:defRPr>
            </a:lvl9pPr>
          </a:lstStyle>
          <a:p>
            <a:fld id="{B083A739-D74C-3D47-B045-8A5632222192}" type="slidenum">
              <a:rPr lang="en-US">
                <a:ea typeface="ＭＳ Ｐゴシック" charset="0"/>
              </a:rPr>
              <a:pPr/>
              <a:t>18</a:t>
            </a:fld>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800" b="1" dirty="0" smtClean="0"/>
              <a:t>Measure What Matters</a:t>
            </a:r>
            <a:endParaRPr lang="en-US" sz="800" dirty="0" smtClean="0"/>
          </a:p>
          <a:p>
            <a:pPr marL="174433" indent="-174433">
              <a:buFont typeface="Arial" panose="020B0604020202020204" pitchFamily="34" charset="0"/>
              <a:buChar char="•"/>
              <a:defRPr/>
            </a:pPr>
            <a:r>
              <a:rPr lang="en-US" sz="800" dirty="0" smtClean="0"/>
              <a:t>Learning happens everywhere, and the greatest moments that advance thinking generally strike like a lightning bolt. </a:t>
            </a:r>
          </a:p>
          <a:p>
            <a:pPr marL="174433" indent="-174433">
              <a:buFont typeface="Arial" panose="020B0604020202020204" pitchFamily="34" charset="0"/>
              <a:buChar char="•"/>
              <a:defRPr/>
            </a:pPr>
            <a:r>
              <a:rPr lang="en-US" sz="800" dirty="0" smtClean="0"/>
              <a:t>As such, the demonstration of competency and professional development can’t always be quantified in a test result or measured in hours. </a:t>
            </a:r>
          </a:p>
          <a:p>
            <a:pPr marL="174433" indent="-174433">
              <a:buFont typeface="Arial" panose="020B0604020202020204" pitchFamily="34" charset="0"/>
              <a:buChar char="•"/>
              <a:defRPr/>
            </a:pPr>
            <a:r>
              <a:rPr lang="en-US" sz="800" dirty="0" smtClean="0"/>
              <a:t>We must shift compliance so that it is authentic and relevant, and measures learner competency, development or performance.	</a:t>
            </a:r>
          </a:p>
          <a:p>
            <a:pPr>
              <a:defRPr/>
            </a:pPr>
            <a:r>
              <a:rPr lang="en-US" sz="800" dirty="0" smtClean="0"/>
              <a:t> </a:t>
            </a:r>
          </a:p>
          <a:p>
            <a:pPr>
              <a:defRPr/>
            </a:pPr>
            <a:r>
              <a:rPr lang="en-US" sz="800" b="1" dirty="0" smtClean="0"/>
              <a:t>{on click}</a:t>
            </a:r>
            <a:r>
              <a:rPr lang="en-US" sz="800" dirty="0" smtClean="0"/>
              <a:t> </a:t>
            </a:r>
            <a:r>
              <a:rPr lang="en-US" sz="800" i="1" dirty="0" smtClean="0"/>
              <a:t>Create and leverage a unified, global competency framework.</a:t>
            </a:r>
            <a:endParaRPr lang="en-US" sz="800" dirty="0" smtClean="0"/>
          </a:p>
          <a:p>
            <a:pPr marL="174433" indent="-174433">
              <a:buFont typeface="Arial" panose="020B0604020202020204" pitchFamily="34" charset="0"/>
              <a:buChar char="•"/>
              <a:defRPr/>
            </a:pPr>
            <a:r>
              <a:rPr lang="en-US" sz="800" dirty="0" smtClean="0">
                <a:ea typeface="MS PGothic" pitchFamily="34" charset="-128"/>
              </a:rPr>
              <a:t>For as long as there have been workplaces, the ability to demonstrate competence has been a differentiator. For the public, employers and other stakeholders to have confidence in the competency of CPAs, the profession must embrace one, unified global competency framework. </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t> </a:t>
            </a:r>
            <a:r>
              <a:rPr lang="en-US" sz="800" dirty="0" smtClean="0">
                <a:ea typeface="MS PGothic" pitchFamily="34" charset="-128"/>
              </a:rPr>
              <a:t>Professionals should not only master technical competencies, but also competencies related to people, leadership and business acumen. These success skill competencies not only enhance performance in current positions, but also provide meaningful development opportunities that span a career.</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ea typeface="MS PGothic" pitchFamily="34" charset="-128"/>
              </a:rPr>
              <a:t>Competency measurement should include both inputs and outputs and be both quantitative and qualitative. Just as there are multiple ways to learn, there are multiple ways to demonstrate the achievement of a competency. This models how the workplace, the profession and business already operate — with multiple paths to a correct answer.</a:t>
            </a:r>
            <a:br>
              <a:rPr lang="en-US" sz="800" dirty="0" smtClean="0">
                <a:ea typeface="MS PGothic" pitchFamily="34" charset="-128"/>
              </a:rPr>
            </a:br>
            <a:endParaRPr lang="en-US" sz="800" dirty="0" smtClean="0">
              <a:ea typeface="MS PGothic" pitchFamily="34" charset="-128"/>
            </a:endParaRPr>
          </a:p>
          <a:p>
            <a:pPr>
              <a:defRPr/>
            </a:pPr>
            <a:r>
              <a:rPr lang="en-US" sz="800" dirty="0" smtClean="0"/>
              <a:t> </a:t>
            </a:r>
          </a:p>
          <a:p>
            <a:pPr>
              <a:defRPr/>
            </a:pPr>
            <a:r>
              <a:rPr lang="en-US" sz="800" b="1" i="1" dirty="0" smtClean="0"/>
              <a:t>{on click}</a:t>
            </a:r>
            <a:r>
              <a:rPr lang="en-US" sz="800" i="1" dirty="0" smtClean="0"/>
              <a:t>Develop one uniform, global compliance standard.</a:t>
            </a:r>
            <a:endParaRPr lang="en-US" sz="800" dirty="0" smtClean="0"/>
          </a:p>
          <a:p>
            <a:pPr marL="174433" indent="-174433">
              <a:buFont typeface="Arial" panose="020B0604020202020204" pitchFamily="34" charset="0"/>
              <a:buChar char="•"/>
              <a:defRPr/>
            </a:pPr>
            <a:r>
              <a:rPr lang="en-US" sz="800" dirty="0" smtClean="0">
                <a:ea typeface="MS PGothic" pitchFamily="34" charset="-128"/>
              </a:rPr>
              <a:t>Business is global, workplaces are global and the public interest is global. Our compliance standard must be global. Such a standard must be dynamic and multi-faceted to allow for development plans that are competency driven, and therefore personal and flexible. </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t> </a:t>
            </a:r>
            <a:r>
              <a:rPr lang="en-US" sz="800" dirty="0" smtClean="0">
                <a:ea typeface="MS PGothic" pitchFamily="34" charset="-128"/>
              </a:rPr>
              <a:t>Compliance models should recognize </a:t>
            </a:r>
            <a:r>
              <a:rPr lang="en-US" sz="800" i="1" dirty="0" smtClean="0">
                <a:ea typeface="MS PGothic" pitchFamily="34" charset="-128"/>
              </a:rPr>
              <a:t>all</a:t>
            </a:r>
            <a:r>
              <a:rPr lang="en-US" sz="800" dirty="0" smtClean="0">
                <a:ea typeface="MS PGothic" pitchFamily="34" charset="-128"/>
              </a:rPr>
              <a:t> learning that can be tied to the development of professional competency, whether input- or output-based, qualitative or quantitative, formal, informal, or experiential.</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t> </a:t>
            </a:r>
            <a:r>
              <a:rPr lang="en-US" sz="800" dirty="0" smtClean="0">
                <a:ea typeface="MS PGothic" pitchFamily="34" charset="-128"/>
              </a:rPr>
              <a:t>For example, when a professional writes his first business plan or negotiates her first major contract, competency is being developed. </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ea typeface="MS PGothic" pitchFamily="34" charset="-128"/>
              </a:rPr>
              <a:t>Subsequently, when the scope of such projects grow due to global expansion or intellectual property rights, competencies continue to develop, and the public, employers and stakeholders benefit from such competency development. </a:t>
            </a:r>
            <a:br>
              <a:rPr lang="en-US" sz="800" dirty="0" smtClean="0">
                <a:ea typeface="MS PGothic" pitchFamily="34" charset="-128"/>
              </a:rPr>
            </a:br>
            <a:r>
              <a:rPr lang="en-US" sz="800" dirty="0" smtClean="0">
                <a:ea typeface="MS PGothic" pitchFamily="34" charset="-128"/>
              </a:rPr>
              <a:t>Similarly, the discussion of those same plans and negotiations with more senior professionals or experts in other fields creates learning opportunities that further competency development. </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ea typeface="MS PGothic" pitchFamily="34" charset="-128"/>
              </a:rPr>
              <a:t>None of these valuable experiences can be easily or consistently measured in a time-bound way, but nonetheless, they should count. </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t> </a:t>
            </a:r>
            <a:r>
              <a:rPr lang="en-US" sz="800" dirty="0" smtClean="0">
                <a:ea typeface="MS PGothic" pitchFamily="34" charset="-128"/>
              </a:rPr>
              <a:t>The profession and its regulators must develop a compliance model that accepts non-time-bound measurements of competency development based on outputs. </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t> </a:t>
            </a:r>
            <a:r>
              <a:rPr lang="en-US" sz="800" dirty="0" smtClean="0">
                <a:ea typeface="MS PGothic" pitchFamily="34" charset="-128"/>
              </a:rPr>
              <a:t>It won’t be easy, so stakeholders should engage in pilot programs, measure and challenge results prior to making recommendations for how to implement this profession-wide change.</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t> </a:t>
            </a:r>
            <a:r>
              <a:rPr lang="en-US" sz="800" dirty="0" smtClean="0">
                <a:ea typeface="MS PGothic" pitchFamily="34" charset="-128"/>
              </a:rPr>
              <a:t>When the time comes to make specific recommendations, the profession must embrace a compliance model that is evolutionary and principles-based to allow for new processes, flexible inputs and targeted outputs.</a:t>
            </a:r>
          </a:p>
          <a:p>
            <a:pPr marL="174433" indent="-174433">
              <a:buFont typeface="Arial" panose="020B0604020202020204" pitchFamily="34" charset="0"/>
              <a:buChar char="•"/>
              <a:defRPr/>
            </a:pPr>
            <a:endParaRPr lang="en-US" sz="800" dirty="0" smtClean="0"/>
          </a:p>
          <a:p>
            <a:pPr>
              <a:defRPr/>
            </a:pPr>
            <a:r>
              <a:rPr lang="en-US" sz="800" b="1" i="1" dirty="0" smtClean="0"/>
              <a:t>{on click}</a:t>
            </a:r>
            <a:r>
              <a:rPr lang="en-US" sz="800" i="1" dirty="0" smtClean="0"/>
              <a:t>Rethink how CPE is measured.</a:t>
            </a:r>
            <a:r>
              <a:rPr lang="en-US" sz="800" dirty="0" smtClean="0"/>
              <a:t> </a:t>
            </a:r>
          </a:p>
          <a:p>
            <a:pPr marL="174433" indent="-174433">
              <a:buFont typeface="Arial" panose="020B0604020202020204" pitchFamily="34" charset="0"/>
              <a:buChar char="•"/>
              <a:defRPr/>
            </a:pPr>
            <a:r>
              <a:rPr lang="en-US" sz="800" dirty="0" smtClean="0">
                <a:ea typeface="MS PGothic" pitchFamily="34" charset="-128"/>
              </a:rPr>
              <a:t>While the optimal end game is a multi-faceted professional development model, some time-bound measurements might remain during transition or evolutionary periods. </a:t>
            </a:r>
            <a:br>
              <a:rPr lang="en-US" sz="800" dirty="0" smtClean="0">
                <a:ea typeface="MS PGothic" pitchFamily="34" charset="-128"/>
              </a:rPr>
            </a:br>
            <a:endParaRPr lang="en-US" sz="800" dirty="0" smtClean="0">
              <a:ea typeface="MS PGothic" pitchFamily="34" charset="-128"/>
            </a:endParaRPr>
          </a:p>
          <a:p>
            <a:pPr marL="174433" indent="-174433">
              <a:buFont typeface="Arial" panose="020B0604020202020204" pitchFamily="34" charset="0"/>
              <a:buChar char="•"/>
              <a:defRPr/>
            </a:pPr>
            <a:r>
              <a:rPr lang="en-US" sz="800" dirty="0" smtClean="0"/>
              <a:t>However even while they do remain, the compliance model must allow smaller increments of time to count toward recognized learning. The unit of time measured should be such that a learning objective can be met and a competency measured.</a:t>
            </a:r>
            <a:endParaRPr lang="en-US" altLang="en-US" sz="100" dirty="0" smtClean="0">
              <a:ea typeface="Geneva" pitchFamily="-84" charset="-128"/>
            </a:endParaRPr>
          </a:p>
          <a:p>
            <a:endParaRPr lang="en-US" sz="600" dirty="0">
              <a:latin typeface="Calibri" charset="0"/>
              <a:cs typeface="ＭＳ Ｐゴシック"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Geneva" charset="0"/>
                <a:cs typeface="ＭＳ Ｐゴシック" charset="0"/>
              </a:defRPr>
            </a:lvl1pPr>
            <a:lvl2pPr marL="755877" indent="-290722">
              <a:defRPr sz="1200">
                <a:solidFill>
                  <a:schemeClr val="tx1"/>
                </a:solidFill>
                <a:latin typeface="Calibri" charset="0"/>
                <a:ea typeface="ＭＳ Ｐゴシック" charset="0"/>
                <a:cs typeface="ＭＳ Ｐゴシック" charset="0"/>
              </a:defRPr>
            </a:lvl2pPr>
            <a:lvl3pPr marL="1162888" indent="-232578">
              <a:defRPr sz="1200">
                <a:solidFill>
                  <a:schemeClr val="tx1"/>
                </a:solidFill>
                <a:latin typeface="Calibri" charset="0"/>
                <a:ea typeface="Geneva" charset="0"/>
                <a:cs typeface="Geneva" charset="0"/>
              </a:defRPr>
            </a:lvl3pPr>
            <a:lvl4pPr marL="1628043" indent="-232578">
              <a:defRPr sz="1200">
                <a:solidFill>
                  <a:schemeClr val="tx1"/>
                </a:solidFill>
                <a:latin typeface="Calibri" charset="0"/>
                <a:ea typeface="Geneva" charset="0"/>
                <a:cs typeface="Geneva" charset="0"/>
              </a:defRPr>
            </a:lvl4pPr>
            <a:lvl5pPr marL="2093199" indent="-232578">
              <a:defRPr sz="1200">
                <a:solidFill>
                  <a:schemeClr val="tx1"/>
                </a:solidFill>
                <a:latin typeface="Calibri" charset="0"/>
                <a:ea typeface="Geneva" charset="0"/>
                <a:cs typeface="Geneva" charset="0"/>
              </a:defRPr>
            </a:lvl5pPr>
            <a:lvl6pPr marL="2558354" indent="-232578" eaLnBrk="0" fontAlgn="base" hangingPunct="0">
              <a:spcBef>
                <a:spcPct val="30000"/>
              </a:spcBef>
              <a:spcAft>
                <a:spcPct val="0"/>
              </a:spcAft>
              <a:defRPr sz="1200">
                <a:solidFill>
                  <a:schemeClr val="tx1"/>
                </a:solidFill>
                <a:latin typeface="Calibri" charset="0"/>
                <a:ea typeface="Geneva" charset="0"/>
                <a:cs typeface="Geneva" charset="0"/>
              </a:defRPr>
            </a:lvl6pPr>
            <a:lvl7pPr marL="3023509" indent="-232578" eaLnBrk="0" fontAlgn="base" hangingPunct="0">
              <a:spcBef>
                <a:spcPct val="30000"/>
              </a:spcBef>
              <a:spcAft>
                <a:spcPct val="0"/>
              </a:spcAft>
              <a:defRPr sz="1200">
                <a:solidFill>
                  <a:schemeClr val="tx1"/>
                </a:solidFill>
                <a:latin typeface="Calibri" charset="0"/>
                <a:ea typeface="Geneva" charset="0"/>
                <a:cs typeface="Geneva" charset="0"/>
              </a:defRPr>
            </a:lvl7pPr>
            <a:lvl8pPr marL="3488665" indent="-232578" eaLnBrk="0" fontAlgn="base" hangingPunct="0">
              <a:spcBef>
                <a:spcPct val="30000"/>
              </a:spcBef>
              <a:spcAft>
                <a:spcPct val="0"/>
              </a:spcAft>
              <a:defRPr sz="1200">
                <a:solidFill>
                  <a:schemeClr val="tx1"/>
                </a:solidFill>
                <a:latin typeface="Calibri" charset="0"/>
                <a:ea typeface="Geneva" charset="0"/>
                <a:cs typeface="Geneva" charset="0"/>
              </a:defRPr>
            </a:lvl8pPr>
            <a:lvl9pPr marL="3953820" indent="-232578" eaLnBrk="0" fontAlgn="base" hangingPunct="0">
              <a:spcBef>
                <a:spcPct val="30000"/>
              </a:spcBef>
              <a:spcAft>
                <a:spcPct val="0"/>
              </a:spcAft>
              <a:defRPr sz="1200">
                <a:solidFill>
                  <a:schemeClr val="tx1"/>
                </a:solidFill>
                <a:latin typeface="Calibri" charset="0"/>
                <a:ea typeface="Geneva" charset="0"/>
                <a:cs typeface="Geneva" charset="0"/>
              </a:defRPr>
            </a:lvl9pPr>
          </a:lstStyle>
          <a:p>
            <a:fld id="{C69D34D9-8986-9F4C-AFF5-20A71F47F38A}" type="slidenum">
              <a:rPr lang="en-US">
                <a:ea typeface="ＭＳ Ｐゴシック" charset="0"/>
              </a:rPr>
              <a:pPr/>
              <a:t>19</a:t>
            </a:fld>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7948B-BED2-4461-8BDE-7AC2521560CE}" type="slidenum">
              <a:rPr lang="en-US" smtClean="0"/>
              <a:pPr/>
              <a:t>2</a:t>
            </a:fld>
            <a:endParaRPr lang="en-US" dirty="0"/>
          </a:p>
        </p:txBody>
      </p:sp>
    </p:spTree>
    <p:extLst>
      <p:ext uri="{BB962C8B-B14F-4D97-AF65-F5344CB8AC3E}">
        <p14:creationId xmlns:p14="http://schemas.microsoft.com/office/powerpoint/2010/main" val="397530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cs typeface="ＭＳ Ｐゴシック"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Geneva" charset="0"/>
                <a:cs typeface="ＭＳ Ｐゴシック" charset="0"/>
              </a:defRPr>
            </a:lvl1pPr>
            <a:lvl2pPr marL="755877" indent="-290722">
              <a:defRPr sz="1200">
                <a:solidFill>
                  <a:schemeClr val="tx1"/>
                </a:solidFill>
                <a:latin typeface="Calibri" charset="0"/>
                <a:ea typeface="ＭＳ Ｐゴシック" charset="0"/>
                <a:cs typeface="ＭＳ Ｐゴシック" charset="0"/>
              </a:defRPr>
            </a:lvl2pPr>
            <a:lvl3pPr marL="1162888" indent="-232578">
              <a:defRPr sz="1200">
                <a:solidFill>
                  <a:schemeClr val="tx1"/>
                </a:solidFill>
                <a:latin typeface="Calibri" charset="0"/>
                <a:ea typeface="Geneva" charset="0"/>
                <a:cs typeface="Geneva" charset="0"/>
              </a:defRPr>
            </a:lvl3pPr>
            <a:lvl4pPr marL="1628043" indent="-232578">
              <a:defRPr sz="1200">
                <a:solidFill>
                  <a:schemeClr val="tx1"/>
                </a:solidFill>
                <a:latin typeface="Calibri" charset="0"/>
                <a:ea typeface="Geneva" charset="0"/>
                <a:cs typeface="Geneva" charset="0"/>
              </a:defRPr>
            </a:lvl4pPr>
            <a:lvl5pPr marL="2093199" indent="-232578">
              <a:defRPr sz="1200">
                <a:solidFill>
                  <a:schemeClr val="tx1"/>
                </a:solidFill>
                <a:latin typeface="Calibri" charset="0"/>
                <a:ea typeface="Geneva" charset="0"/>
                <a:cs typeface="Geneva" charset="0"/>
              </a:defRPr>
            </a:lvl5pPr>
            <a:lvl6pPr marL="2558354" indent="-232578" eaLnBrk="0" fontAlgn="base" hangingPunct="0">
              <a:spcBef>
                <a:spcPct val="30000"/>
              </a:spcBef>
              <a:spcAft>
                <a:spcPct val="0"/>
              </a:spcAft>
              <a:defRPr sz="1200">
                <a:solidFill>
                  <a:schemeClr val="tx1"/>
                </a:solidFill>
                <a:latin typeface="Calibri" charset="0"/>
                <a:ea typeface="Geneva" charset="0"/>
                <a:cs typeface="Geneva" charset="0"/>
              </a:defRPr>
            </a:lvl6pPr>
            <a:lvl7pPr marL="3023509" indent="-232578" eaLnBrk="0" fontAlgn="base" hangingPunct="0">
              <a:spcBef>
                <a:spcPct val="30000"/>
              </a:spcBef>
              <a:spcAft>
                <a:spcPct val="0"/>
              </a:spcAft>
              <a:defRPr sz="1200">
                <a:solidFill>
                  <a:schemeClr val="tx1"/>
                </a:solidFill>
                <a:latin typeface="Calibri" charset="0"/>
                <a:ea typeface="Geneva" charset="0"/>
                <a:cs typeface="Geneva" charset="0"/>
              </a:defRPr>
            </a:lvl7pPr>
            <a:lvl8pPr marL="3488665" indent="-232578" eaLnBrk="0" fontAlgn="base" hangingPunct="0">
              <a:spcBef>
                <a:spcPct val="30000"/>
              </a:spcBef>
              <a:spcAft>
                <a:spcPct val="0"/>
              </a:spcAft>
              <a:defRPr sz="1200">
                <a:solidFill>
                  <a:schemeClr val="tx1"/>
                </a:solidFill>
                <a:latin typeface="Calibri" charset="0"/>
                <a:ea typeface="Geneva" charset="0"/>
                <a:cs typeface="Geneva" charset="0"/>
              </a:defRPr>
            </a:lvl8pPr>
            <a:lvl9pPr marL="3953820" indent="-232578" eaLnBrk="0" fontAlgn="base" hangingPunct="0">
              <a:spcBef>
                <a:spcPct val="30000"/>
              </a:spcBef>
              <a:spcAft>
                <a:spcPct val="0"/>
              </a:spcAft>
              <a:defRPr sz="1200">
                <a:solidFill>
                  <a:schemeClr val="tx1"/>
                </a:solidFill>
                <a:latin typeface="Calibri" charset="0"/>
                <a:ea typeface="Geneva" charset="0"/>
                <a:cs typeface="Geneva" charset="0"/>
              </a:defRPr>
            </a:lvl9pPr>
          </a:lstStyle>
          <a:p>
            <a:fld id="{323AB91B-3590-DF4A-B729-61AF3BBCFF71}" type="slidenum">
              <a:rPr lang="en-US">
                <a:ea typeface="ＭＳ Ｐゴシック" charset="0"/>
              </a:rPr>
              <a:pPr/>
              <a:t>20</a:t>
            </a:fld>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7948B-BED2-4461-8BDE-7AC2521560CE}" type="slidenum">
              <a:rPr lang="en-US" smtClean="0"/>
              <a:pPr/>
              <a:t>3</a:t>
            </a:fld>
            <a:endParaRPr lang="en-US" dirty="0"/>
          </a:p>
        </p:txBody>
      </p:sp>
    </p:spTree>
    <p:extLst>
      <p:ext uri="{BB962C8B-B14F-4D97-AF65-F5344CB8AC3E}">
        <p14:creationId xmlns:p14="http://schemas.microsoft.com/office/powerpoint/2010/main" val="348255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Globalization and increasing complexity</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Specialization and technology</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The emergence of business growth outside of the most-developed regions of the world</a:t>
            </a: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All of these factors are directly impacting and transforming the accounting profession and creating new challenges for our professionals to face and conquer on behalf of their clients and the public interest.</a:t>
            </a:r>
            <a:endParaRPr lang="en-US" dirty="0"/>
          </a:p>
        </p:txBody>
      </p:sp>
      <p:sp>
        <p:nvSpPr>
          <p:cNvPr id="4" name="Slide Number Placeholder 3"/>
          <p:cNvSpPr>
            <a:spLocks noGrp="1"/>
          </p:cNvSpPr>
          <p:nvPr>
            <p:ph type="sldNum" sz="quarter" idx="10"/>
          </p:nvPr>
        </p:nvSpPr>
        <p:spPr/>
        <p:txBody>
          <a:bodyPr/>
          <a:lstStyle/>
          <a:p>
            <a:fld id="{3A37948B-BED2-4461-8BDE-7AC2521560CE}" type="slidenum">
              <a:rPr lang="en-US" smtClean="0"/>
              <a:pPr/>
              <a:t>4</a:t>
            </a:fld>
            <a:endParaRPr lang="en-US" dirty="0"/>
          </a:p>
        </p:txBody>
      </p:sp>
    </p:spTree>
    <p:extLst>
      <p:ext uri="{BB962C8B-B14F-4D97-AF65-F5344CB8AC3E}">
        <p14:creationId xmlns:p14="http://schemas.microsoft.com/office/powerpoint/2010/main" val="153691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7792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As the business and profession evolve, so too does the workplace.</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The workplace of the future will be very different from the workplace we are familiar with now.</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Top talent will be technology-literate, constantly learning and very mobile.</a:t>
            </a: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CPAs will demand that their organizations provide constant and technology-enabled learning to enable them to meet the needs of both their clients and their profession.</a:t>
            </a:r>
            <a:endParaRPr lang="en-US" altLang="en-US" dirty="0" smtClean="0">
              <a:ea typeface="Geneva" pitchFamily="122"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122" charset="-128"/>
                <a:cs typeface="MS PGothic" pitchFamily="34" charset="-128"/>
              </a:defRPr>
            </a:lvl1pPr>
            <a:lvl2pPr marL="755877" indent="-290722" eaLnBrk="0" hangingPunct="0">
              <a:spcBef>
                <a:spcPct val="30000"/>
              </a:spcBef>
              <a:defRPr sz="1200">
                <a:solidFill>
                  <a:schemeClr val="tx1"/>
                </a:solidFill>
                <a:latin typeface="Calibri" pitchFamily="34" charset="0"/>
                <a:ea typeface="MS PGothic" pitchFamily="34" charset="-128"/>
                <a:cs typeface="MS PGothic" pitchFamily="34" charset="-128"/>
              </a:defRPr>
            </a:lvl2pPr>
            <a:lvl3pPr marL="1162888" indent="-232578" eaLnBrk="0" hangingPunct="0">
              <a:spcBef>
                <a:spcPct val="30000"/>
              </a:spcBef>
              <a:defRPr sz="1200">
                <a:solidFill>
                  <a:schemeClr val="tx1"/>
                </a:solidFill>
                <a:latin typeface="Calibri" pitchFamily="34" charset="0"/>
                <a:ea typeface="Geneva" pitchFamily="122" charset="-128"/>
                <a:cs typeface="Geneva" pitchFamily="122" charset="-128"/>
              </a:defRPr>
            </a:lvl3pPr>
            <a:lvl4pPr marL="1628043" indent="-232578" eaLnBrk="0" hangingPunct="0">
              <a:spcBef>
                <a:spcPct val="30000"/>
              </a:spcBef>
              <a:defRPr sz="1200">
                <a:solidFill>
                  <a:schemeClr val="tx1"/>
                </a:solidFill>
                <a:latin typeface="Calibri" pitchFamily="34" charset="0"/>
                <a:ea typeface="Geneva" pitchFamily="122" charset="-128"/>
                <a:cs typeface="Geneva" pitchFamily="122" charset="-128"/>
              </a:defRPr>
            </a:lvl4pPr>
            <a:lvl5pPr marL="2093199" indent="-232578" eaLnBrk="0" hangingPunct="0">
              <a:spcBef>
                <a:spcPct val="30000"/>
              </a:spcBef>
              <a:defRPr sz="1200">
                <a:solidFill>
                  <a:schemeClr val="tx1"/>
                </a:solidFill>
                <a:latin typeface="Calibri" pitchFamily="34" charset="0"/>
                <a:ea typeface="Geneva" pitchFamily="122" charset="-128"/>
                <a:cs typeface="Geneva" pitchFamily="122" charset="-128"/>
              </a:defRPr>
            </a:lvl5pPr>
            <a:lvl6pPr marL="2558354"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6pPr>
            <a:lvl7pPr marL="3023509"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7pPr>
            <a:lvl8pPr marL="3488665"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8pPr>
            <a:lvl9pPr marL="3953820"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9pPr>
          </a:lstStyle>
          <a:p>
            <a:pPr eaLnBrk="1" hangingPunct="1">
              <a:spcBef>
                <a:spcPct val="0"/>
              </a:spcBef>
            </a:pPr>
            <a:fld id="{3A3F0540-5BE7-4F8A-ACDF-B4DEC56E00D0}" type="slidenum">
              <a:rPr lang="en-US" altLang="en-US" smtClean="0">
                <a:ea typeface="MS PGothic" pitchFamily="34" charset="-128"/>
              </a:rPr>
              <a:pPr eaLnBrk="1" hangingPunct="1">
                <a:spcBef>
                  <a:spcPct val="0"/>
                </a:spcBef>
              </a:pPr>
              <a:t>5</a:t>
            </a:fld>
            <a:endParaRPr lang="en-US" altLang="en-US"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7948B-BED2-4461-8BDE-7AC2521560CE}" type="slidenum">
              <a:rPr lang="en-US" smtClean="0"/>
              <a:pPr/>
              <a:t>6</a:t>
            </a:fld>
            <a:endParaRPr lang="en-US" dirty="0"/>
          </a:p>
        </p:txBody>
      </p:sp>
    </p:spTree>
    <p:extLst>
      <p:ext uri="{BB962C8B-B14F-4D97-AF65-F5344CB8AC3E}">
        <p14:creationId xmlns:p14="http://schemas.microsoft.com/office/powerpoint/2010/main" val="124288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7792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Expectations have changed.</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It is no longer enough to be compliant with standards. Learners are asking for education and information to help them build competency.</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The information needs to be relevant and timely to their needs.</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Collaboration, Participation, Mentoring and Coaching – all of these less formal learning opportunities are becoming more and more valued.</a:t>
            </a: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Changes in technology are enabling and driving the demand for learning when it is wanted, and how it is wanted, delivered seamlessly through the learner’s channel of choice.</a:t>
            </a:r>
            <a:endParaRPr lang="en-US" altLang="en-US" dirty="0" smtClean="0">
              <a:ea typeface="Geneva" pitchFamily="122"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122" charset="-128"/>
                <a:cs typeface="MS PGothic" pitchFamily="34" charset="-128"/>
              </a:defRPr>
            </a:lvl1pPr>
            <a:lvl2pPr marL="755877" indent="-290722" eaLnBrk="0" hangingPunct="0">
              <a:spcBef>
                <a:spcPct val="30000"/>
              </a:spcBef>
              <a:defRPr sz="1200">
                <a:solidFill>
                  <a:schemeClr val="tx1"/>
                </a:solidFill>
                <a:latin typeface="Calibri" pitchFamily="34" charset="0"/>
                <a:ea typeface="MS PGothic" pitchFamily="34" charset="-128"/>
                <a:cs typeface="MS PGothic" pitchFamily="34" charset="-128"/>
              </a:defRPr>
            </a:lvl2pPr>
            <a:lvl3pPr marL="1162888" indent="-232578" eaLnBrk="0" hangingPunct="0">
              <a:spcBef>
                <a:spcPct val="30000"/>
              </a:spcBef>
              <a:defRPr sz="1200">
                <a:solidFill>
                  <a:schemeClr val="tx1"/>
                </a:solidFill>
                <a:latin typeface="Calibri" pitchFamily="34" charset="0"/>
                <a:ea typeface="Geneva" pitchFamily="122" charset="-128"/>
                <a:cs typeface="Geneva" pitchFamily="122" charset="-128"/>
              </a:defRPr>
            </a:lvl3pPr>
            <a:lvl4pPr marL="1628043" indent="-232578" eaLnBrk="0" hangingPunct="0">
              <a:spcBef>
                <a:spcPct val="30000"/>
              </a:spcBef>
              <a:defRPr sz="1200">
                <a:solidFill>
                  <a:schemeClr val="tx1"/>
                </a:solidFill>
                <a:latin typeface="Calibri" pitchFamily="34" charset="0"/>
                <a:ea typeface="Geneva" pitchFamily="122" charset="-128"/>
                <a:cs typeface="Geneva" pitchFamily="122" charset="-128"/>
              </a:defRPr>
            </a:lvl4pPr>
            <a:lvl5pPr marL="2093199" indent="-232578" eaLnBrk="0" hangingPunct="0">
              <a:spcBef>
                <a:spcPct val="30000"/>
              </a:spcBef>
              <a:defRPr sz="1200">
                <a:solidFill>
                  <a:schemeClr val="tx1"/>
                </a:solidFill>
                <a:latin typeface="Calibri" pitchFamily="34" charset="0"/>
                <a:ea typeface="Geneva" pitchFamily="122" charset="-128"/>
                <a:cs typeface="Geneva" pitchFamily="122" charset="-128"/>
              </a:defRPr>
            </a:lvl5pPr>
            <a:lvl6pPr marL="2558354"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6pPr>
            <a:lvl7pPr marL="3023509"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7pPr>
            <a:lvl8pPr marL="3488665"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8pPr>
            <a:lvl9pPr marL="3953820" indent="-232578" defTabSz="465155" eaLnBrk="0" fontAlgn="base" hangingPunct="0">
              <a:spcBef>
                <a:spcPct val="30000"/>
              </a:spcBef>
              <a:spcAft>
                <a:spcPct val="0"/>
              </a:spcAft>
              <a:defRPr sz="1200">
                <a:solidFill>
                  <a:schemeClr val="tx1"/>
                </a:solidFill>
                <a:latin typeface="Calibri" pitchFamily="34" charset="0"/>
                <a:ea typeface="Geneva" pitchFamily="122" charset="-128"/>
                <a:cs typeface="Geneva" pitchFamily="122" charset="-128"/>
              </a:defRPr>
            </a:lvl9pPr>
          </a:lstStyle>
          <a:p>
            <a:pPr eaLnBrk="1" hangingPunct="1">
              <a:spcBef>
                <a:spcPct val="0"/>
              </a:spcBef>
            </a:pPr>
            <a:fld id="{31974E6B-A0F2-4410-AC11-61DD40FE81F3}" type="slidenum">
              <a:rPr lang="en-US" altLang="en-US" smtClean="0">
                <a:ea typeface="MS PGothic" pitchFamily="34" charset="-128"/>
              </a:rPr>
              <a:pPr eaLnBrk="1" hangingPunct="1">
                <a:spcBef>
                  <a:spcPct val="0"/>
                </a:spcBef>
              </a:pPr>
              <a:t>7</a:t>
            </a:fld>
            <a:endParaRPr lang="en-US" alt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Competency models that focus upon output versus a mere unit of time spent are moving to the forefront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Bloom’s Taxonomy is an educational standard that shows how, as one foundationally builds upon learning and knowledge and moves up the pyramid, the complexity and mastery needed to drive proficiency increases.</a:t>
            </a: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Time based learning is foundational, but competency and output-based learning is advanced.</a:t>
            </a:r>
            <a:endParaRPr lang="en-US" dirty="0"/>
          </a:p>
        </p:txBody>
      </p:sp>
      <p:sp>
        <p:nvSpPr>
          <p:cNvPr id="4" name="Slide Number Placeholder 3"/>
          <p:cNvSpPr>
            <a:spLocks noGrp="1"/>
          </p:cNvSpPr>
          <p:nvPr>
            <p:ph type="sldNum" sz="quarter" idx="10"/>
          </p:nvPr>
        </p:nvSpPr>
        <p:spPr/>
        <p:txBody>
          <a:bodyPr/>
          <a:lstStyle/>
          <a:p>
            <a:fld id="{3A37948B-BED2-4461-8BDE-7AC2521560CE}" type="slidenum">
              <a:rPr lang="en-US" smtClean="0"/>
              <a:pPr/>
              <a:t>8</a:t>
            </a:fld>
            <a:endParaRPr lang="en-US" dirty="0"/>
          </a:p>
        </p:txBody>
      </p:sp>
    </p:spTree>
    <p:extLst>
      <p:ext uri="{BB962C8B-B14F-4D97-AF65-F5344CB8AC3E}">
        <p14:creationId xmlns:p14="http://schemas.microsoft.com/office/powerpoint/2010/main" val="375960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When thinking about learning and the pyramid, there is a realization that in order to achieve competency, proficiency and mastery, the learner must learn both formally and informally.</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The learning that is currently focused upon by our profession – CPE – only constitutes 10% of the learning that our professionals actually do.</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20% of learning is on the job. CPAs have traditionally done this well, but the apprentice model has been changing as the workforce becomes more mobile and CPAs change organizations more frequently.</a:t>
            </a: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pitchFamily="-112" charset="-128"/>
                <a:cs typeface="ＭＳ Ｐゴシック" pitchFamily="-112" charset="-128"/>
              </a:rPr>
              <a:t>70% of learning is through the experiential opportunities, such as mentoring, coaching, collaborating, participating. It’s an output-based learning, not an input-based learning.</a:t>
            </a:r>
            <a:endParaRPr lang="en-US" dirty="0"/>
          </a:p>
        </p:txBody>
      </p:sp>
      <p:sp>
        <p:nvSpPr>
          <p:cNvPr id="4" name="Slide Number Placeholder 3"/>
          <p:cNvSpPr>
            <a:spLocks noGrp="1"/>
          </p:cNvSpPr>
          <p:nvPr>
            <p:ph type="sldNum" sz="quarter" idx="10"/>
          </p:nvPr>
        </p:nvSpPr>
        <p:spPr/>
        <p:txBody>
          <a:bodyPr/>
          <a:lstStyle/>
          <a:p>
            <a:fld id="{3A37948B-BED2-4461-8BDE-7AC2521560CE}" type="slidenum">
              <a:rPr lang="en-US" smtClean="0"/>
              <a:pPr/>
              <a:t>9</a:t>
            </a:fld>
            <a:endParaRPr lang="en-US" dirty="0"/>
          </a:p>
        </p:txBody>
      </p:sp>
    </p:spTree>
    <p:extLst>
      <p:ext uri="{BB962C8B-B14F-4D97-AF65-F5344CB8AC3E}">
        <p14:creationId xmlns:p14="http://schemas.microsoft.com/office/powerpoint/2010/main" val="3376864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561" y="1400367"/>
            <a:ext cx="7010400" cy="1571433"/>
          </a:xfrm>
          <a:prstGeom prst="rect">
            <a:avLst/>
          </a:prstGeom>
        </p:spPr>
        <p:txBody>
          <a:bodyPr anchor="b">
            <a:norm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6561" y="2971800"/>
            <a:ext cx="7010400" cy="1600200"/>
          </a:xfrm>
          <a:prstGeom prst="rect">
            <a:avLst/>
          </a:prstGeom>
        </p:spPr>
        <p:txBody>
          <a:bodyPr>
            <a:normAutofit/>
          </a:bodyPr>
          <a:lstStyle>
            <a:lvl1pPr marL="0" indent="0" algn="l">
              <a:buNone/>
              <a:defRPr kumimoji="0" lang="en-US" sz="2400" b="0" i="0" u="none" strike="noStrike" kern="1200" cap="none" spc="0" normalizeH="0" baseline="0" noProof="0" dirty="0" smtClean="0">
                <a:ln>
                  <a:noFill/>
                </a:ln>
                <a:solidFill>
                  <a:schemeClr val="tx1"/>
                </a:solidFill>
                <a:effectLst/>
                <a:uLnTx/>
                <a:uFillTx/>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857250" y="3071813"/>
            <a:ext cx="185738" cy="369887"/>
          </a:xfrm>
          <a:prstGeom prst="rect">
            <a:avLst/>
          </a:prstGeom>
          <a:noFill/>
        </p:spPr>
        <p:txBody>
          <a:bodyPr wrap="none">
            <a:spAutoFit/>
          </a:bodyPr>
          <a:lstStyle/>
          <a:p>
            <a:pPr fontAlgn="auto">
              <a:spcBef>
                <a:spcPts val="0"/>
              </a:spcBef>
              <a:spcAft>
                <a:spcPts val="0"/>
              </a:spcAft>
              <a:defRPr/>
            </a:pPr>
            <a:endParaRPr lang="en-US" dirty="0">
              <a:latin typeface="+mn-lt"/>
              <a:ea typeface="+mn-ea"/>
            </a:endParaRPr>
          </a:p>
        </p:txBody>
      </p:sp>
      <p:sp>
        <p:nvSpPr>
          <p:cNvPr id="4" name="Rectangle 6"/>
          <p:cNvSpPr txBox="1">
            <a:spLocks noChangeArrowheads="1"/>
          </p:cNvSpPr>
          <p:nvPr userDrawn="1"/>
        </p:nvSpPr>
        <p:spPr>
          <a:xfrm>
            <a:off x="1173163" y="6567488"/>
            <a:ext cx="3962400" cy="290512"/>
          </a:xfrm>
          <a:prstGeom prst="rect">
            <a:avLst/>
          </a:prstGeom>
          <a:ln/>
        </p:spPr>
        <p:txBody>
          <a:bodyPr/>
          <a:lstStyle/>
          <a:p>
            <a:r>
              <a:rPr lang="en-US" sz="1100" dirty="0">
                <a:solidFill>
                  <a:schemeClr val="bg1"/>
                </a:solidFill>
              </a:rPr>
              <a:t>American Institute of CPAs</a:t>
            </a:r>
          </a:p>
        </p:txBody>
      </p:sp>
      <p:sp>
        <p:nvSpPr>
          <p:cNvPr id="2" name="Title 1"/>
          <p:cNvSpPr>
            <a:spLocks noGrp="1"/>
          </p:cNvSpPr>
          <p:nvPr>
            <p:ph type="ctrTitle"/>
          </p:nvPr>
        </p:nvSpPr>
        <p:spPr>
          <a:xfrm>
            <a:off x="759560" y="2054931"/>
            <a:ext cx="6704967" cy="1508924"/>
          </a:xfrm>
          <a:prstGeom prst="rect">
            <a:avLst/>
          </a:prstGeom>
        </p:spPr>
        <p:txBody>
          <a:bodyPr anchor="ctr">
            <a:no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1173163" y="6567488"/>
            <a:ext cx="3962400" cy="290512"/>
          </a:xfrm>
          <a:prstGeom prst="rect">
            <a:avLst/>
          </a:prstGeom>
          <a:ln/>
        </p:spPr>
        <p:txBody>
          <a:bodyPr/>
          <a:lstStyle/>
          <a:p>
            <a:r>
              <a:rPr lang="en-US" sz="1100" dirty="0">
                <a:solidFill>
                  <a:schemeClr val="bg1"/>
                </a:solidFill>
              </a:rPr>
              <a:t>American Institute of CPAs</a:t>
            </a:r>
          </a:p>
        </p:txBody>
      </p:sp>
      <p:sp>
        <p:nvSpPr>
          <p:cNvPr id="6"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smtClean="0"/>
              <a:t>Click to edit Master title style</a:t>
            </a:r>
            <a:endParaRPr lang="en-US" dirty="0"/>
          </a:p>
        </p:txBody>
      </p:sp>
      <p:sp>
        <p:nvSpPr>
          <p:cNvPr id="7" name="Content Placeholder 2"/>
          <p:cNvSpPr>
            <a:spLocks noGrp="1"/>
          </p:cNvSpPr>
          <p:nvPr>
            <p:ph idx="1"/>
          </p:nvPr>
        </p:nvSpPr>
        <p:spPr>
          <a:xfrm>
            <a:off x="508680" y="1500323"/>
            <a:ext cx="8178120" cy="476666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1173163" y="6567488"/>
            <a:ext cx="3962400" cy="290512"/>
          </a:xfrm>
          <a:prstGeom prst="rect">
            <a:avLst/>
          </a:prstGeom>
          <a:ln/>
        </p:spPr>
        <p:txBody>
          <a:bodyPr/>
          <a:lstStyle/>
          <a:p>
            <a:r>
              <a:rPr lang="en-US" sz="1100" dirty="0">
                <a:solidFill>
                  <a:schemeClr val="bg1"/>
                </a:solidFill>
              </a:rPr>
              <a:t>American Institute of CPAs</a:t>
            </a:r>
          </a:p>
        </p:txBody>
      </p:sp>
      <p:sp>
        <p:nvSpPr>
          <p:cNvPr id="7" name="Content Placeholder 2"/>
          <p:cNvSpPr>
            <a:spLocks noGrp="1"/>
          </p:cNvSpPr>
          <p:nvPr>
            <p:ph sz="half" idx="1"/>
          </p:nvPr>
        </p:nvSpPr>
        <p:spPr>
          <a:xfrm>
            <a:off x="505580" y="1494846"/>
            <a:ext cx="4063320" cy="4855496"/>
          </a:xfrm>
          <a:prstGeom prst="rect">
            <a:avLst/>
          </a:prstGeo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594302" y="1494846"/>
            <a:ext cx="4063320" cy="4855496"/>
          </a:xfrm>
          <a:prstGeom prst="rect">
            <a:avLst/>
          </a:prstGeo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8200"/>
            <a:ext cx="4038600" cy="4017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08200"/>
            <a:ext cx="4038600" cy="4017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75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75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75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75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2" r:id="rId5"/>
    <p:sldLayoutId id="2147483739" r:id="rId6"/>
    <p:sldLayoutId id="2147483740" r:id="rId7"/>
    <p:sldLayoutId id="2147483741" r:id="rId8"/>
    <p:sldLayoutId id="2147483742" r:id="rId9"/>
  </p:sldLayoutIdLst>
  <p:hf hdr="0" ftr="0" dt="0"/>
  <p:txStyles>
    <p:titleStyle>
      <a:lvl1pPr algn="l" defTabSz="457200" rtl="0" eaLnBrk="0" fontAlgn="base" hangingPunct="0">
        <a:spcBef>
          <a:spcPct val="0"/>
        </a:spcBef>
        <a:spcAft>
          <a:spcPct val="0"/>
        </a:spcAft>
        <a:defRPr sz="3200" b="1" kern="1200">
          <a:solidFill>
            <a:schemeClr val="tx1"/>
          </a:solidFill>
          <a:latin typeface="Arial"/>
          <a:ea typeface="ＭＳ Ｐゴシック" pitchFamily="-112" charset="-128"/>
          <a:cs typeface="Arial"/>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5pPr>
      <a:lvl6pPr marL="457200" algn="l" defTabSz="457200" rtl="0" fontAlgn="base">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fontAlgn="base">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fontAlgn="base">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fontAlgn="base">
        <a:spcBef>
          <a:spcPct val="0"/>
        </a:spcBef>
        <a:spcAft>
          <a:spcPct val="0"/>
        </a:spcAft>
        <a:defRPr sz="3200" b="1">
          <a:solidFill>
            <a:schemeClr val="tx1"/>
          </a:solidFill>
          <a:latin typeface="Arial"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Clr>
          <a:srgbClr val="0A52A1"/>
        </a:buClr>
        <a:buSzPct val="100000"/>
        <a:buBlip>
          <a:blip r:embed="rId12"/>
        </a:buBlip>
        <a:defRPr sz="2400" b="1" kern="1200">
          <a:solidFill>
            <a:srgbClr val="0A52A1"/>
          </a:solidFill>
          <a:latin typeface="Arial"/>
          <a:ea typeface="ＭＳ Ｐゴシック" pitchFamily="-112" charset="-128"/>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12" charset="-128"/>
          <a:cs typeface="Arial"/>
        </a:defRPr>
      </a:lvl2pPr>
      <a:lvl3pPr marL="11430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3pPr>
      <a:lvl4pPr marL="16002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4pPr>
      <a:lvl5pPr marL="20574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futureoflearning.aicpa.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p:cNvPicPr>
          <p:nvPr/>
        </p:nvPicPr>
        <p:blipFill>
          <a:blip r:embed="rId3">
            <a:extLst>
              <a:ext uri="{28A0092B-C50C-407E-A947-70E740481C1C}">
                <a14:useLocalDpi xmlns:a14="http://schemas.microsoft.com/office/drawing/2010/main"/>
              </a:ext>
            </a:extLst>
          </a:blip>
          <a:stretch>
            <a:fillRect/>
          </a:stretch>
        </p:blipFill>
        <p:spPr>
          <a:xfrm>
            <a:off x="4948" y="109543"/>
            <a:ext cx="7094000" cy="5605749"/>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a:ext>
            </a:extLst>
          </a:blip>
          <a:stretch>
            <a:fillRect/>
          </a:stretch>
        </p:blipFill>
        <p:spPr>
          <a:xfrm>
            <a:off x="2050000" y="119371"/>
            <a:ext cx="7094000" cy="5605749"/>
          </a:xfrm>
          <a:prstGeom prst="rect">
            <a:avLst/>
          </a:prstGeom>
        </p:spPr>
      </p:pic>
      <p:sp>
        <p:nvSpPr>
          <p:cNvPr id="2" name="Title 1"/>
          <p:cNvSpPr>
            <a:spLocks noGrp="1"/>
          </p:cNvSpPr>
          <p:nvPr>
            <p:ph type="ctrTitle"/>
          </p:nvPr>
        </p:nvSpPr>
        <p:spPr>
          <a:xfrm>
            <a:off x="766561" y="1290877"/>
            <a:ext cx="7010400" cy="1571433"/>
          </a:xfrm>
          <a:effectLst>
            <a:outerShdw blurRad="50800" dist="38100" dir="2700000" algn="tl" rotWithShape="0">
              <a:prstClr val="black">
                <a:alpha val="40000"/>
              </a:prstClr>
            </a:outerShdw>
          </a:effectLst>
        </p:spPr>
        <p:txBody>
          <a:bodyPr/>
          <a:lstStyle/>
          <a:p>
            <a:r>
              <a:rPr lang="en-US" dirty="0" smtClean="0">
                <a:solidFill>
                  <a:srgbClr val="FFFFFF"/>
                </a:solidFill>
              </a:rPr>
              <a:t>Lighting the Fire</a:t>
            </a:r>
            <a:endParaRPr lang="en-US" dirty="0">
              <a:solidFill>
                <a:srgbClr val="FFFFFF"/>
              </a:solidFill>
            </a:endParaRPr>
          </a:p>
        </p:txBody>
      </p:sp>
      <p:sp>
        <p:nvSpPr>
          <p:cNvPr id="3" name="Subtitle 2"/>
          <p:cNvSpPr>
            <a:spLocks noGrp="1"/>
          </p:cNvSpPr>
          <p:nvPr>
            <p:ph type="subTitle" idx="1"/>
          </p:nvPr>
        </p:nvSpPr>
        <p:spPr>
          <a:effectLst>
            <a:outerShdw blurRad="50800" dist="38100" dir="2700000" algn="tl" rotWithShape="0">
              <a:prstClr val="black">
                <a:alpha val="40000"/>
              </a:prstClr>
            </a:outerShdw>
          </a:effectLst>
        </p:spPr>
        <p:txBody>
          <a:bodyPr/>
          <a:lstStyle/>
          <a:p>
            <a:r>
              <a:rPr lang="en-US" dirty="0" smtClean="0">
                <a:solidFill>
                  <a:schemeClr val="bg1"/>
                </a:solidFill>
              </a:rPr>
              <a:t>Strategies to fuel the future of learning</a:t>
            </a:r>
            <a:endParaRPr lang="en-US" dirty="0">
              <a:solidFill>
                <a:schemeClr val="bg1"/>
              </a:solidFill>
            </a:endParaRPr>
          </a:p>
        </p:txBody>
      </p:sp>
      <p:sp>
        <p:nvSpPr>
          <p:cNvPr id="4" name="TextBox 6"/>
          <p:cNvSpPr txBox="1">
            <a:spLocks noChangeArrowheads="1"/>
          </p:cNvSpPr>
          <p:nvPr/>
        </p:nvSpPr>
        <p:spPr bwMode="auto">
          <a:xfrm>
            <a:off x="852250" y="3999550"/>
            <a:ext cx="2903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400" dirty="0">
                <a:solidFill>
                  <a:schemeClr val="accent1"/>
                </a:solidFill>
                <a:cs typeface="Arial" pitchFamily="34" charset="0"/>
              </a:rPr>
              <a:t>Name of presenter</a:t>
            </a:r>
          </a:p>
          <a:p>
            <a:pPr eaLnBrk="1" hangingPunct="1"/>
            <a:r>
              <a:rPr lang="en-US" altLang="en-US" dirty="0">
                <a:solidFill>
                  <a:schemeClr val="accent1"/>
                </a:solidFill>
                <a:cs typeface="Arial" pitchFamily="34" charset="0"/>
              </a:rPr>
              <a:t>Audience</a:t>
            </a:r>
          </a:p>
          <a:p>
            <a:pPr eaLnBrk="1" hangingPunct="1"/>
            <a:r>
              <a:rPr lang="en-US" altLang="en-US" dirty="0">
                <a:solidFill>
                  <a:schemeClr val="accent1"/>
                </a:solidFill>
                <a:cs typeface="Arial" pitchFamily="34" charset="0"/>
              </a:rPr>
              <a:t>Date</a:t>
            </a:r>
          </a:p>
        </p:txBody>
      </p:sp>
      <p:sp>
        <p:nvSpPr>
          <p:cNvPr id="11" name="TextBox 10"/>
          <p:cNvSpPr txBox="1"/>
          <p:nvPr/>
        </p:nvSpPr>
        <p:spPr>
          <a:xfrm>
            <a:off x="-886757" y="2474409"/>
            <a:ext cx="184666" cy="369332"/>
          </a:xfrm>
          <a:prstGeom prst="rect">
            <a:avLst/>
          </a:prstGeom>
          <a:noFill/>
        </p:spPr>
        <p:txBody>
          <a:bodyPr wrap="none" rtlCol="0">
            <a:spAutoFit/>
          </a:bodyPr>
          <a:lstStyle/>
          <a:p>
            <a:endParaRPr lang="en-US" dirty="0"/>
          </a:p>
        </p:txBody>
      </p:sp>
      <p:sp>
        <p:nvSpPr>
          <p:cNvPr id="12" name="TextBox 11"/>
          <p:cNvSpPr txBox="1"/>
          <p:nvPr/>
        </p:nvSpPr>
        <p:spPr>
          <a:xfrm>
            <a:off x="-1806357" y="3700665"/>
            <a:ext cx="184666" cy="369332"/>
          </a:xfrm>
          <a:prstGeom prst="rect">
            <a:avLst/>
          </a:prstGeom>
          <a:noFill/>
        </p:spPr>
        <p:txBody>
          <a:bodyPr wrap="none" rtlCol="0">
            <a:spAutoFit/>
          </a:bodyPr>
          <a:lstStyle/>
          <a:p>
            <a:endParaRPr lang="en-US" dirty="0"/>
          </a:p>
        </p:txBody>
      </p:sp>
      <p:sp>
        <p:nvSpPr>
          <p:cNvPr id="13" name="TextBox 12"/>
          <p:cNvSpPr txBox="1"/>
          <p:nvPr/>
        </p:nvSpPr>
        <p:spPr>
          <a:xfrm>
            <a:off x="-3722191" y="-10949"/>
            <a:ext cx="184666" cy="369332"/>
          </a:xfrm>
          <a:prstGeom prst="rect">
            <a:avLst/>
          </a:prstGeom>
          <a:noFill/>
        </p:spPr>
        <p:txBody>
          <a:bodyPr wrap="none" rtlCol="0">
            <a:spAutoFit/>
          </a:bodyPr>
          <a:lstStyle/>
          <a:p>
            <a:endParaRPr lang="en-US" dirty="0"/>
          </a:p>
        </p:txBody>
      </p:sp>
      <p:pic>
        <p:nvPicPr>
          <p:cNvPr id="7" name="Picture 6" descr="AICPA Web_wh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360" y="625589"/>
            <a:ext cx="1067489" cy="358795"/>
          </a:xfrm>
          <a:prstGeom prst="rect">
            <a:avLst/>
          </a:prstGeom>
        </p:spPr>
      </p:pic>
    </p:spTree>
    <p:extLst>
      <p:ext uri="{BB962C8B-B14F-4D97-AF65-F5344CB8AC3E}">
        <p14:creationId xmlns:p14="http://schemas.microsoft.com/office/powerpoint/2010/main" val="2111262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slide08.png"/>
          <p:cNvPicPr>
            <a:picLocks noChangeAspect="1"/>
          </p:cNvPicPr>
          <p:nvPr/>
        </p:nvPicPr>
        <p:blipFill>
          <a:blip r:embed="rId3">
            <a:alphaModFix amt="44000"/>
            <a:extLst>
              <a:ext uri="{28A0092B-C50C-407E-A947-70E740481C1C}">
                <a14:useLocalDpi xmlns:a14="http://schemas.microsoft.com/office/drawing/2010/main"/>
              </a:ext>
            </a:extLst>
          </a:blip>
          <a:srcRect/>
          <a:stretch>
            <a:fillRect/>
          </a:stretch>
        </p:blipFill>
        <p:spPr bwMode="auto">
          <a:xfrm>
            <a:off x="2071305" y="169313"/>
            <a:ext cx="6942037" cy="639752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a:spLocks noGrp="1"/>
          </p:cNvSpPr>
          <p:nvPr>
            <p:ph type="title"/>
          </p:nvPr>
        </p:nvSpPr>
        <p:spPr bwMode="auto">
          <a:xfrm>
            <a:off x="508680" y="1231655"/>
            <a:ext cx="6668433" cy="13423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US" altLang="en-US" dirty="0">
                <a:latin typeface="Arial" pitchFamily="34" charset="0"/>
                <a:cs typeface="Arial" pitchFamily="34" charset="0"/>
              </a:rPr>
              <a:t>Blended learning environments rise in importance and prevalence</a:t>
            </a:r>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215717648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algn="ctr">
              <a:defRPr/>
            </a:pPr>
            <a:r>
              <a:rPr lang="en-US" dirty="0">
                <a:latin typeface="Arial" charset="0"/>
                <a:ea typeface="MS PGothic" charset="0"/>
                <a:cs typeface="Arial" charset="0"/>
              </a:rPr>
              <a:t>Technology</a:t>
            </a:r>
            <a:r>
              <a:rPr lang="es-MX" dirty="0">
                <a:latin typeface="Arial" charset="0"/>
                <a:ea typeface="MS PGothic" charset="0"/>
                <a:cs typeface="Arial" charset="0"/>
              </a:rPr>
              <a:t> </a:t>
            </a:r>
            <a:r>
              <a:rPr lang="en-US" dirty="0">
                <a:latin typeface="Arial" charset="0"/>
                <a:ea typeface="MS PGothic" charset="0"/>
                <a:cs typeface="Arial" charset="0"/>
              </a:rPr>
              <a:t>enables</a:t>
            </a:r>
            <a:r>
              <a:rPr lang="es-MX" dirty="0">
                <a:latin typeface="Arial" charset="0"/>
                <a:ea typeface="MS PGothic" charset="0"/>
                <a:cs typeface="Arial" charset="0"/>
              </a:rPr>
              <a:t> </a:t>
            </a:r>
            <a:r>
              <a:rPr lang="en-US" dirty="0" smtClean="0">
                <a:latin typeface="Arial" charset="0"/>
                <a:ea typeface="MS PGothic" charset="0"/>
                <a:cs typeface="Arial" charset="0"/>
              </a:rPr>
              <a:t>personalized,</a:t>
            </a:r>
            <a:r>
              <a:rPr lang="es-MX" dirty="0" smtClean="0">
                <a:latin typeface="Arial" charset="0"/>
                <a:ea typeface="MS PGothic" charset="0"/>
                <a:cs typeface="Arial" charset="0"/>
              </a:rPr>
              <a:t> </a:t>
            </a:r>
            <a:br>
              <a:rPr lang="es-MX" dirty="0" smtClean="0">
                <a:latin typeface="Arial" charset="0"/>
                <a:ea typeface="MS PGothic" charset="0"/>
                <a:cs typeface="Arial" charset="0"/>
              </a:rPr>
            </a:br>
            <a:r>
              <a:rPr lang="en-US" dirty="0" smtClean="0">
                <a:latin typeface="Arial" charset="0"/>
                <a:ea typeface="MS PGothic" charset="0"/>
                <a:cs typeface="Arial" charset="0"/>
              </a:rPr>
              <a:t>adaptive</a:t>
            </a:r>
            <a:r>
              <a:rPr lang="es-MX" dirty="0" smtClean="0">
                <a:latin typeface="Arial" charset="0"/>
                <a:ea typeface="MS PGothic" charset="0"/>
                <a:cs typeface="Arial" charset="0"/>
              </a:rPr>
              <a:t> </a:t>
            </a:r>
            <a:r>
              <a:rPr lang="en-US" dirty="0">
                <a:latin typeface="Arial" charset="0"/>
                <a:ea typeface="MS PGothic" charset="0"/>
                <a:cs typeface="Arial" charset="0"/>
              </a:rPr>
              <a:t>learning</a:t>
            </a:r>
            <a:r>
              <a:rPr lang="es-MX" dirty="0">
                <a:latin typeface="Arial" charset="0"/>
                <a:ea typeface="MS PGothic" charset="0"/>
                <a:cs typeface="Arial" charset="0"/>
              </a:rPr>
              <a:t> </a:t>
            </a:r>
            <a:endParaRPr lang="en-US" dirty="0">
              <a:latin typeface="Arial" charset="0"/>
              <a:ea typeface="MS PGothic" charset="0"/>
              <a:cs typeface="Arial" charset="0"/>
            </a:endParaRPr>
          </a:p>
        </p:txBody>
      </p:sp>
      <p:pic>
        <p:nvPicPr>
          <p:cNvPr id="11" name="Picture 1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12793" y="1311949"/>
            <a:ext cx="6146900" cy="522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39009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bwMode="auto">
          <a:xfrm>
            <a:off x="335648" y="276345"/>
            <a:ext cx="3975100" cy="24214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US" sz="2800" dirty="0">
                <a:latin typeface="Arial" charset="0"/>
                <a:ea typeface="MS PGothic" charset="0"/>
              </a:rPr>
              <a:t>Mentoring </a:t>
            </a:r>
            <a:r>
              <a:rPr lang="en-US" sz="2800" dirty="0" smtClean="0">
                <a:latin typeface="Arial" charset="0"/>
                <a:ea typeface="MS PGothic" charset="0"/>
              </a:rPr>
              <a:t/>
            </a:r>
            <a:br>
              <a:rPr lang="en-US" sz="2800" dirty="0" smtClean="0">
                <a:latin typeface="Arial" charset="0"/>
                <a:ea typeface="MS PGothic" charset="0"/>
              </a:rPr>
            </a:br>
            <a:r>
              <a:rPr lang="en-US" sz="2800" dirty="0" smtClean="0">
                <a:latin typeface="Arial" charset="0"/>
                <a:ea typeface="MS PGothic" charset="0"/>
              </a:rPr>
              <a:t>and peer</a:t>
            </a:r>
            <a:r>
              <a:rPr lang="en-US" sz="2800" dirty="0">
                <a:latin typeface="Arial" charset="0"/>
                <a:ea typeface="MS PGothic" charset="0"/>
              </a:rPr>
              <a:t>-to-peer </a:t>
            </a:r>
            <a:r>
              <a:rPr lang="en-US" sz="2800" dirty="0" smtClean="0">
                <a:latin typeface="Arial" charset="0"/>
                <a:ea typeface="MS PGothic" charset="0"/>
              </a:rPr>
              <a:t>learning on </a:t>
            </a:r>
            <a:r>
              <a:rPr lang="en-US" sz="2800" dirty="0">
                <a:latin typeface="Arial" charset="0"/>
                <a:ea typeface="MS PGothic" charset="0"/>
              </a:rPr>
              <a:t>the rise</a:t>
            </a:r>
          </a:p>
        </p:txBody>
      </p:sp>
      <p:pic>
        <p:nvPicPr>
          <p:cNvPr id="2" name="Picture 1" descr="Screen Shot 2014-06-01 at 9.01.47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0748" y="600115"/>
            <a:ext cx="4146306" cy="5637381"/>
          </a:xfrm>
          <a:prstGeom prst="rect">
            <a:avLst/>
          </a:prstGeom>
        </p:spPr>
      </p:pic>
    </p:spTree>
    <p:extLst>
      <p:ext uri="{BB962C8B-B14F-4D97-AF65-F5344CB8AC3E}">
        <p14:creationId xmlns:p14="http://schemas.microsoft.com/office/powerpoint/2010/main" val="301775364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581957" y="544286"/>
            <a:ext cx="78978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r>
              <a:rPr lang="en-US" altLang="en-US" sz="2800" b="1" dirty="0">
                <a:solidFill>
                  <a:srgbClr val="002060"/>
                </a:solidFill>
                <a:ea typeface="MS PGothic" pitchFamily="34" charset="-128"/>
                <a:cs typeface="Arial" pitchFamily="34" charset="0"/>
              </a:rPr>
              <a:t>Gaming and simulation improving outcomes</a:t>
            </a:r>
          </a:p>
        </p:txBody>
      </p:sp>
      <p:pic>
        <p:nvPicPr>
          <p:cNvPr id="8" name="Picture 7">
            <a:hlinkClick r:id="" action="ppaction://hlinkshowjump?jump=lastslideviewed"/>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99" y="1423133"/>
            <a:ext cx="4350892" cy="309171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36320" y="2968991"/>
            <a:ext cx="4743450" cy="3157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075352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ndowSky.jpg"/>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724794"/>
          </a:xfrm>
          <a:prstGeom prst="rect">
            <a:avLst/>
          </a:prstGeom>
        </p:spPr>
      </p:pic>
      <p:sp>
        <p:nvSpPr>
          <p:cNvPr id="2" name="Title 1"/>
          <p:cNvSpPr>
            <a:spLocks noGrp="1"/>
          </p:cNvSpPr>
          <p:nvPr>
            <p:ph type="ctrTitle"/>
          </p:nvPr>
        </p:nvSpPr>
        <p:spPr>
          <a:effectLst>
            <a:outerShdw blurRad="50800" dist="38100" dir="2700000" algn="tl" rotWithShape="0">
              <a:prstClr val="black">
                <a:alpha val="40000"/>
              </a:prstClr>
            </a:outerShdw>
          </a:effectLst>
        </p:spPr>
        <p:txBody>
          <a:bodyPr/>
          <a:lstStyle/>
          <a:p>
            <a:r>
              <a:rPr lang="en-US" dirty="0" smtClean="0">
                <a:solidFill>
                  <a:schemeClr val="bg1"/>
                </a:solidFill>
              </a:rPr>
              <a:t>Future of Learning</a:t>
            </a:r>
            <a:br>
              <a:rPr lang="en-US" dirty="0" smtClean="0">
                <a:solidFill>
                  <a:schemeClr val="bg1"/>
                </a:solidFill>
              </a:rPr>
            </a:br>
            <a:r>
              <a:rPr lang="en-US" dirty="0" smtClean="0">
                <a:solidFill>
                  <a:schemeClr val="bg1"/>
                </a:solidFill>
              </a:rPr>
              <a:t>Recommendations</a:t>
            </a:r>
            <a:endParaRPr lang="en-US" dirty="0">
              <a:solidFill>
                <a:schemeClr val="bg1"/>
              </a:solidFill>
            </a:endParaRPr>
          </a:p>
        </p:txBody>
      </p:sp>
    </p:spTree>
    <p:extLst>
      <p:ext uri="{BB962C8B-B14F-4D97-AF65-F5344CB8AC3E}">
        <p14:creationId xmlns:p14="http://schemas.microsoft.com/office/powerpoint/2010/main" val="2983810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7152"/>
            <a:ext cx="9144000" cy="661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itle 1"/>
          <p:cNvSpPr>
            <a:spLocks noGrp="1"/>
          </p:cNvSpPr>
          <p:nvPr>
            <p:ph type="title" idx="4294967295"/>
          </p:nvPr>
        </p:nvSpPr>
        <p:spPr bwMode="auto">
          <a:xfrm>
            <a:off x="365104" y="682637"/>
            <a:ext cx="8178800" cy="900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a:solidFill>
                  <a:schemeClr val="bg1"/>
                </a:solidFill>
                <a:latin typeface="Arial" charset="0"/>
                <a:ea typeface="ＭＳ Ｐゴシック" charset="0"/>
                <a:cs typeface="Arial" charset="0"/>
              </a:rPr>
              <a:t>Future of Learning </a:t>
            </a:r>
            <a:r>
              <a:rPr lang="en-US" dirty="0" smtClean="0">
                <a:solidFill>
                  <a:schemeClr val="bg1"/>
                </a:solidFill>
                <a:latin typeface="Arial" charset="0"/>
                <a:ea typeface="ＭＳ Ｐゴシック" charset="0"/>
                <a:cs typeface="Arial" charset="0"/>
              </a:rPr>
              <a:t>Recommendations</a:t>
            </a:r>
            <a:r>
              <a:rPr lang="en-US" dirty="0">
                <a:solidFill>
                  <a:schemeClr val="bg1"/>
                </a:solidFill>
                <a:latin typeface="Arial" charset="0"/>
                <a:ea typeface="ＭＳ Ｐゴシック" charset="0"/>
                <a:cs typeface="Arial" charset="0"/>
              </a:rPr>
              <a:t>	</a:t>
            </a:r>
          </a:p>
        </p:txBody>
      </p:sp>
      <p:sp>
        <p:nvSpPr>
          <p:cNvPr id="25604" name="Content Placeholder 2"/>
          <p:cNvSpPr>
            <a:spLocks noGrp="1"/>
          </p:cNvSpPr>
          <p:nvPr>
            <p:ph idx="4294967295"/>
          </p:nvPr>
        </p:nvSpPr>
        <p:spPr bwMode="auto">
          <a:xfrm>
            <a:off x="593712" y="1871676"/>
            <a:ext cx="8178800" cy="4767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ct val="0"/>
              </a:spcBef>
              <a:spcAft>
                <a:spcPts val="2400"/>
              </a:spcAft>
            </a:pPr>
            <a:r>
              <a:rPr lang="en-US" sz="2000" dirty="0">
                <a:solidFill>
                  <a:schemeClr val="bg1"/>
                </a:solidFill>
                <a:latin typeface="Arial" charset="0"/>
                <a:ea typeface="ＭＳ Ｐゴシック" charset="0"/>
                <a:cs typeface="Arial" charset="0"/>
              </a:rPr>
              <a:t>Innovate and Experiment</a:t>
            </a:r>
          </a:p>
          <a:p>
            <a:pPr>
              <a:spcBef>
                <a:spcPct val="0"/>
              </a:spcBef>
              <a:spcAft>
                <a:spcPts val="2400"/>
              </a:spcAft>
            </a:pPr>
            <a:r>
              <a:rPr lang="en-US" sz="2000" dirty="0">
                <a:solidFill>
                  <a:schemeClr val="bg1"/>
                </a:solidFill>
                <a:latin typeface="Arial" charset="0"/>
                <a:ea typeface="ＭＳ Ｐゴシック" charset="0"/>
                <a:cs typeface="Arial" charset="0"/>
              </a:rPr>
              <a:t>Ignite a Passion for Learning</a:t>
            </a:r>
          </a:p>
          <a:p>
            <a:pPr>
              <a:spcBef>
                <a:spcPct val="0"/>
              </a:spcBef>
              <a:spcAft>
                <a:spcPts val="2400"/>
              </a:spcAft>
            </a:pPr>
            <a:r>
              <a:rPr lang="en-US" sz="2000" dirty="0">
                <a:solidFill>
                  <a:schemeClr val="bg1"/>
                </a:solidFill>
                <a:latin typeface="Arial" charset="0"/>
                <a:ea typeface="ＭＳ Ｐゴシック" charset="0"/>
                <a:cs typeface="Arial" charset="0"/>
              </a:rPr>
              <a:t>Make Learning Personal</a:t>
            </a:r>
          </a:p>
          <a:p>
            <a:pPr>
              <a:spcBef>
                <a:spcPct val="0"/>
              </a:spcBef>
              <a:spcAft>
                <a:spcPts val="2400"/>
              </a:spcAft>
            </a:pPr>
            <a:r>
              <a:rPr lang="en-US" sz="2000" dirty="0">
                <a:solidFill>
                  <a:schemeClr val="bg1"/>
                </a:solidFill>
                <a:latin typeface="Arial" charset="0"/>
                <a:ea typeface="ＭＳ Ｐゴシック" charset="0"/>
                <a:cs typeface="Arial" charset="0"/>
              </a:rPr>
              <a:t>Measure What Matters</a:t>
            </a:r>
          </a:p>
        </p:txBody>
      </p:sp>
      <p:sp>
        <p:nvSpPr>
          <p:cNvPr id="15" name="Rectangle 14">
            <a:hlinkClick r:id="" action="ppaction://noaction"/>
          </p:cNvPr>
          <p:cNvSpPr>
            <a:spLocks noChangeArrowheads="1"/>
          </p:cNvSpPr>
          <p:nvPr/>
        </p:nvSpPr>
        <p:spPr bwMode="auto">
          <a:xfrm>
            <a:off x="327025" y="4449234"/>
            <a:ext cx="8032750" cy="804333"/>
          </a:xfrm>
          <a:prstGeom prst="rect">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4" name="Rectangle 13">
            <a:hlinkClick r:id="" action="ppaction://noaction"/>
          </p:cNvPr>
          <p:cNvSpPr>
            <a:spLocks noChangeArrowheads="1"/>
          </p:cNvSpPr>
          <p:nvPr/>
        </p:nvSpPr>
        <p:spPr bwMode="auto">
          <a:xfrm>
            <a:off x="327025" y="3647017"/>
            <a:ext cx="8032750" cy="802216"/>
          </a:xfrm>
          <a:prstGeom prst="rect">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3" name="Rectangle 12">
            <a:hlinkClick r:id="" action="ppaction://noaction"/>
          </p:cNvPr>
          <p:cNvSpPr>
            <a:spLocks noChangeArrowheads="1"/>
          </p:cNvSpPr>
          <p:nvPr/>
        </p:nvSpPr>
        <p:spPr bwMode="auto">
          <a:xfrm>
            <a:off x="327025" y="2844801"/>
            <a:ext cx="8032750" cy="802217"/>
          </a:xfrm>
          <a:prstGeom prst="rect">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4" name="Rectangle 3">
            <a:hlinkClick r:id="" action="ppaction://noaction"/>
          </p:cNvPr>
          <p:cNvSpPr>
            <a:spLocks noChangeArrowheads="1"/>
          </p:cNvSpPr>
          <p:nvPr/>
        </p:nvSpPr>
        <p:spPr bwMode="auto">
          <a:xfrm>
            <a:off x="327025" y="2042584"/>
            <a:ext cx="8032750" cy="802216"/>
          </a:xfrm>
          <a:prstGeom prst="rect">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1440"/>
            <a:ext cx="9144000" cy="648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Title 1"/>
          <p:cNvSpPr txBox="1">
            <a:spLocks/>
          </p:cNvSpPr>
          <p:nvPr/>
        </p:nvSpPr>
        <p:spPr bwMode="auto">
          <a:xfrm>
            <a:off x="133351" y="427567"/>
            <a:ext cx="7032625" cy="901700"/>
          </a:xfrm>
          <a:prstGeom prst="rect">
            <a:avLst/>
          </a:prstGeom>
          <a:solidFill>
            <a:srgbClr val="376092">
              <a:alpha val="49000"/>
            </a:srgbClr>
          </a:solidFill>
          <a:ln>
            <a:noFill/>
          </a:ln>
        </p:spPr>
        <p:txBody>
          <a:bodyPr anchor="ctr"/>
          <a:lstStyle>
            <a:lvl1pPr marL="365125" eaLnBrk="0" hangingPunct="0">
              <a:defRPr sz="2400">
                <a:solidFill>
                  <a:schemeClr val="tx1"/>
                </a:solidFill>
                <a:latin typeface="Arial" charset="0"/>
                <a:ea typeface="ＭＳ Ｐゴシック" charset="0"/>
                <a:cs typeface="Geneva" charset="0"/>
              </a:defRPr>
            </a:lvl1pPr>
            <a:lvl2pPr marL="742950" indent="-285750" eaLnBrk="0" hangingPunct="0">
              <a:defRPr sz="2400">
                <a:solidFill>
                  <a:schemeClr val="tx1"/>
                </a:solidFill>
                <a:latin typeface="Arial" charset="0"/>
                <a:ea typeface="Geneva" charset="0"/>
                <a:cs typeface="Geneva" charset="0"/>
              </a:defRPr>
            </a:lvl2pPr>
            <a:lvl3pPr marL="1143000" indent="-228600" eaLnBrk="0" hangingPunct="0">
              <a:defRPr sz="2400">
                <a:solidFill>
                  <a:schemeClr val="tx1"/>
                </a:solidFill>
                <a:latin typeface="Arial" charset="0"/>
                <a:ea typeface="Geneva" charset="0"/>
                <a:cs typeface="Geneva" charset="0"/>
              </a:defRPr>
            </a:lvl3pPr>
            <a:lvl4pPr marL="1600200" indent="-228600" eaLnBrk="0" hangingPunct="0">
              <a:defRPr sz="2400">
                <a:solidFill>
                  <a:schemeClr val="tx1"/>
                </a:solidFill>
                <a:latin typeface="Arial" charset="0"/>
                <a:ea typeface="Geneva" charset="0"/>
                <a:cs typeface="Geneva" charset="0"/>
              </a:defRPr>
            </a:lvl4pPr>
            <a:lvl5pPr marL="2057400" indent="-228600" eaLnBrk="0" hangingPunct="0">
              <a:defRPr sz="2400">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cs typeface="Geneva" charset="0"/>
              </a:defRPr>
            </a:lvl9pPr>
          </a:lstStyle>
          <a:p>
            <a:r>
              <a:rPr lang="en-US" sz="3200" b="1">
                <a:solidFill>
                  <a:schemeClr val="bg1"/>
                </a:solidFill>
                <a:effectLst>
                  <a:outerShdw blurRad="38100" dist="38100" dir="2700000" algn="tl">
                    <a:srgbClr val="000000"/>
                  </a:outerShdw>
                </a:effectLst>
                <a:cs typeface="Arial" charset="0"/>
              </a:rPr>
              <a:t>Innovate and Experiment</a:t>
            </a:r>
          </a:p>
        </p:txBody>
      </p:sp>
      <p:sp>
        <p:nvSpPr>
          <p:cNvPr id="7" name="Rectangle 6"/>
          <p:cNvSpPr/>
          <p:nvPr/>
        </p:nvSpPr>
        <p:spPr>
          <a:xfrm>
            <a:off x="733426" y="2936786"/>
            <a:ext cx="3152775" cy="1200329"/>
          </a:xfrm>
          <a:prstGeom prst="rect">
            <a:avLst/>
          </a:prstGeom>
          <a:solidFill>
            <a:srgbClr val="376092">
              <a:alpha val="89804"/>
            </a:srgbClr>
          </a:solidFill>
        </p:spPr>
        <p:txBody>
          <a:bodyPr anchor="ctr">
            <a:spAutoFit/>
          </a:bodyPr>
          <a:lstStyle/>
          <a:p>
            <a:pPr algn="ctr"/>
            <a:r>
              <a:rPr lang="en-US" b="1">
                <a:solidFill>
                  <a:schemeClr val="bg1"/>
                </a:solidFill>
                <a:effectLst>
                  <a:outerShdw blurRad="38100" dist="38100" dir="2700000" algn="tl">
                    <a:srgbClr val="000000"/>
                  </a:outerShdw>
                </a:effectLst>
              </a:rPr>
              <a:t>Adapt and evolve learning to meet the needs of </a:t>
            </a:r>
            <a:br>
              <a:rPr lang="en-US" b="1">
                <a:solidFill>
                  <a:schemeClr val="bg1"/>
                </a:solidFill>
                <a:effectLst>
                  <a:outerShdw blurRad="38100" dist="38100" dir="2700000" algn="tl">
                    <a:srgbClr val="000000"/>
                  </a:outerShdw>
                </a:effectLst>
              </a:rPr>
            </a:br>
            <a:r>
              <a:rPr lang="en-US" b="1">
                <a:solidFill>
                  <a:schemeClr val="bg1"/>
                </a:solidFill>
                <a:effectLst>
                  <a:outerShdw blurRad="38100" dist="38100" dir="2700000" algn="tl">
                    <a:srgbClr val="000000"/>
                  </a:outerShdw>
                </a:effectLst>
              </a:rPr>
              <a:t>high-performing professionals</a:t>
            </a:r>
          </a:p>
        </p:txBody>
      </p:sp>
      <p:sp>
        <p:nvSpPr>
          <p:cNvPr id="8" name="Flowchart: Process 7"/>
          <p:cNvSpPr>
            <a:spLocks noChangeArrowheads="1"/>
          </p:cNvSpPr>
          <p:nvPr/>
        </p:nvSpPr>
        <p:spPr bwMode="auto">
          <a:xfrm>
            <a:off x="4325938" y="3895666"/>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Small changes to learning can have a huge impact</a:t>
            </a:r>
          </a:p>
        </p:txBody>
      </p:sp>
      <p:sp>
        <p:nvSpPr>
          <p:cNvPr id="9" name="Flowchart: Process 8"/>
          <p:cNvSpPr>
            <a:spLocks noChangeArrowheads="1"/>
          </p:cNvSpPr>
          <p:nvPr/>
        </p:nvSpPr>
        <p:spPr bwMode="auto">
          <a:xfrm>
            <a:off x="4325938" y="2376957"/>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Leverage technology to enhance learning experiences</a:t>
            </a:r>
          </a:p>
        </p:txBody>
      </p:sp>
      <p:sp>
        <p:nvSpPr>
          <p:cNvPr id="2" name="Rectangle 1">
            <a:hlinkClick r:id="" action="ppaction://noaction"/>
          </p:cNvPr>
          <p:cNvSpPr>
            <a:spLocks noChangeArrowheads="1"/>
          </p:cNvSpPr>
          <p:nvPr/>
        </p:nvSpPr>
        <p:spPr bwMode="auto">
          <a:xfrm>
            <a:off x="509589" y="-8467"/>
            <a:ext cx="8201025" cy="6629400"/>
          </a:xfrm>
          <a:prstGeom prst="rect">
            <a:avLst/>
          </a:prstGeom>
          <a:solidFill>
            <a:srgbClr val="FFFFFF">
              <a:alpha val="0"/>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863"/>
            <a:ext cx="9144000" cy="660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33426" y="2935728"/>
            <a:ext cx="3152775" cy="1200329"/>
          </a:xfrm>
          <a:prstGeom prst="rect">
            <a:avLst/>
          </a:prstGeom>
          <a:solidFill>
            <a:srgbClr val="7F7F7F">
              <a:alpha val="74902"/>
            </a:srgbClr>
          </a:solidFill>
        </p:spPr>
        <p:txBody>
          <a:bodyPr anchor="ctr">
            <a:spAutoFit/>
          </a:bodyPr>
          <a:lstStyle/>
          <a:p>
            <a:pPr algn="ctr"/>
            <a:r>
              <a:rPr lang="en-US" b="1">
                <a:solidFill>
                  <a:schemeClr val="bg1"/>
                </a:solidFill>
                <a:effectLst>
                  <a:outerShdw blurRad="38100" dist="38100" dir="2700000" algn="tl">
                    <a:srgbClr val="000000"/>
                  </a:outerShdw>
                </a:effectLst>
              </a:rPr>
              <a:t>Create meaningful, purposeful experiences that motivate and engage learners</a:t>
            </a:r>
          </a:p>
        </p:txBody>
      </p:sp>
      <p:sp>
        <p:nvSpPr>
          <p:cNvPr id="8" name="Flowchart: Process 7"/>
          <p:cNvSpPr>
            <a:spLocks noChangeArrowheads="1"/>
          </p:cNvSpPr>
          <p:nvPr/>
        </p:nvSpPr>
        <p:spPr bwMode="auto">
          <a:xfrm>
            <a:off x="4325938" y="3893549"/>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Make learning engaging </a:t>
            </a:r>
            <a:br>
              <a:rPr lang="en-US" altLang="en-US" sz="2000" dirty="0">
                <a:latin typeface="Arial" pitchFamily="34" charset="0"/>
                <a:ea typeface="+mn-ea"/>
                <a:cs typeface="Arial" panose="020B0604020202020204" pitchFamily="34" charset="0"/>
              </a:rPr>
            </a:br>
            <a:r>
              <a:rPr lang="en-US" altLang="en-US" sz="2000" dirty="0">
                <a:latin typeface="Arial" pitchFamily="34" charset="0"/>
                <a:ea typeface="+mn-ea"/>
                <a:cs typeface="Arial" panose="020B0604020202020204" pitchFamily="34" charset="0"/>
              </a:rPr>
              <a:t>and relevant</a:t>
            </a:r>
          </a:p>
        </p:txBody>
      </p:sp>
      <p:sp>
        <p:nvSpPr>
          <p:cNvPr id="9" name="Flowchart: Process 8"/>
          <p:cNvSpPr>
            <a:spLocks noChangeArrowheads="1"/>
          </p:cNvSpPr>
          <p:nvPr/>
        </p:nvSpPr>
        <p:spPr bwMode="auto">
          <a:xfrm>
            <a:off x="4325938" y="2376957"/>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sz="2000" dirty="0">
                <a:latin typeface="Arial" pitchFamily="34" charset="0"/>
                <a:ea typeface="Geneva" pitchFamily="-84" charset="-128"/>
                <a:cs typeface="Arial" charset="0"/>
              </a:rPr>
              <a:t>Start with</a:t>
            </a:r>
          </a:p>
          <a:p>
            <a:pPr algn="ctr">
              <a:defRPr/>
            </a:pPr>
            <a:r>
              <a:rPr lang="en-US" sz="2000" dirty="0">
                <a:latin typeface="Arial" pitchFamily="34" charset="0"/>
                <a:ea typeface="Geneva" pitchFamily="-84" charset="-128"/>
                <a:cs typeface="Arial" charset="0"/>
              </a:rPr>
              <a:t>the learner</a:t>
            </a:r>
          </a:p>
        </p:txBody>
      </p:sp>
      <p:sp>
        <p:nvSpPr>
          <p:cNvPr id="10" name="Title 1"/>
          <p:cNvSpPr txBox="1">
            <a:spLocks/>
          </p:cNvSpPr>
          <p:nvPr/>
        </p:nvSpPr>
        <p:spPr bwMode="auto">
          <a:xfrm>
            <a:off x="-63500" y="569385"/>
            <a:ext cx="7032625" cy="901700"/>
          </a:xfrm>
          <a:prstGeom prst="rect">
            <a:avLst/>
          </a:prstGeom>
          <a:noFill/>
          <a:ln>
            <a:noFill/>
          </a:ln>
          <a:effectLst>
            <a:outerShdw blurRad="50800" dist="38100" dir="2700000" algn="tl" rotWithShape="0">
              <a:prstClr val="black">
                <a:alpha val="40000"/>
              </a:prstClr>
            </a:outerShdw>
          </a:effectLst>
        </p:spPr>
        <p:txBody>
          <a:bodyPr anchor="ctr"/>
          <a:lstStyle>
            <a:lvl1pPr marL="365125"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defRPr/>
            </a:pPr>
            <a:r>
              <a:rPr lang="en-US" sz="3200" b="1" dirty="0" smtClean="0">
                <a:solidFill>
                  <a:schemeClr val="bg1"/>
                </a:solidFill>
                <a:ea typeface="MS PGothic" charset="0"/>
                <a:cs typeface="Arial" charset="0"/>
              </a:rPr>
              <a:t>Ignite a Passion for Learning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72575" cy="655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33426" y="2243667"/>
            <a:ext cx="3152775" cy="3981451"/>
          </a:xfrm>
          <a:prstGeom prst="rect">
            <a:avLst/>
          </a:prstGeom>
          <a:solidFill>
            <a:srgbClr val="3D4451">
              <a:alpha val="85098"/>
            </a:srgbClr>
          </a:solidFill>
        </p:spPr>
        <p:txBody>
          <a:bodyPr anchor="ctr"/>
          <a:lstStyle/>
          <a:p>
            <a:pPr algn="ctr"/>
            <a:r>
              <a:rPr lang="en-US" b="1">
                <a:solidFill>
                  <a:schemeClr val="bg1"/>
                </a:solidFill>
                <a:effectLst>
                  <a:outerShdw blurRad="38100" dist="38100" dir="2700000" algn="tl">
                    <a:srgbClr val="000000"/>
                  </a:outerShdw>
                </a:effectLst>
              </a:rPr>
              <a:t>Create learning opportunities that address individuals</a:t>
            </a:r>
            <a:r>
              <a:rPr lang="ja-JP" altLang="en-US" b="1">
                <a:solidFill>
                  <a:schemeClr val="bg1"/>
                </a:solidFill>
                <a:effectLst>
                  <a:outerShdw blurRad="38100" dist="38100" dir="2700000" algn="tl">
                    <a:srgbClr val="000000"/>
                  </a:outerShdw>
                </a:effectLst>
              </a:rPr>
              <a:t>’</a:t>
            </a:r>
            <a:r>
              <a:rPr lang="en-US" b="1">
                <a:solidFill>
                  <a:schemeClr val="bg1"/>
                </a:solidFill>
                <a:effectLst>
                  <a:outerShdw blurRad="38100" dist="38100" dir="2700000" algn="tl">
                    <a:srgbClr val="000000"/>
                  </a:outerShdw>
                </a:effectLst>
              </a:rPr>
              <a:t> knowledge and competency needs</a:t>
            </a:r>
          </a:p>
        </p:txBody>
      </p:sp>
      <p:sp>
        <p:nvSpPr>
          <p:cNvPr id="8" name="Flowchart: Process 7"/>
          <p:cNvSpPr>
            <a:spLocks noChangeArrowheads="1"/>
          </p:cNvSpPr>
          <p:nvPr/>
        </p:nvSpPr>
        <p:spPr bwMode="auto">
          <a:xfrm>
            <a:off x="4325938" y="3836399"/>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Design for</a:t>
            </a:r>
          </a:p>
          <a:p>
            <a:pPr algn="ctr">
              <a:defRPr/>
            </a:pPr>
            <a:r>
              <a:rPr lang="en-US" altLang="en-US" sz="2000" dirty="0">
                <a:latin typeface="Arial" pitchFamily="34" charset="0"/>
                <a:ea typeface="+mn-ea"/>
                <a:cs typeface="Arial" panose="020B0604020202020204" pitchFamily="34" charset="0"/>
              </a:rPr>
              <a:t>desired outcome</a:t>
            </a:r>
          </a:p>
        </p:txBody>
      </p:sp>
      <p:sp>
        <p:nvSpPr>
          <p:cNvPr id="9" name="Flowchart: Process 8"/>
          <p:cNvSpPr>
            <a:spLocks noChangeArrowheads="1"/>
          </p:cNvSpPr>
          <p:nvPr/>
        </p:nvSpPr>
        <p:spPr bwMode="auto">
          <a:xfrm>
            <a:off x="4325938" y="2376957"/>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Filter content and</a:t>
            </a:r>
          </a:p>
          <a:p>
            <a:pPr algn="ctr">
              <a:defRPr/>
            </a:pPr>
            <a:r>
              <a:rPr lang="en-US" altLang="en-US" sz="2000" dirty="0">
                <a:latin typeface="Arial" pitchFamily="34" charset="0"/>
                <a:ea typeface="+mn-ea"/>
                <a:cs typeface="Arial" panose="020B0604020202020204" pitchFamily="34" charset="0"/>
              </a:rPr>
              <a:t>focus resources</a:t>
            </a:r>
          </a:p>
        </p:txBody>
      </p:sp>
      <p:sp>
        <p:nvSpPr>
          <p:cNvPr id="10" name="Flowchart: Process 9"/>
          <p:cNvSpPr>
            <a:spLocks noChangeArrowheads="1"/>
          </p:cNvSpPr>
          <p:nvPr/>
        </p:nvSpPr>
        <p:spPr bwMode="auto">
          <a:xfrm>
            <a:off x="4325938" y="5291607"/>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Deliver any topic,</a:t>
            </a:r>
          </a:p>
          <a:p>
            <a:pPr algn="ctr">
              <a:defRPr/>
            </a:pPr>
            <a:r>
              <a:rPr lang="en-US" altLang="en-US" sz="2000" dirty="0">
                <a:latin typeface="Arial" pitchFamily="34" charset="0"/>
                <a:ea typeface="+mn-ea"/>
                <a:cs typeface="Arial" panose="020B0604020202020204" pitchFamily="34" charset="0"/>
              </a:rPr>
              <a:t>anywhere, any way</a:t>
            </a:r>
          </a:p>
        </p:txBody>
      </p:sp>
      <p:sp>
        <p:nvSpPr>
          <p:cNvPr id="11" name="Rectangle 10">
            <a:hlinkClick r:id="" action="ppaction://noaction"/>
          </p:cNvPr>
          <p:cNvSpPr>
            <a:spLocks noChangeArrowheads="1"/>
          </p:cNvSpPr>
          <p:nvPr/>
        </p:nvSpPr>
        <p:spPr bwMode="auto">
          <a:xfrm>
            <a:off x="0" y="1280584"/>
            <a:ext cx="9175750" cy="5277379"/>
          </a:xfrm>
          <a:prstGeom prst="rect">
            <a:avLst/>
          </a:prstGeom>
          <a:solidFill>
            <a:srgbClr val="FFFFFF">
              <a:alpha val="0"/>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cs typeface="+mn-cs"/>
            </a:endParaRPr>
          </a:p>
        </p:txBody>
      </p:sp>
      <p:sp>
        <p:nvSpPr>
          <p:cNvPr id="12" name="Title 1"/>
          <p:cNvSpPr txBox="1">
            <a:spLocks/>
          </p:cNvSpPr>
          <p:nvPr/>
        </p:nvSpPr>
        <p:spPr bwMode="auto">
          <a:xfrm>
            <a:off x="-68263" y="569385"/>
            <a:ext cx="7032626" cy="901700"/>
          </a:xfrm>
          <a:prstGeom prst="rect">
            <a:avLst/>
          </a:prstGeom>
          <a:noFill/>
          <a:ln>
            <a:noFill/>
          </a:ln>
        </p:spPr>
        <p:txBody>
          <a:bodyPr anchor="ctr"/>
          <a:lstStyle>
            <a:lvl1pPr marL="365125"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defRPr/>
            </a:pPr>
            <a:r>
              <a:rPr lang="en-US" sz="3200" b="1" dirty="0" smtClean="0">
                <a:solidFill>
                  <a:schemeClr val="bg1"/>
                </a:solidFill>
                <a:effectLst>
                  <a:outerShdw blurRad="38100" dist="38100" dir="2700000" algn="tl">
                    <a:srgbClr val="000000">
                      <a:alpha val="43137"/>
                    </a:srgbClr>
                  </a:outerShdw>
                </a:effectLst>
                <a:ea typeface="MS PGothic" charset="0"/>
                <a:cs typeface="Arial" charset="0"/>
              </a:rPr>
              <a:t>Make Learning Personal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55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33426" y="2243667"/>
            <a:ext cx="3152775" cy="3547533"/>
          </a:xfrm>
          <a:prstGeom prst="rect">
            <a:avLst/>
          </a:prstGeom>
          <a:solidFill>
            <a:srgbClr val="31859C">
              <a:alpha val="74902"/>
            </a:srgbClr>
          </a:solidFill>
        </p:spPr>
        <p:txBody>
          <a:bodyPr anchor="ctr"/>
          <a:lstStyle/>
          <a:p>
            <a:pPr algn="ctr"/>
            <a:r>
              <a:rPr lang="en-US" b="1">
                <a:solidFill>
                  <a:schemeClr val="bg1"/>
                </a:solidFill>
                <a:effectLst>
                  <a:outerShdw blurRad="38100" dist="38100" dir="2700000" algn="tl">
                    <a:srgbClr val="000000"/>
                  </a:outerShdw>
                </a:effectLst>
              </a:rPr>
              <a:t>Learning happens everywhere and can</a:t>
            </a:r>
            <a:r>
              <a:rPr lang="ja-JP" altLang="en-US" b="1">
                <a:solidFill>
                  <a:schemeClr val="bg1"/>
                </a:solidFill>
                <a:effectLst>
                  <a:outerShdw blurRad="38100" dist="38100" dir="2700000" algn="tl">
                    <a:srgbClr val="000000"/>
                  </a:outerShdw>
                </a:effectLst>
              </a:rPr>
              <a:t>’</a:t>
            </a:r>
            <a:r>
              <a:rPr lang="en-US" b="1">
                <a:solidFill>
                  <a:schemeClr val="bg1"/>
                </a:solidFill>
                <a:effectLst>
                  <a:outerShdw blurRad="38100" dist="38100" dir="2700000" algn="tl">
                    <a:srgbClr val="000000"/>
                  </a:outerShdw>
                </a:effectLst>
              </a:rPr>
              <a:t>t always be quantified in a test result or measured in hours </a:t>
            </a:r>
          </a:p>
        </p:txBody>
      </p:sp>
      <p:sp>
        <p:nvSpPr>
          <p:cNvPr id="8" name="Flowchart: Process 7"/>
          <p:cNvSpPr>
            <a:spLocks noChangeArrowheads="1"/>
          </p:cNvSpPr>
          <p:nvPr/>
        </p:nvSpPr>
        <p:spPr bwMode="auto">
          <a:xfrm>
            <a:off x="4325938" y="2374841"/>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Create and leverage a unified, global competency framework</a:t>
            </a:r>
          </a:p>
        </p:txBody>
      </p:sp>
      <p:sp>
        <p:nvSpPr>
          <p:cNvPr id="9" name="Flowchart: Process 8"/>
          <p:cNvSpPr>
            <a:spLocks noChangeArrowheads="1"/>
          </p:cNvSpPr>
          <p:nvPr/>
        </p:nvSpPr>
        <p:spPr bwMode="auto">
          <a:xfrm>
            <a:off x="4325938" y="5216896"/>
            <a:ext cx="4114800" cy="492443"/>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Rethink how </a:t>
            </a:r>
            <a:r>
              <a:rPr lang="en-US" altLang="en-US" sz="2000" dirty="0" err="1">
                <a:latin typeface="Arial" pitchFamily="34" charset="0"/>
                <a:ea typeface="+mn-ea"/>
                <a:cs typeface="Arial" panose="020B0604020202020204" pitchFamily="34" charset="0"/>
              </a:rPr>
              <a:t>CPE</a:t>
            </a:r>
            <a:r>
              <a:rPr lang="en-US" altLang="en-US" sz="2000" dirty="0">
                <a:latin typeface="Arial" pitchFamily="34" charset="0"/>
                <a:ea typeface="+mn-ea"/>
                <a:cs typeface="Arial" panose="020B0604020202020204" pitchFamily="34" charset="0"/>
              </a:rPr>
              <a:t> is measured</a:t>
            </a:r>
          </a:p>
        </p:txBody>
      </p:sp>
      <p:sp>
        <p:nvSpPr>
          <p:cNvPr id="10" name="Flowchart: Process 9"/>
          <p:cNvSpPr>
            <a:spLocks noChangeArrowheads="1"/>
          </p:cNvSpPr>
          <p:nvPr/>
        </p:nvSpPr>
        <p:spPr bwMode="auto">
          <a:xfrm>
            <a:off x="4325938" y="3795123"/>
            <a:ext cx="4114800" cy="800219"/>
          </a:xfrm>
          <a:prstGeom prst="flowChartProcess">
            <a:avLst/>
          </a:prstGeom>
          <a:solidFill>
            <a:srgbClr val="FFFFFF">
              <a:alpha val="74901"/>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tIns="91440" bIns="91440" anchor="ctr">
            <a:spAutoFit/>
          </a:bodyPr>
          <a:lstStyle/>
          <a:p>
            <a:pPr algn="ctr">
              <a:defRPr/>
            </a:pPr>
            <a:r>
              <a:rPr lang="en-US" altLang="en-US" sz="2000" dirty="0">
                <a:latin typeface="Arial" pitchFamily="34" charset="0"/>
                <a:ea typeface="+mn-ea"/>
                <a:cs typeface="Arial" panose="020B0604020202020204" pitchFamily="34" charset="0"/>
              </a:rPr>
              <a:t>Develop one uniform, global compliance standard</a:t>
            </a:r>
          </a:p>
        </p:txBody>
      </p:sp>
      <p:sp>
        <p:nvSpPr>
          <p:cNvPr id="11" name="Title 1"/>
          <p:cNvSpPr txBox="1">
            <a:spLocks/>
          </p:cNvSpPr>
          <p:nvPr/>
        </p:nvSpPr>
        <p:spPr bwMode="auto">
          <a:xfrm>
            <a:off x="-41275" y="569385"/>
            <a:ext cx="7032625" cy="901700"/>
          </a:xfrm>
          <a:prstGeom prst="rect">
            <a:avLst/>
          </a:prstGeom>
          <a:noFill/>
          <a:ln>
            <a:noFill/>
          </a:ln>
        </p:spPr>
        <p:txBody>
          <a:bodyPr anchor="ctr"/>
          <a:lstStyle>
            <a:lvl1pPr marL="365125"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defRPr/>
            </a:pPr>
            <a:r>
              <a:rPr lang="en-US" sz="3200" b="1" dirty="0" smtClean="0">
                <a:solidFill>
                  <a:schemeClr val="bg1"/>
                </a:solidFill>
                <a:effectLst>
                  <a:outerShdw blurRad="38100" dist="38100" dir="2700000" algn="tl">
                    <a:srgbClr val="000000">
                      <a:alpha val="43137"/>
                    </a:srgbClr>
                  </a:outerShdw>
                </a:effectLst>
                <a:ea typeface="MS PGothic" charset="0"/>
                <a:cs typeface="Arial" charset="0"/>
              </a:rPr>
              <a:t>Measure What Matters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bwMode="auto">
          <a:xfrm>
            <a:off x="508000" y="353485"/>
            <a:ext cx="8178800"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latin typeface="Arial" pitchFamily="34" charset="0"/>
                <a:cs typeface="Arial" pitchFamily="34" charset="0"/>
              </a:rPr>
              <a:t>Topics for discussion</a:t>
            </a:r>
          </a:p>
        </p:txBody>
      </p:sp>
      <p:sp>
        <p:nvSpPr>
          <p:cNvPr id="8195" name="Content Placeholder 3"/>
          <p:cNvSpPr>
            <a:spLocks noGrp="1"/>
          </p:cNvSpPr>
          <p:nvPr>
            <p:ph idx="1"/>
          </p:nvPr>
        </p:nvSpPr>
        <p:spPr bwMode="auto">
          <a:xfrm>
            <a:off x="508000" y="1500718"/>
            <a:ext cx="8178800" cy="4766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n-US" altLang="en-US" dirty="0">
                <a:latin typeface="Arial" pitchFamily="34" charset="0"/>
                <a:cs typeface="Arial" pitchFamily="34" charset="0"/>
              </a:rPr>
              <a:t>The business, profession and workplace evolution</a:t>
            </a:r>
          </a:p>
          <a:p>
            <a:pPr>
              <a:lnSpc>
                <a:spcPct val="150000"/>
              </a:lnSpc>
            </a:pPr>
            <a:r>
              <a:rPr lang="en-US" altLang="en-US" dirty="0">
                <a:latin typeface="Arial" pitchFamily="34" charset="0"/>
                <a:cs typeface="Arial" pitchFamily="34" charset="0"/>
              </a:rPr>
              <a:t>The learning revolution</a:t>
            </a:r>
          </a:p>
          <a:p>
            <a:pPr>
              <a:lnSpc>
                <a:spcPct val="150000"/>
              </a:lnSpc>
            </a:pPr>
            <a:r>
              <a:rPr lang="en-US" altLang="en-US" dirty="0">
                <a:latin typeface="Arial" pitchFamily="34" charset="0"/>
                <a:cs typeface="Arial" pitchFamily="34" charset="0"/>
              </a:rPr>
              <a:t>Future of Learning recommendations</a:t>
            </a:r>
          </a:p>
          <a:p>
            <a:pPr>
              <a:lnSpc>
                <a:spcPct val="150000"/>
              </a:lnSpc>
            </a:pPr>
            <a:r>
              <a:rPr lang="en-US" altLang="en-US" dirty="0">
                <a:latin typeface="Arial" pitchFamily="34" charset="0"/>
                <a:cs typeface="Arial" pitchFamily="34" charset="0"/>
              </a:rPr>
              <a:t>Learn more</a:t>
            </a:r>
          </a:p>
        </p:txBody>
      </p:sp>
    </p:spTree>
    <p:extLst>
      <p:ext uri="{BB962C8B-B14F-4D97-AF65-F5344CB8AC3E}">
        <p14:creationId xmlns:p14="http://schemas.microsoft.com/office/powerpoint/2010/main" val="378332960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288" y="-19050"/>
            <a:ext cx="9234488" cy="6577015"/>
          </a:xfrm>
          <a:prstGeom prst="rect">
            <a:avLst/>
          </a:prstGeom>
          <a:solidFill>
            <a:schemeClr val="tx1"/>
          </a:solidFill>
          <a:ln w="9525">
            <a:solidFill>
              <a:srgbClr val="335D91"/>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pic>
        <p:nvPicPr>
          <p:cNvPr id="37896" name="Picture 8">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9520"/>
            <a:ext cx="9153526" cy="656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01700" y="3134784"/>
            <a:ext cx="5124688" cy="1569660"/>
          </a:xfrm>
          <a:prstGeom prst="rect">
            <a:avLst/>
          </a:prstGeom>
        </p:spPr>
        <p:txBody>
          <a:bodyPr wrap="square">
            <a:spAutoFit/>
          </a:bodyPr>
          <a:lstStyle/>
          <a:p>
            <a:pPr>
              <a:defRPr/>
            </a:pPr>
            <a:r>
              <a:rPr lang="en-US" sz="3600" b="1" dirty="0">
                <a:solidFill>
                  <a:schemeClr val="bg1"/>
                </a:solidFill>
                <a:effectLst>
                  <a:outerShdw blurRad="50800" dist="38100" dir="2700000" algn="tl" rotWithShape="0">
                    <a:srgbClr val="000000">
                      <a:alpha val="43000"/>
                    </a:srgbClr>
                  </a:outerShdw>
                </a:effectLst>
                <a:latin typeface="Arial Black" panose="020B0A04020102020204" pitchFamily="34" charset="0"/>
                <a:ea typeface="Geneva" pitchFamily="-84" charset="-128"/>
                <a:cs typeface="Arial" panose="020B0604020202020204" pitchFamily="34" charset="0"/>
              </a:rPr>
              <a:t>JOIN US</a:t>
            </a:r>
            <a:r>
              <a:rPr lang="en-US" sz="3600" b="1" dirty="0" smtClean="0">
                <a:solidFill>
                  <a:schemeClr val="bg1"/>
                </a:solidFill>
                <a:effectLst>
                  <a:outerShdw blurRad="50800" dist="38100" dir="2700000" algn="tl" rotWithShape="0">
                    <a:srgbClr val="000000">
                      <a:alpha val="43000"/>
                    </a:srgbClr>
                  </a:outerShdw>
                </a:effectLst>
                <a:latin typeface="Arial Black" panose="020B0A04020102020204" pitchFamily="34" charset="0"/>
                <a:ea typeface="Geneva" pitchFamily="-84" charset="-128"/>
                <a:cs typeface="Arial" panose="020B0604020202020204" pitchFamily="34" charset="0"/>
              </a:rPr>
              <a:t>.</a:t>
            </a:r>
          </a:p>
          <a:p>
            <a:pPr>
              <a:defRPr/>
            </a:pPr>
            <a:r>
              <a:rPr lang="en-US" sz="2400" b="1" u="sng" dirty="0">
                <a:solidFill>
                  <a:schemeClr val="bg1"/>
                </a:solidFill>
                <a:latin typeface="Arial Black" panose="020B0A04020102020204" pitchFamily="34" charset="0"/>
                <a:ea typeface="Geneva" pitchFamily="-84" charset="-128"/>
                <a:cs typeface="Arial" panose="020B0604020202020204" pitchFamily="34" charset="0"/>
                <a:hlinkClick r:id="rId3"/>
              </a:rPr>
              <a:t>futureoflearning.aicpa.org</a:t>
            </a:r>
            <a:endParaRPr lang="en-US" sz="2400" b="1" u="sng" dirty="0">
              <a:solidFill>
                <a:schemeClr val="bg1"/>
              </a:solidFill>
              <a:latin typeface="Arial Black" panose="020B0A04020102020204" pitchFamily="34" charset="0"/>
              <a:ea typeface="Geneva" pitchFamily="-84" charset="-128"/>
              <a:cs typeface="Arial" panose="020B0604020202020204" pitchFamily="34" charset="0"/>
            </a:endParaRPr>
          </a:p>
          <a:p>
            <a:pPr>
              <a:defRPr/>
            </a:pPr>
            <a:endParaRPr lang="en-US" sz="3600" b="1" dirty="0">
              <a:effectLst>
                <a:outerShdw blurRad="50800" dist="38100" dir="2700000" algn="tl" rotWithShape="0">
                  <a:srgbClr val="000000">
                    <a:alpha val="43000"/>
                  </a:srgbClr>
                </a:outerShdw>
              </a:effectLst>
              <a:latin typeface="Arial Black" panose="020B0A04020102020204" pitchFamily="34" charset="0"/>
              <a:ea typeface="Geneva" pitchFamily="-8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fade">
                                      <p:cBhvr>
                                        <p:cTn id="7" dur="25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business, profession and workplace evolution </a:t>
            </a:r>
          </a:p>
        </p:txBody>
      </p:sp>
    </p:spTree>
    <p:extLst>
      <p:ext uri="{BB962C8B-B14F-4D97-AF65-F5344CB8AC3E}">
        <p14:creationId xmlns:p14="http://schemas.microsoft.com/office/powerpoint/2010/main" val="262420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4454244.eps"/>
          <p:cNvPicPr>
            <a:picLocks noChangeAspect="1"/>
          </p:cNvPicPr>
          <p:nvPr/>
        </p:nvPicPr>
        <p:blipFill>
          <a:blip r:embed="rId3" cstate="email">
            <a:lum bright="20000" contrast="40000"/>
            <a:alphaModFix amt="47000"/>
            <a:extLst>
              <a:ext uri="{28A0092B-C50C-407E-A947-70E740481C1C}">
                <a14:useLocalDpi xmlns:a14="http://schemas.microsoft.com/office/drawing/2010/main"/>
              </a:ext>
            </a:extLst>
          </a:blip>
          <a:srcRect/>
          <a:stretch>
            <a:fillRect/>
          </a:stretch>
        </p:blipFill>
        <p:spPr bwMode="auto">
          <a:xfrm>
            <a:off x="467497" y="1491565"/>
            <a:ext cx="8332473" cy="469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bwMode="auto">
          <a:xfrm>
            <a:off x="508000" y="353485"/>
            <a:ext cx="8178800"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latin typeface="Arial" pitchFamily="34" charset="0"/>
                <a:cs typeface="Arial" pitchFamily="34" charset="0"/>
              </a:rPr>
              <a:t>Business and profession transform</a:t>
            </a:r>
          </a:p>
        </p:txBody>
      </p:sp>
      <p:sp>
        <p:nvSpPr>
          <p:cNvPr id="7" name="Content Placeholder 1"/>
          <p:cNvSpPr txBox="1">
            <a:spLocks/>
          </p:cNvSpPr>
          <p:nvPr/>
        </p:nvSpPr>
        <p:spPr bwMode="auto">
          <a:xfrm>
            <a:off x="535929" y="1420855"/>
            <a:ext cx="6922472" cy="47667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0A52A1"/>
              </a:buClr>
              <a:buSzPct val="100000"/>
              <a:buBlip>
                <a:blip r:embed="rId4"/>
              </a:buBlip>
              <a:defRPr sz="2400" b="1" kern="1200">
                <a:solidFill>
                  <a:srgbClr val="0A52A1"/>
                </a:solidFill>
                <a:latin typeface="Arial"/>
                <a:ea typeface="ＭＳ Ｐゴシック" pitchFamily="-112" charset="-128"/>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12" charset="-128"/>
                <a:cs typeface="Arial"/>
              </a:defRPr>
            </a:lvl2pPr>
            <a:lvl3pPr marL="11430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3pPr>
            <a:lvl4pPr marL="16002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4pPr>
            <a:lvl5pPr marL="20574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500"/>
              </a:spcBef>
              <a:spcAft>
                <a:spcPts val="500"/>
              </a:spcAft>
              <a:defRPr/>
            </a:pPr>
            <a:r>
              <a:rPr lang="en-US" altLang="en-US" sz="2000" dirty="0">
                <a:latin typeface="Arial" pitchFamily="34" charset="0"/>
                <a:cs typeface="Arial" pitchFamily="34" charset="0"/>
              </a:rPr>
              <a:t>Disruptors </a:t>
            </a:r>
            <a:r>
              <a:rPr lang="en-US" altLang="en-US" sz="2000" dirty="0" smtClean="0">
                <a:latin typeface="Arial" pitchFamily="34" charset="0"/>
                <a:cs typeface="Arial" pitchFamily="34" charset="0"/>
              </a:rPr>
              <a:t>emerge overnight</a:t>
            </a:r>
            <a:endParaRPr lang="en-US" altLang="en-US" sz="2000" dirty="0">
              <a:latin typeface="Arial" pitchFamily="34" charset="0"/>
              <a:cs typeface="Arial" pitchFamily="34" charset="0"/>
            </a:endParaRPr>
          </a:p>
          <a:p>
            <a:pPr>
              <a:lnSpc>
                <a:spcPct val="120000"/>
              </a:lnSpc>
              <a:spcBef>
                <a:spcPts val="500"/>
              </a:spcBef>
              <a:spcAft>
                <a:spcPts val="500"/>
              </a:spcAft>
              <a:defRPr/>
            </a:pPr>
            <a:r>
              <a:rPr lang="en-US" altLang="en-US" sz="2000" dirty="0">
                <a:latin typeface="Arial" pitchFamily="34" charset="0"/>
                <a:cs typeface="Arial" pitchFamily="34" charset="0"/>
              </a:rPr>
              <a:t>Increased regulation</a:t>
            </a:r>
          </a:p>
          <a:p>
            <a:pPr>
              <a:lnSpc>
                <a:spcPct val="120000"/>
              </a:lnSpc>
              <a:spcBef>
                <a:spcPts val="500"/>
              </a:spcBef>
              <a:spcAft>
                <a:spcPts val="500"/>
              </a:spcAft>
              <a:defRPr/>
            </a:pPr>
            <a:r>
              <a:rPr lang="en-US" altLang="en-US" sz="2000" dirty="0">
                <a:latin typeface="Arial" pitchFamily="34" charset="0"/>
                <a:cs typeface="Arial" pitchFamily="34" charset="0"/>
              </a:rPr>
              <a:t>Hyper-specialization</a:t>
            </a:r>
          </a:p>
          <a:p>
            <a:pPr>
              <a:lnSpc>
                <a:spcPct val="120000"/>
              </a:lnSpc>
              <a:spcBef>
                <a:spcPts val="500"/>
              </a:spcBef>
              <a:spcAft>
                <a:spcPts val="500"/>
              </a:spcAft>
              <a:defRPr/>
            </a:pPr>
            <a:r>
              <a:rPr lang="en-US" altLang="en-US" sz="2000" dirty="0">
                <a:latin typeface="Arial" pitchFamily="34" charset="0"/>
                <a:cs typeface="Arial" pitchFamily="34" charset="0"/>
              </a:rPr>
              <a:t>Globalization adds complexity</a:t>
            </a:r>
          </a:p>
          <a:p>
            <a:pPr>
              <a:lnSpc>
                <a:spcPct val="120000"/>
              </a:lnSpc>
              <a:spcBef>
                <a:spcPts val="500"/>
              </a:spcBef>
              <a:spcAft>
                <a:spcPts val="500"/>
              </a:spcAft>
              <a:defRPr/>
            </a:pPr>
            <a:r>
              <a:rPr lang="en-US" altLang="en-US" sz="2000" dirty="0">
                <a:latin typeface="Arial" pitchFamily="34" charset="0"/>
                <a:cs typeface="Arial" pitchFamily="34" charset="0"/>
              </a:rPr>
              <a:t>Technologies transforming business</a:t>
            </a:r>
          </a:p>
        </p:txBody>
      </p:sp>
    </p:spTree>
    <p:extLst>
      <p:ext uri="{BB962C8B-B14F-4D97-AF65-F5344CB8AC3E}">
        <p14:creationId xmlns:p14="http://schemas.microsoft.com/office/powerpoint/2010/main" val="33665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p:cNvSpPr txBox="1">
            <a:spLocks noChangeArrowheads="1"/>
          </p:cNvSpPr>
          <p:nvPr/>
        </p:nvSpPr>
        <p:spPr bwMode="auto">
          <a:xfrm>
            <a:off x="-2882900" y="-69638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eaLnBrk="1" hangingPunct="1"/>
            <a:endParaRPr lang="en-US" altLang="en-US"/>
          </a:p>
        </p:txBody>
      </p:sp>
      <p:sp>
        <p:nvSpPr>
          <p:cNvPr id="12294" name="Title 1"/>
          <p:cNvSpPr txBox="1">
            <a:spLocks/>
          </p:cNvSpPr>
          <p:nvPr/>
        </p:nvSpPr>
        <p:spPr bwMode="auto">
          <a:xfrm>
            <a:off x="527050" y="342901"/>
            <a:ext cx="8178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r>
              <a:rPr lang="en-US" altLang="en-US" sz="2800" b="1" dirty="0">
                <a:solidFill>
                  <a:srgbClr val="002060"/>
                </a:solidFill>
                <a:ea typeface="MS PGothic" pitchFamily="34" charset="-128"/>
              </a:rPr>
              <a:t>Workplace evolves — 2020 Outlook</a:t>
            </a:r>
          </a:p>
        </p:txBody>
      </p:sp>
      <p:sp>
        <p:nvSpPr>
          <p:cNvPr id="12297" name="Rectangle 1"/>
          <p:cNvSpPr>
            <a:spLocks noChangeArrowheads="1"/>
          </p:cNvSpPr>
          <p:nvPr/>
        </p:nvSpPr>
        <p:spPr bwMode="auto">
          <a:xfrm>
            <a:off x="6870557" y="6156644"/>
            <a:ext cx="20104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eaLnBrk="1" hangingPunct="1"/>
            <a:r>
              <a:rPr lang="en-US" altLang="en-US" sz="1100" dirty="0">
                <a:solidFill>
                  <a:srgbClr val="002060"/>
                </a:solidFill>
              </a:rPr>
              <a:t>Source: The 2020 Workplace</a:t>
            </a:r>
          </a:p>
        </p:txBody>
      </p:sp>
      <p:sp>
        <p:nvSpPr>
          <p:cNvPr id="9" name="Content Placeholder 1"/>
          <p:cNvSpPr>
            <a:spLocks noGrp="1"/>
          </p:cNvSpPr>
          <p:nvPr>
            <p:ph idx="1"/>
          </p:nvPr>
        </p:nvSpPr>
        <p:spPr bwMode="auto">
          <a:xfrm>
            <a:off x="508000" y="1424518"/>
            <a:ext cx="3890963" cy="47667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ts val="500"/>
              </a:spcBef>
              <a:spcAft>
                <a:spcPts val="500"/>
              </a:spcAft>
              <a:defRPr/>
            </a:pPr>
            <a:r>
              <a:rPr lang="en-US" altLang="en-US" sz="2000" dirty="0">
                <a:latin typeface="Arial" pitchFamily="34" charset="0"/>
                <a:ea typeface="+mn-ea"/>
                <a:cs typeface="Arial" pitchFamily="34" charset="0"/>
              </a:rPr>
              <a:t>Acute global talent shortage</a:t>
            </a:r>
          </a:p>
          <a:p>
            <a:pPr>
              <a:lnSpc>
                <a:spcPct val="120000"/>
              </a:lnSpc>
              <a:spcBef>
                <a:spcPts val="500"/>
              </a:spcBef>
              <a:spcAft>
                <a:spcPts val="500"/>
              </a:spcAft>
              <a:defRPr/>
            </a:pPr>
            <a:r>
              <a:rPr lang="en-US" altLang="en-US" sz="2000" dirty="0">
                <a:latin typeface="Arial" pitchFamily="34" charset="0"/>
                <a:ea typeface="+mn-ea"/>
                <a:cs typeface="Arial" pitchFamily="34" charset="0"/>
              </a:rPr>
              <a:t>Corporate curriculums will use game mechanics</a:t>
            </a:r>
          </a:p>
          <a:p>
            <a:pPr>
              <a:lnSpc>
                <a:spcPct val="120000"/>
              </a:lnSpc>
              <a:spcBef>
                <a:spcPts val="500"/>
              </a:spcBef>
              <a:spcAft>
                <a:spcPts val="500"/>
              </a:spcAft>
              <a:defRPr/>
            </a:pPr>
            <a:r>
              <a:rPr lang="en-US" altLang="en-US" sz="2000" dirty="0">
                <a:latin typeface="Arial" pitchFamily="34" charset="0"/>
                <a:ea typeface="+mn-ea"/>
                <a:cs typeface="Arial" pitchFamily="34" charset="0"/>
              </a:rPr>
              <a:t>Hiring/promotion based on reputation capital</a:t>
            </a:r>
          </a:p>
          <a:p>
            <a:pPr>
              <a:lnSpc>
                <a:spcPct val="120000"/>
              </a:lnSpc>
              <a:spcBef>
                <a:spcPts val="500"/>
              </a:spcBef>
              <a:spcAft>
                <a:spcPts val="500"/>
              </a:spcAft>
              <a:defRPr/>
            </a:pPr>
            <a:r>
              <a:rPr lang="en-US" altLang="en-US" sz="2000" dirty="0">
                <a:latin typeface="Arial" pitchFamily="34" charset="0"/>
                <a:ea typeface="+mn-ea"/>
                <a:cs typeface="Arial" pitchFamily="34" charset="0"/>
              </a:rPr>
              <a:t>Lifelong learning becomes a business </a:t>
            </a:r>
            <a:r>
              <a:rPr lang="en-US" altLang="en-US" sz="2000" dirty="0" smtClean="0">
                <a:latin typeface="Arial" pitchFamily="34" charset="0"/>
                <a:ea typeface="+mn-ea"/>
                <a:cs typeface="Arial" pitchFamily="34" charset="0"/>
              </a:rPr>
              <a:t>requirement</a:t>
            </a:r>
          </a:p>
        </p:txBody>
      </p:sp>
      <p:sp>
        <p:nvSpPr>
          <p:cNvPr id="11" name="Content Placeholder 1"/>
          <p:cNvSpPr txBox="1">
            <a:spLocks/>
          </p:cNvSpPr>
          <p:nvPr/>
        </p:nvSpPr>
        <p:spPr bwMode="auto">
          <a:xfrm>
            <a:off x="4751554" y="1420855"/>
            <a:ext cx="3890963" cy="47667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0A52A1"/>
              </a:buClr>
              <a:buSzPct val="100000"/>
              <a:buBlip>
                <a:blip r:embed="rId3"/>
              </a:buBlip>
              <a:defRPr sz="2400" b="1" kern="1200">
                <a:solidFill>
                  <a:srgbClr val="0A52A1"/>
                </a:solidFill>
                <a:latin typeface="Arial"/>
                <a:ea typeface="ＭＳ Ｐゴシック" pitchFamily="-112" charset="-128"/>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12" charset="-128"/>
                <a:cs typeface="Arial"/>
              </a:defRPr>
            </a:lvl2pPr>
            <a:lvl3pPr marL="11430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3pPr>
            <a:lvl4pPr marL="16002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4pPr>
            <a:lvl5pPr marL="20574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500"/>
              </a:spcBef>
              <a:spcAft>
                <a:spcPts val="500"/>
              </a:spcAft>
              <a:defRPr/>
            </a:pPr>
            <a:r>
              <a:rPr lang="en-US" altLang="en-US" sz="2000" dirty="0" smtClean="0">
                <a:latin typeface="Arial" pitchFamily="34" charset="0"/>
                <a:ea typeface="+mn-ea"/>
                <a:cs typeface="Arial" pitchFamily="34" charset="0"/>
              </a:rPr>
              <a:t>Peer-to-peer learning is preferred method of learning</a:t>
            </a:r>
          </a:p>
          <a:p>
            <a:pPr>
              <a:lnSpc>
                <a:spcPct val="120000"/>
              </a:lnSpc>
              <a:spcBef>
                <a:spcPts val="500"/>
              </a:spcBef>
              <a:spcAft>
                <a:spcPts val="500"/>
              </a:spcAft>
              <a:defRPr/>
            </a:pPr>
            <a:r>
              <a:rPr lang="en-US" altLang="en-US" sz="2000" dirty="0" smtClean="0">
                <a:latin typeface="Arial" pitchFamily="34" charset="0"/>
                <a:ea typeface="+mn-ea"/>
                <a:cs typeface="Arial" pitchFamily="34" charset="0"/>
              </a:rPr>
              <a:t>Mobile devices – office, classroom, virtual concierge</a:t>
            </a:r>
          </a:p>
          <a:p>
            <a:pPr>
              <a:lnSpc>
                <a:spcPct val="120000"/>
              </a:lnSpc>
              <a:spcBef>
                <a:spcPts val="500"/>
              </a:spcBef>
              <a:spcAft>
                <a:spcPts val="500"/>
              </a:spcAft>
              <a:defRPr/>
            </a:pPr>
            <a:r>
              <a:rPr lang="en-US" altLang="en-US" sz="2000" dirty="0" smtClean="0">
                <a:latin typeface="Arial" pitchFamily="34" charset="0"/>
                <a:ea typeface="+mn-ea"/>
                <a:cs typeface="Arial" pitchFamily="34" charset="0"/>
              </a:rPr>
              <a:t>Social media literacy required</a:t>
            </a:r>
            <a:endParaRPr lang="en-US" altLang="en-US" sz="2000" dirty="0">
              <a:latin typeface="Arial" pitchFamily="34" charset="0"/>
              <a:ea typeface="+mn-ea"/>
              <a:cs typeface="Arial" pitchFamily="34" charset="0"/>
            </a:endParaRPr>
          </a:p>
        </p:txBody>
      </p:sp>
    </p:spTree>
    <p:extLst>
      <p:ext uri="{BB962C8B-B14F-4D97-AF65-F5344CB8AC3E}">
        <p14:creationId xmlns:p14="http://schemas.microsoft.com/office/powerpoint/2010/main" val="2907589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fade">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learning revolution</a:t>
            </a:r>
            <a:endParaRPr lang="en-US" dirty="0"/>
          </a:p>
        </p:txBody>
      </p:sp>
    </p:spTree>
    <p:extLst>
      <p:ext uri="{BB962C8B-B14F-4D97-AF65-F5344CB8AC3E}">
        <p14:creationId xmlns:p14="http://schemas.microsoft.com/office/powerpoint/2010/main" val="2602200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508000" y="353485"/>
            <a:ext cx="8178800"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latin typeface="Arial" pitchFamily="34" charset="0"/>
                <a:cs typeface="Arial" pitchFamily="34" charset="0"/>
              </a:rPr>
              <a:t>Learner’s expectations have changed</a:t>
            </a:r>
          </a:p>
        </p:txBody>
      </p:sp>
      <p:sp>
        <p:nvSpPr>
          <p:cNvPr id="14342" name="Content Placeholder 3"/>
          <p:cNvSpPr>
            <a:spLocks noGrp="1"/>
          </p:cNvSpPr>
          <p:nvPr>
            <p:ph idx="1"/>
          </p:nvPr>
        </p:nvSpPr>
        <p:spPr bwMode="auto">
          <a:xfrm>
            <a:off x="508000" y="1500718"/>
            <a:ext cx="5845299" cy="4766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200000"/>
              </a:lnSpc>
            </a:pPr>
            <a:r>
              <a:rPr lang="en-US" altLang="en-US" sz="2000" dirty="0">
                <a:latin typeface="Arial" pitchFamily="34" charset="0"/>
                <a:cs typeface="Arial" pitchFamily="34" charset="0"/>
              </a:rPr>
              <a:t>Competency plus compliance</a:t>
            </a:r>
          </a:p>
          <a:p>
            <a:pPr>
              <a:lnSpc>
                <a:spcPct val="200000"/>
              </a:lnSpc>
            </a:pPr>
            <a:r>
              <a:rPr lang="en-US" altLang="en-US" sz="2000" dirty="0">
                <a:latin typeface="Arial" pitchFamily="34" charset="0"/>
                <a:cs typeface="Arial" pitchFamily="34" charset="0"/>
              </a:rPr>
              <a:t>Relevant and contextual</a:t>
            </a:r>
          </a:p>
          <a:p>
            <a:pPr>
              <a:lnSpc>
                <a:spcPct val="200000"/>
              </a:lnSpc>
            </a:pPr>
            <a:r>
              <a:rPr lang="en-US" altLang="en-US" sz="2000" dirty="0">
                <a:latin typeface="Arial" pitchFamily="34" charset="0"/>
                <a:cs typeface="Arial" pitchFamily="34" charset="0"/>
              </a:rPr>
              <a:t>Collaborative, interactive, participative</a:t>
            </a:r>
          </a:p>
          <a:p>
            <a:pPr>
              <a:lnSpc>
                <a:spcPct val="200000"/>
              </a:lnSpc>
            </a:pPr>
            <a:r>
              <a:rPr lang="en-US" altLang="en-US" sz="2000" dirty="0">
                <a:latin typeface="Arial" pitchFamily="34" charset="0"/>
                <a:cs typeface="Arial" pitchFamily="34" charset="0"/>
              </a:rPr>
              <a:t>Mentoring and coaching</a:t>
            </a:r>
          </a:p>
          <a:p>
            <a:pPr>
              <a:lnSpc>
                <a:spcPct val="200000"/>
              </a:lnSpc>
            </a:pPr>
            <a:r>
              <a:rPr lang="en-US" altLang="en-US" sz="2000" dirty="0">
                <a:latin typeface="Arial" pitchFamily="34" charset="0"/>
                <a:cs typeface="Arial" pitchFamily="34" charset="0"/>
              </a:rPr>
              <a:t>Just in time, blended, tech-enabled</a:t>
            </a:r>
          </a:p>
        </p:txBody>
      </p:sp>
    </p:spTree>
    <p:extLst>
      <p:ext uri="{BB962C8B-B14F-4D97-AF65-F5344CB8AC3E}">
        <p14:creationId xmlns:p14="http://schemas.microsoft.com/office/powerpoint/2010/main" val="187408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extBox 1"/>
          <p:cNvSpPr txBox="1">
            <a:spLocks noChangeArrowheads="1"/>
          </p:cNvSpPr>
          <p:nvPr/>
        </p:nvSpPr>
        <p:spPr bwMode="auto">
          <a:xfrm>
            <a:off x="4076700" y="1989667"/>
            <a:ext cx="127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Creating</a:t>
            </a:r>
          </a:p>
        </p:txBody>
      </p:sp>
      <p:sp>
        <p:nvSpPr>
          <p:cNvPr id="15368" name="TextBox 11"/>
          <p:cNvSpPr txBox="1">
            <a:spLocks noChangeArrowheads="1"/>
          </p:cNvSpPr>
          <p:nvPr/>
        </p:nvSpPr>
        <p:spPr bwMode="auto">
          <a:xfrm>
            <a:off x="4095750" y="2777067"/>
            <a:ext cx="127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Evaluating</a:t>
            </a:r>
          </a:p>
        </p:txBody>
      </p:sp>
      <p:sp>
        <p:nvSpPr>
          <p:cNvPr id="15369" name="TextBox 12"/>
          <p:cNvSpPr txBox="1">
            <a:spLocks noChangeArrowheads="1"/>
          </p:cNvSpPr>
          <p:nvPr/>
        </p:nvSpPr>
        <p:spPr bwMode="auto">
          <a:xfrm>
            <a:off x="4095750" y="3572934"/>
            <a:ext cx="127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Analyzing</a:t>
            </a:r>
          </a:p>
        </p:txBody>
      </p:sp>
      <p:sp>
        <p:nvSpPr>
          <p:cNvPr id="15370" name="TextBox 13"/>
          <p:cNvSpPr txBox="1">
            <a:spLocks noChangeArrowheads="1"/>
          </p:cNvSpPr>
          <p:nvPr/>
        </p:nvSpPr>
        <p:spPr bwMode="auto">
          <a:xfrm>
            <a:off x="4095750" y="4368801"/>
            <a:ext cx="127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Applying</a:t>
            </a:r>
          </a:p>
        </p:txBody>
      </p:sp>
      <p:sp>
        <p:nvSpPr>
          <p:cNvPr id="15371" name="TextBox 14"/>
          <p:cNvSpPr txBox="1">
            <a:spLocks noChangeArrowheads="1"/>
          </p:cNvSpPr>
          <p:nvPr/>
        </p:nvSpPr>
        <p:spPr bwMode="auto">
          <a:xfrm>
            <a:off x="4095750" y="5164667"/>
            <a:ext cx="127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Understanding</a:t>
            </a:r>
          </a:p>
        </p:txBody>
      </p:sp>
      <p:sp>
        <p:nvSpPr>
          <p:cNvPr id="15372" name="TextBox 15"/>
          <p:cNvSpPr txBox="1">
            <a:spLocks noChangeArrowheads="1"/>
          </p:cNvSpPr>
          <p:nvPr/>
        </p:nvSpPr>
        <p:spPr bwMode="auto">
          <a:xfrm>
            <a:off x="3709679" y="6273112"/>
            <a:ext cx="536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lvl="0" algn="ctr" eaLnBrk="1" hangingPunct="1"/>
            <a:r>
              <a:rPr lang="en-US" sz="1000" dirty="0" smtClean="0"/>
              <a:t>Adapted </a:t>
            </a:r>
            <a:r>
              <a:rPr lang="en-US" sz="1000" dirty="0"/>
              <a:t>from "Bloom's Taxonomy of Learning Domains" by Dr. Benjamin Bloom, 1956 </a:t>
            </a:r>
          </a:p>
        </p:txBody>
      </p:sp>
      <p:sp>
        <p:nvSpPr>
          <p:cNvPr id="32" name="TextBox 1"/>
          <p:cNvSpPr txBox="1">
            <a:spLocks noChangeArrowheads="1"/>
          </p:cNvSpPr>
          <p:nvPr/>
        </p:nvSpPr>
        <p:spPr bwMode="auto">
          <a:xfrm>
            <a:off x="4076700" y="2430375"/>
            <a:ext cx="127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Creating</a:t>
            </a:r>
          </a:p>
        </p:txBody>
      </p:sp>
      <p:sp>
        <p:nvSpPr>
          <p:cNvPr id="33" name="TextBox 11"/>
          <p:cNvSpPr txBox="1">
            <a:spLocks noChangeArrowheads="1"/>
          </p:cNvSpPr>
          <p:nvPr/>
        </p:nvSpPr>
        <p:spPr bwMode="auto">
          <a:xfrm>
            <a:off x="4095750" y="3020925"/>
            <a:ext cx="127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Evaluating</a:t>
            </a:r>
          </a:p>
        </p:txBody>
      </p:sp>
      <p:sp>
        <p:nvSpPr>
          <p:cNvPr id="34" name="TextBox 12"/>
          <p:cNvSpPr txBox="1">
            <a:spLocks noChangeArrowheads="1"/>
          </p:cNvSpPr>
          <p:nvPr/>
        </p:nvSpPr>
        <p:spPr bwMode="auto">
          <a:xfrm>
            <a:off x="4095750" y="3617825"/>
            <a:ext cx="127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Analyzing</a:t>
            </a:r>
          </a:p>
        </p:txBody>
      </p:sp>
      <p:sp>
        <p:nvSpPr>
          <p:cNvPr id="35" name="TextBox 13"/>
          <p:cNvSpPr txBox="1">
            <a:spLocks noChangeArrowheads="1"/>
          </p:cNvSpPr>
          <p:nvPr/>
        </p:nvSpPr>
        <p:spPr bwMode="auto">
          <a:xfrm>
            <a:off x="4095750" y="4214725"/>
            <a:ext cx="127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Applying</a:t>
            </a:r>
          </a:p>
        </p:txBody>
      </p:sp>
      <p:sp>
        <p:nvSpPr>
          <p:cNvPr id="36" name="TextBox 14"/>
          <p:cNvSpPr txBox="1">
            <a:spLocks noChangeArrowheads="1"/>
          </p:cNvSpPr>
          <p:nvPr/>
        </p:nvSpPr>
        <p:spPr bwMode="auto">
          <a:xfrm>
            <a:off x="4095750" y="4811625"/>
            <a:ext cx="127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Understanding</a:t>
            </a:r>
          </a:p>
        </p:txBody>
      </p:sp>
      <p:sp>
        <p:nvSpPr>
          <p:cNvPr id="37" name="TextBox 15"/>
          <p:cNvSpPr txBox="1">
            <a:spLocks noChangeArrowheads="1"/>
          </p:cNvSpPr>
          <p:nvPr/>
        </p:nvSpPr>
        <p:spPr bwMode="auto">
          <a:xfrm>
            <a:off x="4095750" y="5408525"/>
            <a:ext cx="127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pitchFamily="122" charset="-128"/>
              </a:defRPr>
            </a:lvl1pPr>
            <a:lvl2pPr marL="742950" indent="-285750" eaLnBrk="0" hangingPunct="0">
              <a:defRPr sz="2400">
                <a:solidFill>
                  <a:schemeClr val="tx1"/>
                </a:solidFill>
                <a:latin typeface="Arial" pitchFamily="34" charset="0"/>
                <a:ea typeface="Geneva" pitchFamily="122" charset="-128"/>
              </a:defRPr>
            </a:lvl2pPr>
            <a:lvl3pPr marL="1143000" indent="-228600" eaLnBrk="0" hangingPunct="0">
              <a:defRPr sz="2400">
                <a:solidFill>
                  <a:schemeClr val="tx1"/>
                </a:solidFill>
                <a:latin typeface="Arial" pitchFamily="34" charset="0"/>
                <a:ea typeface="Geneva" pitchFamily="122" charset="-128"/>
              </a:defRPr>
            </a:lvl3pPr>
            <a:lvl4pPr marL="1600200" indent="-228600" eaLnBrk="0" hangingPunct="0">
              <a:defRPr sz="2400">
                <a:solidFill>
                  <a:schemeClr val="tx1"/>
                </a:solidFill>
                <a:latin typeface="Arial" pitchFamily="34" charset="0"/>
                <a:ea typeface="Geneva" pitchFamily="122" charset="-128"/>
              </a:defRPr>
            </a:lvl4pPr>
            <a:lvl5pPr marL="2057400" indent="-228600" eaLnBrk="0" hangingPunct="0">
              <a:defRPr sz="2400">
                <a:solidFill>
                  <a:schemeClr val="tx1"/>
                </a:solidFill>
                <a:latin typeface="Arial" pitchFamily="34" charset="0"/>
                <a:ea typeface="Geneva"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2" charset="-128"/>
              </a:defRPr>
            </a:lvl9pPr>
          </a:lstStyle>
          <a:p>
            <a:pPr algn="ctr" eaLnBrk="1" hangingPunct="1"/>
            <a:r>
              <a:rPr lang="en-US" altLang="en-US" sz="1200" b="1">
                <a:solidFill>
                  <a:schemeClr val="bg1"/>
                </a:solidFill>
              </a:rPr>
              <a:t>Remembering</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751" y="1830581"/>
            <a:ext cx="8555428" cy="3811056"/>
          </a:xfrm>
          <a:prstGeom prst="rect">
            <a:avLst/>
          </a:prstGeom>
        </p:spPr>
      </p:pic>
      <p:sp>
        <p:nvSpPr>
          <p:cNvPr id="17" name="Title 1"/>
          <p:cNvSpPr>
            <a:spLocks noGrp="1"/>
          </p:cNvSpPr>
          <p:nvPr>
            <p:ph type="title"/>
          </p:nvPr>
        </p:nvSpPr>
        <p:spPr bwMode="auto">
          <a:xfrm>
            <a:off x="285750" y="531610"/>
            <a:ext cx="8791575"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dirty="0" smtClean="0">
                <a:latin typeface="Arial" pitchFamily="34" charset="0"/>
                <a:cs typeface="Arial" pitchFamily="34" charset="0"/>
              </a:rPr>
              <a:t>Making learning meaningful</a:t>
            </a:r>
          </a:p>
        </p:txBody>
      </p:sp>
    </p:spTree>
    <p:extLst>
      <p:ext uri="{BB962C8B-B14F-4D97-AF65-F5344CB8AC3E}">
        <p14:creationId xmlns:p14="http://schemas.microsoft.com/office/powerpoint/2010/main" val="2216573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125681"/>
            <a:ext cx="9144000" cy="3946764"/>
          </a:xfrm>
          <a:prstGeom prst="rect">
            <a:avLst/>
          </a:prstGeom>
        </p:spPr>
      </p:pic>
      <p:sp>
        <p:nvSpPr>
          <p:cNvPr id="5" name="Title 1"/>
          <p:cNvSpPr txBox="1">
            <a:spLocks/>
          </p:cNvSpPr>
          <p:nvPr/>
        </p:nvSpPr>
        <p:spPr bwMode="auto">
          <a:xfrm>
            <a:off x="508000" y="635001"/>
            <a:ext cx="8178800" cy="901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1"/>
                </a:solidFill>
                <a:latin typeface="Arial"/>
                <a:ea typeface="ＭＳ Ｐゴシック" pitchFamily="-112" charset="-128"/>
                <a:cs typeface="Arial"/>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defRPr>
            </a:lvl5pPr>
            <a:lvl6pPr marL="457200" algn="l" defTabSz="457200" rtl="0" fontAlgn="base">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fontAlgn="base">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fontAlgn="base">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fontAlgn="base">
              <a:spcBef>
                <a:spcPct val="0"/>
              </a:spcBef>
              <a:spcAft>
                <a:spcPct val="0"/>
              </a:spcAft>
              <a:defRPr sz="3200" b="1">
                <a:solidFill>
                  <a:schemeClr val="tx1"/>
                </a:solidFill>
                <a:latin typeface="Arial" pitchFamily="-112" charset="0"/>
                <a:ea typeface="ＭＳ Ｐゴシック" pitchFamily="-112" charset="-128"/>
              </a:defRPr>
            </a:lvl9pPr>
          </a:lstStyle>
          <a:p>
            <a:pPr>
              <a:defRPr/>
            </a:pPr>
            <a:r>
              <a:rPr lang="en-US" altLang="en-US" smtClean="0">
                <a:latin typeface="Arial" pitchFamily="34" charset="0"/>
                <a:cs typeface="Arial" pitchFamily="34" charset="0"/>
              </a:rPr>
              <a:t>How we really learn</a:t>
            </a:r>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73885475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 xmlns="053EC1A8-F083-4079-B132-31FE28C1AB22" xsi:nil="true"/>
    <DocumentType xmlns="053EC1A8-F083-4079-B132-31FE28C1AB22" xsi:nil="true"/>
    <CoremetricsCategoryID xmlns="053EC1A8-F083-4079-B132-31FE28C1AB22" xsi:nil="true"/>
    <PublishingRollupImage xmlns="http://schemas.microsoft.com/sharepoint/v3" xsi:nil="true"/>
    <CoremetricsPageID xmlns="053EC1A8-F083-4079-B132-31FE28C1AB22" xsi:nil="true"/>
    <PublishingContactEmail xmlns="http://schemas.microsoft.com/sharepoint/v3" xsi:nil="true"/>
    <Roles xmlns="053EC1A8-F083-4079-B132-31FE28C1AB22">;#AICPA.RLUNV0001;#</Roles>
    <Subtitle xmlns="053EC1A8-F083-4079-B132-31FE28C1AB22" xsi:nil="true"/>
    <PracticeArea xmlns="http://schemas.microsoft.com/sharepoint/v3/fields"/>
    <PublishingExpirationDate xmlns="http://schemas.microsoft.com/sharepoint/v3" xsi:nil="true"/>
    <PublishingContactPicture xmlns="http://schemas.microsoft.com/sharepoint/v3">
      <Url xsi:nil="true"/>
      <Description xsi:nil="true"/>
    </PublishingContactPicture>
    <PublishingStartDate xmlns="http://schemas.microsoft.com/sharepoint/v3">2014-06-30T12:00:00+00:00</PublishingStartDate>
    <PublishingContact xmlns="http://schemas.microsoft.com/sharepoint/v3">
      <UserInfo>
        <DisplayName/>
        <AccountId xsi:nil="true"/>
        <AccountType/>
      </UserInfo>
    </PublishingContact>
    <PublishingContactName xmlns="http://schemas.microsoft.com/sharepoint/v3" xsi:nil="true"/>
    <Abstract xmlns="053EC1A8-F083-4079-B132-31FE28C1AB22" xsi:nil="true"/>
    <Comments xmlns="http://schemas.microsoft.com/sharepoint/v3">&lt;div&gt;&lt;/div&gt;</Comments>
    <CSCAccessLevel xmlns="053EC1A8-F083-4079-B132-31FE28C1AB22" xsi:nil="true"/>
    <OrigArticleDate xmlns="053EC1A8-F083-4079-B132-31FE28C1AB22" xsi:nil="true"/>
    <LegacyUrl xmlns="053EC1A8-F083-4079-B132-31FE28C1AB22">
      <Url xsi:nil="true"/>
      <Description xsi:nil="true"/>
    </LegacyUrl>
    <ExcludeFromSearch xmlns="053EC1A8-F083-4079-B132-31FE28C1AB22" xsi:nil="true"/>
    <Industry xmlns="053ec1a8-f083-4079-b132-31fe28c1ab22" xsi:nil="true"/>
    <HomePageTab1 xmlns="053ec1a8-f083-4079-b132-31fe28c1ab22" xsi:nil="true"/>
    <GoogleAnalyticsCode xmlns="053ec1a8-f083-4079-b132-31fe28c1ab22" xsi:nil="true"/>
    <AICPABecomeAMember xmlns="053ec1a8-f083-4079-b132-31fe28c1ab22" xsi:nil="true"/>
    <PublishingVariationRelationshipLinkFieldID xmlns="http://schemas.microsoft.com/sharepoint/v3">
      <Url xsi:nil="true"/>
      <Description xsi:nil="true"/>
    </PublishingVariationRelationshipLinkFieldID>
    <Committee xmlns="053ec1a8-f083-4079-b132-31fe28c1ab22" xsi:nil="true"/>
    <AICPAInterestAreas xmlns="053ec1a8-f083-4079-b132-31fe28c1ab22" xsi:nil="true"/>
    <PublishingVariationGroupID xmlns="http://schemas.microsoft.com/sharepoint/v3" xsi:nil="true"/>
    <FooterCopyrightInfo xmlns="053ec1a8-f083-4079-b132-31fe28c1ab22" xsi:nil="true"/>
    <AICPAPromotionSlider xmlns="053ec1a8-f083-4079-b132-31fe28c1ab22" xsi:nil="true"/>
    <Audience xmlns="http://schemas.microsoft.com/sharepoint/v3" xsi:nil="true"/>
    <DisplayGuidedNavigation xmlns="053ec1a8-f083-4079-b132-31fe28c1ab22">Show</DisplayGuidedNavigation>
    <CopyrightInfo xmlns="053ec1a8-f083-4079-b132-31fe28c1ab22" xsi:nil="true"/>
    <AICPAMetaKeywords xmlns="053ec1a8-f083-4079-b132-31fe28c1ab22" xsi:nil="true"/>
    <HomePageTab3 xmlns="053ec1a8-f083-4079-b132-31fe28c1ab22" xsi:nil="true"/>
    <AICPAPageContent xmlns="053ec1a8-f083-4079-b132-31fe28c1ab22" xsi:nil="true"/>
    <AICPAMetaTitle xmlns="053ec1a8-f083-4079-b132-31fe28c1ab22" xsi:nil="true"/>
    <ShowPrimaryNavigation xmlns="053ec1a8-f083-4079-b132-31fe28c1ab22" xsi:nil="true"/>
    <AICPAMetaDescription xmlns="053ec1a8-f083-4079-b132-31fe28c1ab22" xsi:nil="true"/>
    <HomePageTab2 xmlns="053ec1a8-f083-4079-b132-31fe28c1ab22" xsi:nil="true"/>
    <AICPAResourceSlider xmlns="053ec1a8-f083-4079-b132-31fe28c1ab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wnloadable Document" ma:contentTypeID="0x010100C568DB52D9D0A14D9B2FDCC96666E9F2007948130EC3DB064584E219954237AF3900C091C3940B5C43A680422C1A537FF75A020700BA18AD0C34796940A9189F9FAC1330AA" ma:contentTypeVersion="39" ma:contentTypeDescription="Create a downloadable document in this library" ma:contentTypeScope="" ma:versionID="6ef597e5efdee947859e32765725f872">
  <xsd:schema xmlns:xsd="http://www.w3.org/2001/XMLSchema" xmlns:p="http://schemas.microsoft.com/office/2006/metadata/properties" xmlns:ns1="http://schemas.microsoft.com/sharepoint/v3" xmlns:ns2="053EC1A8-F083-4079-B132-31FE28C1AB22" xmlns:ns3="http://schemas.microsoft.com/sharepoint/v3/fields" xmlns:ns4="053ec1a8-f083-4079-b132-31fe28c1ab22" targetNamespace="http://schemas.microsoft.com/office/2006/metadata/properties" ma:root="true" ma:fieldsID="a2cff3f70f52d9da704cf3da07f3cefe" ns1:_="" ns2:_="" ns3:_="" ns4:_="">
    <xsd:import namespace="http://schemas.microsoft.com/sharepoint/v3"/>
    <xsd:import namespace="053EC1A8-F083-4079-B132-31FE28C1AB22"/>
    <xsd:import namespace="http://schemas.microsoft.com/sharepoint/v3/fields"/>
    <xsd:import namespace="053ec1a8-f083-4079-b132-31fe28c1ab22"/>
    <xsd:element name="properties">
      <xsd:complexType>
        <xsd:sequence>
          <xsd:element name="documentManagement">
            <xsd:complexType>
              <xsd:all>
                <xsd:element ref="ns1:Comments" minOccurs="0"/>
                <xsd:element ref="ns1:PublishingContact" minOccurs="0"/>
                <xsd:element ref="ns1:PublishingContactEmail" minOccurs="0"/>
                <xsd:element ref="ns1:PublishingContactName" minOccurs="0"/>
                <xsd:element ref="ns1:PublishingContactPicture" minOccurs="0"/>
                <xsd:element ref="ns1:PublishingRollupImage" minOccurs="0"/>
                <xsd:element ref="ns2:ExcludeFromSearch" minOccurs="0"/>
                <xsd:element ref="ns2:Subtitle" minOccurs="0"/>
                <xsd:element ref="ns2:Abstract" minOccurs="0"/>
                <xsd:element ref="ns2:Topic" minOccurs="0"/>
                <xsd:element ref="ns2:DocumentType" minOccurs="0"/>
                <xsd:element ref="ns3:PracticeArea" minOccurs="0"/>
                <xsd:element ref="ns2:Roles" minOccurs="0"/>
                <xsd:element ref="ns2:CoremetricsPageID" minOccurs="0"/>
                <xsd:element ref="ns2:CoremetricsCategoryID" minOccurs="0"/>
                <xsd:element ref="ns2:CSCAccessLevel" minOccurs="0"/>
                <xsd:element ref="ns2:OrigArticleDate" minOccurs="0"/>
                <xsd:element ref="ns2:LegacyUrl" minOccurs="0"/>
                <xsd:element ref="ns1:PublishingStartDate" minOccurs="0"/>
                <xsd:element ref="ns1:PublishingExpirationDate" minOccurs="0"/>
                <xsd:element ref="ns1:PublishingPageLayout" minOccurs="0"/>
                <xsd:element ref="ns1:PublishingVariationGroupID" minOccurs="0"/>
                <xsd:element ref="ns1:PublishingVariationRelationshipLinkFieldID" minOccurs="0"/>
                <xsd:element ref="ns1:Audience" minOccurs="0"/>
                <xsd:element ref="ns4:AICPAPageContent" minOccurs="0"/>
                <xsd:element ref="ns4:CopyrightInfo" minOccurs="0"/>
                <xsd:element ref="ns4:FooterCopyrightInfo" minOccurs="0"/>
                <xsd:element ref="ns4:Committee" minOccurs="0"/>
                <xsd:element ref="ns4:DisplayGuidedNavigation" minOccurs="0"/>
                <xsd:element ref="ns4:ShowPrimaryNavigation" minOccurs="0"/>
                <xsd:element ref="ns4:GoogleAnalyticsCode" minOccurs="0"/>
                <xsd:element ref="ns4:Industry" minOccurs="0"/>
                <xsd:element ref="ns4:AICPAMetaTitle" minOccurs="0"/>
                <xsd:element ref="ns4:AICPAMetaDescription" minOccurs="0"/>
                <xsd:element ref="ns4:AICPAMetaKeywords" minOccurs="0"/>
                <xsd:element ref="ns4:HomePageTab1" minOccurs="0"/>
                <xsd:element ref="ns4:HomePageTab2" minOccurs="0"/>
                <xsd:element ref="ns4:HomePageTab3" minOccurs="0"/>
                <xsd:element ref="ns4:AICPAPromotionSlider" minOccurs="0"/>
                <xsd:element ref="ns4:AICPABecomeAMember" minOccurs="0"/>
                <xsd:element ref="ns4:AICPAInterestAreas" minOccurs="0"/>
                <xsd:element ref="ns4:AICPAResourceSlide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mments" ma:index="8" nillable="true" ma:displayName="Description" ma:internalName="Comments">
      <xsd:simpleType>
        <xsd:restriction base="dms:Note"/>
      </xsd:simpleType>
    </xsd:element>
    <xsd:element name="PublishingContact" ma:index="9"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0" nillable="true" ma:displayName="Contact E-Mail Address" ma:internalName="PublishingContactEmail">
      <xsd:simpleType>
        <xsd:restriction base="dms:Text">
          <xsd:maxLength value="255"/>
        </xsd:restriction>
      </xsd:simpleType>
    </xsd:element>
    <xsd:element name="PublishingContactName" ma:index="11" nillable="true" ma:displayName="Contact Name" ma:internalName="PublishingContactName">
      <xsd:simpleType>
        <xsd:restriction base="dms:Text">
          <xsd:maxLength value="255"/>
        </xsd:restriction>
      </xsd:simpleType>
    </xsd:element>
    <xsd:element name="PublishingContactPicture" ma:index="12" nillable="true" ma:displayName="Contact Pictur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3" nillable="true" ma:displayName="Rollup Image" ma:internalName="PublishingRollupImage">
      <xsd:simpleType>
        <xsd:restriction base="dms:Unknown"/>
      </xsd:simpleType>
    </xsd:element>
    <xsd:element name="PublishingStartDate" ma:index="28" nillable="true" ma:displayName="Scheduling Start Date" ma:internalName="PublishingStartDate">
      <xsd:simpleType>
        <xsd:restriction base="dms:Unknown"/>
      </xsd:simpleType>
    </xsd:element>
    <xsd:element name="PublishingExpirationDate" ma:index="29" nillable="true" ma:displayName="Scheduling End Date" ma:internalName="PublishingExpirationDate">
      <xsd:simpleType>
        <xsd:restriction base="dms:Unknown"/>
      </xsd:simpleType>
    </xsd:element>
    <xsd:element name="PublishingPageLayout" ma:index="31"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32" nillable="true" ma:displayName="Variation Group ID" ma:hidden="true" ma:internalName="PublishingVariationGroupID">
      <xsd:simpleType>
        <xsd:restriction base="dms:Text">
          <xsd:maxLength value="255"/>
        </xsd:restriction>
      </xsd:simpleType>
    </xsd:element>
    <xsd:element name="PublishingVariationRelationshipLinkFieldID" ma:index="33"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Audience" ma:index="34" nillable="true" ma:displayName="Target Audiences" ma:description="" ma:internalName="Audience">
      <xsd:simpleType>
        <xsd:restriction base="dms:Unknown"/>
      </xsd:simpleType>
    </xsd:element>
  </xsd:schema>
  <xsd:schema xmlns:xsd="http://www.w3.org/2001/XMLSchema" xmlns:dms="http://schemas.microsoft.com/office/2006/documentManagement/types" targetNamespace="053EC1A8-F083-4079-B132-31FE28C1AB22" elementFormDefault="qualified">
    <xsd:import namespace="http://schemas.microsoft.com/office/2006/documentManagement/types"/>
    <xsd:element name="ExcludeFromSearch" ma:index="14" nillable="true" ma:displayName="Exclude From Internal Search" ma:internalName="ExcludeFromSearch">
      <xsd:simpleType>
        <xsd:restriction base="dms:Boolean"/>
      </xsd:simpleType>
    </xsd:element>
    <xsd:element name="Subtitle" ma:index="15" nillable="true" ma:displayName="Subtitle" ma:description="" ma:internalName="Subtitle">
      <xsd:simpleType>
        <xsd:restriction base="dms:Text">
          <xsd:maxLength value="255"/>
        </xsd:restriction>
      </xsd:simpleType>
    </xsd:element>
    <xsd:element name="Abstract" ma:index="17" nillable="true" ma:displayName="Abstract" ma:description="" ma:internalName="Abstract">
      <xsd:simpleType>
        <xsd:restriction base="dms:Unknown"/>
      </xsd:simpleType>
    </xsd:element>
    <xsd:element name="Topic" ma:index="19" nillable="true" ma:displayName="Topic" ma:description="Contains comma delimited guids" ma:internalName="Topic">
      <xsd:simpleType>
        <xsd:restriction base="dms:Unknown"/>
      </xsd:simpleType>
    </xsd:element>
    <xsd:element name="DocumentType" ma:index="20" nillable="true" ma:displayName="Document Type" ma:description="Contains comma delimited guids" ma:internalName="DocumentType">
      <xsd:simpleType>
        <xsd:restriction base="dms:Unknown"/>
      </xsd:simpleType>
    </xsd:element>
    <xsd:element name="Roles" ma:index="22" nillable="true" ma:displayName="Roles" ma:description="" ma:internalName="Roles">
      <xsd:simpleType>
        <xsd:restriction base="dms:Unknown"/>
      </xsd:simpleType>
    </xsd:element>
    <xsd:element name="CoremetricsPageID" ma:index="23" nillable="true" ma:displayName="Coremetrics Page ID" ma:description="" ma:internalName="CoremetricsPageID">
      <xsd:simpleType>
        <xsd:restriction base="dms:Text">
          <xsd:maxLength value="50"/>
        </xsd:restriction>
      </xsd:simpleType>
    </xsd:element>
    <xsd:element name="CoremetricsCategoryID" ma:index="24" nillable="true" ma:displayName="Coremetrics Category ID" ma:description="" ma:internalName="CoremetricsCategoryID">
      <xsd:simpleType>
        <xsd:restriction base="dms:Text">
          <xsd:maxLength value="50"/>
        </xsd:restriction>
      </xsd:simpleType>
    </xsd:element>
    <xsd:element name="CSCAccessLevel" ma:index="25" nillable="true" ma:displayName="Legacy CSC Access Level" ma:decimals="0" ma:description="Legacy CSC site access level" ma:internalName="CSCAccessLevel" ma:readOnly="true">
      <xsd:simpleType>
        <xsd:restriction base="dms:Number">
          <xsd:maxInclusive value="4"/>
          <xsd:minInclusive value="1"/>
        </xsd:restriction>
      </xsd:simpleType>
    </xsd:element>
    <xsd:element name="OrigArticleDate" ma:index="26" nillable="true" ma:displayName="Original Article Date" ma:description="" ma:internalName="OrigArticleDate" ma:readOnly="true">
      <xsd:simpleType>
        <xsd:restriction base="dms:DateTime"/>
      </xsd:simpleType>
    </xsd:element>
    <xsd:element name="LegacyUrl" ma:index="27" nillable="true" ma:displayName="Legacy Article Url" ma:description="" ma:internalName="Legacy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PracticeArea" ma:index="21" nillable="true" ma:displayName="Practice Area" ma:description="" ma:list="00ae9e9f-b187-4549-a137-3970cfd0c2af" ma:internalName="PracticeArea" ma:showField="Title" ma:web="e1927741-d4ef-4e34-a580-c3e12e9be2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dms="http://schemas.microsoft.com/office/2006/documentManagement/types" targetNamespace="053ec1a8-f083-4079-b132-31fe28c1ab22" elementFormDefault="qualified">
    <xsd:import namespace="http://schemas.microsoft.com/office/2006/documentManagement/types"/>
    <xsd:element name="AICPAPageContent" ma:index="35" nillable="true" ma:displayName="AICPA Page Content" ma:description="" ma:internalName="AICPAPageContent">
      <xsd:simpleType>
        <xsd:restriction base="dms:Unknown"/>
      </xsd:simpleType>
    </xsd:element>
    <xsd:element name="CopyrightInfo" ma:index="36" nillable="true" ma:displayName="Include Copyright Info" ma:description="" ma:internalName="CopyrightInfo">
      <xsd:simpleType>
        <xsd:restriction base="dms:Boolean"/>
      </xsd:simpleType>
    </xsd:element>
    <xsd:element name="FooterCopyrightInfo" ma:index="37" nillable="true" ma:displayName="Include Footer Copyright Info" ma:description="" ma:internalName="FooterCopyrightInfo">
      <xsd:simpleType>
        <xsd:restriction base="dms:Boolean"/>
      </xsd:simpleType>
    </xsd:element>
    <xsd:element name="Committee" ma:index="38" nillable="true" ma:displayName="Committee" ma:description="" ma:internalName="Committee">
      <xsd:simpleType>
        <xsd:restriction base="dms:Text">
          <xsd:maxLength value="50"/>
        </xsd:restriction>
      </xsd:simpleType>
    </xsd:element>
    <xsd:element name="DisplayGuidedNavigation" ma:index="39" nillable="true" ma:displayName="Display GuidedNavigation" ma:default="Show" ma:format="RadioButtons" ma:internalName="DisplayGuidedNavigation">
      <xsd:simpleType>
        <xsd:restriction base="dms:Choice">
          <xsd:enumeration value="Show"/>
          <xsd:enumeration value="Hide"/>
        </xsd:restriction>
      </xsd:simpleType>
    </xsd:element>
    <xsd:element name="ShowPrimaryNavigation" ma:index="40" nillable="true" ma:displayName="Show Primary Navigation" ma:description="Show Hide primary navigation on the page" ma:internalName="ShowPrimaryNavigation">
      <xsd:simpleType>
        <xsd:restriction base="dms:Boolean"/>
      </xsd:simpleType>
    </xsd:element>
    <xsd:element name="GoogleAnalyticsCode" ma:index="41" nillable="true" ma:displayName="Google Analytics Code" ma:description="" ma:internalName="GoogleAnalyticsCode">
      <xsd:simpleType>
        <xsd:restriction base="dms:Unknown"/>
      </xsd:simpleType>
    </xsd:element>
    <xsd:element name="Industry" ma:index="42" nillable="true" ma:displayName="Industry" ma:format="RadioButtons" ma:internalName="Industry">
      <xsd:simpleType>
        <xsd:restriction base="dms:Choice">
          <xsd:enumeration value="None"/>
          <xsd:enumeration value="Airlines"/>
          <xsd:enumeration value="Construction"/>
          <xsd:enumeration value="Depository and Lending Institutions"/>
          <xsd:enumeration value="Employee Benefit Plans"/>
          <xsd:enumeration value="Healthcare"/>
          <xsd:enumeration value="Insurance"/>
          <xsd:enumeration value="Investment Companies"/>
          <xsd:enumeration value="Not-for-Profit"/>
          <xsd:enumeration value="Oil and Gas"/>
          <xsd:enumeration value="State and Local Governments"/>
          <xsd:enumeration value="Stockbrokerage and Investment Banking"/>
        </xsd:restriction>
      </xsd:simpleType>
    </xsd:element>
    <xsd:element name="AICPAMetaTitle" ma:index="43" nillable="true" ma:displayName="AICPA Meta Title" ma:description="AICPA Meta Title" ma:internalName="AICPAMetaTitle">
      <xsd:simpleType>
        <xsd:restriction base="dms:Note">
          <xsd:maxLength value="70"/>
        </xsd:restriction>
      </xsd:simpleType>
    </xsd:element>
    <xsd:element name="AICPAMetaDescription" ma:index="44" nillable="true" ma:displayName="AICPA Meta Description" ma:description="AICPA Meta Description" ma:internalName="AICPAMetaDescription">
      <xsd:simpleType>
        <xsd:restriction base="dms:Note">
          <xsd:maxLength value="200"/>
        </xsd:restriction>
      </xsd:simpleType>
    </xsd:element>
    <xsd:element name="AICPAMetaKeywords" ma:index="45" nillable="true" ma:displayName="AICPA Meta Keywords" ma:description="AICPA Meta Keywords" ma:internalName="AICPAMetaKeywords">
      <xsd:simpleType>
        <xsd:restriction base="dms:Note">
          <xsd:maxLength value="70"/>
        </xsd:restriction>
      </xsd:simpleType>
    </xsd:element>
    <xsd:element name="HomePageTab1" ma:index="46" nillable="true" ma:displayName="Home Page Tab1" ma:internalName="HomePageTab1">
      <xsd:simpleType>
        <xsd:restriction base="dms:Unknown"/>
      </xsd:simpleType>
    </xsd:element>
    <xsd:element name="HomePageTab2" ma:index="47" nillable="true" ma:displayName="Home Page Tab2" ma:internalName="HomePageTab2">
      <xsd:simpleType>
        <xsd:restriction base="dms:Unknown"/>
      </xsd:simpleType>
    </xsd:element>
    <xsd:element name="HomePageTab3" ma:index="48" nillable="true" ma:displayName="Home Page Tab3" ma:internalName="HomePageTab3">
      <xsd:simpleType>
        <xsd:restriction base="dms:Unknown"/>
      </xsd:simpleType>
    </xsd:element>
    <xsd:element name="AICPAPromotionSlider" ma:index="49" nillable="true" ma:displayName="AICPAPromotionSlider" ma:description="AICPA Promotion Slider Field" ma:internalName="AICPAPromotionSlider">
      <xsd:simpleType>
        <xsd:restriction base="dms:Unknown"/>
      </xsd:simpleType>
    </xsd:element>
    <xsd:element name="AICPABecomeAMember" ma:index="50" nillable="true" ma:displayName="AICPABecomeAMember" ma:description="AICPA Become A Member Field" ma:internalName="AICPABecomeAMember">
      <xsd:simpleType>
        <xsd:restriction base="dms:Unknown"/>
      </xsd:simpleType>
    </xsd:element>
    <xsd:element name="AICPAInterestAreas" ma:index="51" nillable="true" ma:displayName="AICPAInterestAreas" ma:description="AICPA Interest Areas Field" ma:internalName="AICPAInterestAreas">
      <xsd:simpleType>
        <xsd:restriction base="dms:Unknown"/>
      </xsd:simpleType>
    </xsd:element>
    <xsd:element name="AICPAResourceSlider" ma:index="52" nillable="true" ma:displayName="AICPA ResourceSlider" ma:description="AICPA Resource Slider Field" ma:internalName="AICPAResourceSlid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6"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68EE7F-C6F3-4C30-968A-1AFD46F1C79C}"/>
</file>

<file path=customXml/itemProps2.xml><?xml version="1.0" encoding="utf-8"?>
<ds:datastoreItem xmlns:ds="http://schemas.openxmlformats.org/officeDocument/2006/customXml" ds:itemID="{FD7AF212-E19C-4902-80D5-A6305D15CA09}"/>
</file>

<file path=customXml/itemProps3.xml><?xml version="1.0" encoding="utf-8"?>
<ds:datastoreItem xmlns:ds="http://schemas.openxmlformats.org/officeDocument/2006/customXml" ds:itemID="{D091FB23-ED0A-434D-89C4-87331DB59DC9}"/>
</file>

<file path=docProps/app.xml><?xml version="1.0" encoding="utf-8"?>
<Properties xmlns="http://schemas.openxmlformats.org/officeDocument/2006/extended-properties" xmlns:vt="http://schemas.openxmlformats.org/officeDocument/2006/docPropsVTypes">
  <TotalTime>3365</TotalTime>
  <Words>1199</Words>
  <Application>Microsoft Office PowerPoint</Application>
  <PresentationFormat>On-screen Show (4:3)</PresentationFormat>
  <Paragraphs>214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Lighting the Fire</vt:lpstr>
      <vt:lpstr>Topics for discussion</vt:lpstr>
      <vt:lpstr>The business, profession and workplace evolution </vt:lpstr>
      <vt:lpstr>Business and profession transform</vt:lpstr>
      <vt:lpstr>PowerPoint Presentation</vt:lpstr>
      <vt:lpstr>The learning revolution</vt:lpstr>
      <vt:lpstr>Learner’s expectations have changed</vt:lpstr>
      <vt:lpstr>Making learning meaningful</vt:lpstr>
      <vt:lpstr>PowerPoint Presentation</vt:lpstr>
      <vt:lpstr>Blended learning environments rise in importance and prevalence</vt:lpstr>
      <vt:lpstr>Technology enables personalized,  adaptive learning </vt:lpstr>
      <vt:lpstr>Mentoring  and peer-to-peer learning on the rise</vt:lpstr>
      <vt:lpstr>PowerPoint Presentation</vt:lpstr>
      <vt:lpstr>Future of Learning Recommendations</vt:lpstr>
      <vt:lpstr>Future of Learning Recommendations </vt:lpstr>
      <vt:lpstr>PowerPoint Presentation</vt:lpstr>
      <vt:lpstr>PowerPoint Presentation</vt:lpstr>
      <vt:lpstr>PowerPoint Presentation</vt:lpstr>
      <vt:lpstr>PowerPoint Presentation</vt:lpstr>
      <vt:lpstr>PowerPoint Presentation</vt:lpstr>
    </vt:vector>
  </TitlesOfParts>
  <Company>Capstrat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 Carroll</dc:creator>
  <cp:keywords/>
  <cp:lastModifiedBy>ssaunders</cp:lastModifiedBy>
  <cp:revision>197</cp:revision>
  <cp:lastPrinted>2012-09-27T16:49:57Z</cp:lastPrinted>
  <dcterms:created xsi:type="dcterms:W3CDTF">2010-04-21T15:52:28Z</dcterms:created>
  <dcterms:modified xsi:type="dcterms:W3CDTF">2014-06-05T02:12:28Z</dcterms:modified>
  <cp:contentType>Downloadable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0x010100C568DB52D9D0A14D9B2FDCC96666E9F2007948130EC3DB064584E219954237AF3900C091C3940B5C43A680422C1A537FF75A020700BA18AD0C34796940A9189F9FAC1330AA</vt:lpwstr>
  </property>
</Properties>
</file>