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21"/>
  </p:notesMasterIdLst>
  <p:handoutMasterIdLst>
    <p:handoutMasterId r:id="rId22"/>
  </p:handoutMasterIdLst>
  <p:sldIdLst>
    <p:sldId id="478" r:id="rId2"/>
    <p:sldId id="479" r:id="rId3"/>
    <p:sldId id="480" r:id="rId4"/>
    <p:sldId id="481" r:id="rId5"/>
    <p:sldId id="482" r:id="rId6"/>
    <p:sldId id="483" r:id="rId7"/>
    <p:sldId id="484" r:id="rId8"/>
    <p:sldId id="485" r:id="rId9"/>
    <p:sldId id="486" r:id="rId10"/>
    <p:sldId id="487" r:id="rId11"/>
    <p:sldId id="488" r:id="rId12"/>
    <p:sldId id="489" r:id="rId13"/>
    <p:sldId id="490" r:id="rId14"/>
    <p:sldId id="491" r:id="rId15"/>
    <p:sldId id="492" r:id="rId16"/>
    <p:sldId id="493" r:id="rId17"/>
    <p:sldId id="494" r:id="rId18"/>
    <p:sldId id="495" r:id="rId19"/>
    <p:sldId id="294"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38">
          <p15:clr>
            <a:srgbClr val="A4A3A4"/>
          </p15:clr>
        </p15:guide>
        <p15:guide id="2" orient="horz" pos="300">
          <p15:clr>
            <a:srgbClr val="A4A3A4"/>
          </p15:clr>
        </p15:guide>
        <p15:guide id="3" orient="horz" pos="573">
          <p15:clr>
            <a:srgbClr val="A4A3A4"/>
          </p15:clr>
        </p15:guide>
        <p15:guide id="4" pos="2156">
          <p15:clr>
            <a:srgbClr val="A4A3A4"/>
          </p15:clr>
        </p15:guide>
        <p15:guide id="5" pos="2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4" name="Author" initials="A" lastIdx="0" clrIdx="1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59F"/>
    <a:srgbClr val="F114BB"/>
    <a:srgbClr val="595959"/>
    <a:srgbClr val="72246C"/>
    <a:srgbClr val="65666A"/>
    <a:srgbClr val="0085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93" autoAdjust="0"/>
    <p:restoredTop sz="64411" autoAdjust="0"/>
  </p:normalViewPr>
  <p:slideViewPr>
    <p:cSldViewPr snapToGrid="0" snapToObjects="1" showGuides="1">
      <p:cViewPr varScale="1">
        <p:scale>
          <a:sx n="90" d="100"/>
          <a:sy n="90" d="100"/>
        </p:scale>
        <p:origin x="96" y="90"/>
      </p:cViewPr>
      <p:guideLst>
        <p:guide orient="horz" pos="1338"/>
        <p:guide orient="horz" pos="300"/>
        <p:guide orient="horz" pos="573"/>
        <p:guide pos="2156"/>
        <p:guide pos="287"/>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39D95F-9460-0440-9860-1A57FB5F8A2B}" type="datetimeFigureOut">
              <a:rPr lang="en-US" smtClean="0"/>
              <a:t>2/6/2018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FBB091-2F95-4A45-9F22-28B9876BB232}" type="slidenum">
              <a:rPr lang="en-US" smtClean="0"/>
              <a:t>‹#›</a:t>
            </a:fld>
            <a:endParaRPr lang="en-US" dirty="0"/>
          </a:p>
        </p:txBody>
      </p:sp>
    </p:spTree>
    <p:extLst>
      <p:ext uri="{BB962C8B-B14F-4D97-AF65-F5344CB8AC3E}">
        <p14:creationId xmlns:p14="http://schemas.microsoft.com/office/powerpoint/2010/main" val="7579972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3DAA10-76F1-BB44-9D35-7CFF32032758}" type="datetimeFigureOut">
              <a:rPr lang="en-US" smtClean="0"/>
              <a:t>2/6/2018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F9647A-3E31-3A41-A4E9-ABE8D6F99CD0}" type="slidenum">
              <a:rPr lang="en-US" smtClean="0"/>
              <a:t>‹#›</a:t>
            </a:fld>
            <a:endParaRPr lang="en-US" dirty="0"/>
          </a:p>
        </p:txBody>
      </p:sp>
    </p:spTree>
    <p:extLst>
      <p:ext uri="{BB962C8B-B14F-4D97-AF65-F5344CB8AC3E}">
        <p14:creationId xmlns:p14="http://schemas.microsoft.com/office/powerpoint/2010/main" val="14852231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Hi, my name is [insert name], and I’m with [firm name].</a:t>
            </a:r>
            <a:r>
              <a:rPr lang="en-US" b="0" baseline="0" dirty="0"/>
              <a:t> Thank you for the opportunity to share an update on the new tax law provisions that will affect businesses.  These changes will primarily be effective starting in 2018, but there are a few exceptions.   This law provides simplification in a few areas by eliminating many tax provisions, but as you will see, there are also added complexities.   </a:t>
            </a:r>
          </a:p>
          <a:p>
            <a:endParaRPr lang="en-US" b="0" dirty="0"/>
          </a:p>
          <a:p>
            <a:r>
              <a:rPr lang="en-US" b="0" dirty="0"/>
              <a:t>Minimizing taxes is all about planning ahead and knowing the rules, so we are here to help you with that! Please feel free to ask questions as we go along.</a:t>
            </a:r>
          </a:p>
          <a:p>
            <a:endParaRPr lang="en-US" b="0" dirty="0"/>
          </a:p>
          <a:p>
            <a:r>
              <a:rPr lang="en-US" sz="1200" b="1" kern="1200" dirty="0">
                <a:solidFill>
                  <a:schemeClr val="tx1"/>
                </a:solidFill>
                <a:effectLst/>
                <a:latin typeface="+mn-lt"/>
                <a:ea typeface="+mn-ea"/>
                <a:cs typeface="+mn-cs"/>
              </a:rPr>
              <a:t>Presenter: These opening slides are customizable. Choose one for your presentation. Then, insert your logo and firm’s contact information.</a:t>
            </a:r>
            <a:endParaRPr lang="en-US" b="1" dirty="0"/>
          </a:p>
          <a:p>
            <a:endParaRPr lang="en-US" b="1" dirty="0"/>
          </a:p>
        </p:txBody>
      </p:sp>
      <p:sp>
        <p:nvSpPr>
          <p:cNvPr id="4" name="Slide Number Placeholder 3"/>
          <p:cNvSpPr>
            <a:spLocks noGrp="1"/>
          </p:cNvSpPr>
          <p:nvPr>
            <p:ph type="sldNum" sz="quarter" idx="10"/>
          </p:nvPr>
        </p:nvSpPr>
        <p:spPr/>
        <p:txBody>
          <a:bodyPr/>
          <a:lstStyle/>
          <a:p>
            <a:fld id="{A3F9647A-3E31-3A41-A4E9-ABE8D6F99CD0}" type="slidenum">
              <a:rPr lang="en-US" smtClean="0"/>
              <a:t>1</a:t>
            </a:fld>
            <a:endParaRPr lang="en-US" dirty="0"/>
          </a:p>
        </p:txBody>
      </p:sp>
    </p:spTree>
    <p:extLst>
      <p:ext uri="{BB962C8B-B14F-4D97-AF65-F5344CB8AC3E}">
        <p14:creationId xmlns:p14="http://schemas.microsoft.com/office/powerpoint/2010/main" val="396492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The law also expands the availability of the cash method for small corporations.  </a:t>
            </a:r>
          </a:p>
          <a:p>
            <a:pPr marL="171450" indent="-171450">
              <a:buFont typeface="Arial" panose="020B0604020202020204" pitchFamily="34" charset="0"/>
              <a:buChar char="•"/>
            </a:pPr>
            <a:r>
              <a:rPr lang="en-US" dirty="0"/>
              <a:t>Cash method for C corporations less than $25 million of avg. gross receipts (average gross receipts for prior 3 years)</a:t>
            </a:r>
          </a:p>
          <a:p>
            <a:pPr marL="171450" indent="-171450">
              <a:buFont typeface="Arial" panose="020B0604020202020204" pitchFamily="34" charset="0"/>
              <a:buChar char="•"/>
            </a:pPr>
            <a:r>
              <a:rPr lang="en-US" dirty="0"/>
              <a:t>Also if meet that $25M threshold, corporations can treat inventories as non-incidental materials and supplies if it conforms to financial treatment of inventories.</a:t>
            </a:r>
          </a:p>
          <a:p>
            <a:pPr marL="171450" indent="-171450">
              <a:buFont typeface="Arial" panose="020B0604020202020204" pitchFamily="34" charset="0"/>
              <a:buChar char="•"/>
            </a:pPr>
            <a:r>
              <a:rPr lang="en-US" dirty="0"/>
              <a:t>Also if meet the $25M threshold, the corporation is exempted from requirement to allocate overhead to inventory as required by 263A.</a:t>
            </a:r>
          </a:p>
          <a:p>
            <a:pPr marL="171450" indent="-171450">
              <a:buFont typeface="Arial" panose="020B0604020202020204" pitchFamily="34" charset="0"/>
              <a:buChar char="•"/>
            </a:pPr>
            <a:r>
              <a:rPr lang="en-US" dirty="0"/>
              <a:t>In addition, corporations with less than $25M gross receipts can use the completed contract if expect contract to be completed within 2 years.</a:t>
            </a:r>
          </a:p>
        </p:txBody>
      </p:sp>
      <p:sp>
        <p:nvSpPr>
          <p:cNvPr id="4" name="Slide Number Placeholder 3"/>
          <p:cNvSpPr>
            <a:spLocks noGrp="1"/>
          </p:cNvSpPr>
          <p:nvPr>
            <p:ph type="sldNum" sz="quarter" idx="10"/>
          </p:nvPr>
        </p:nvSpPr>
        <p:spPr/>
        <p:txBody>
          <a:bodyPr/>
          <a:lstStyle/>
          <a:p>
            <a:fld id="{EBA2C4ED-08FE-4C38-9A29-7AFEC3F984D8}" type="slidenum">
              <a:rPr lang="en-US" smtClean="0"/>
              <a:t>10</a:t>
            </a:fld>
            <a:endParaRPr lang="en-US" dirty="0"/>
          </a:p>
        </p:txBody>
      </p:sp>
    </p:spTree>
    <p:extLst>
      <p:ext uri="{BB962C8B-B14F-4D97-AF65-F5344CB8AC3E}">
        <p14:creationId xmlns:p14="http://schemas.microsoft.com/office/powerpoint/2010/main" val="457025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law places new limits on the deduction for interest paid on business debts for taxpayers with avg. annual gross receipts &gt; $25M.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deduction will be calculated as the sum of interest income plus 30% of adjusted taxable income (not below zero) plus interest attributable acquiring motor vehicles to be held as inventory for sale/lease.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Special rules apply to the calculation of income for P/S and S Corporations.</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152316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new law provides that no deduction is allowed for entertainment expenses (whether directly related or associated with trade business).  This includes any activity that is considered to be entertainment, amusement or recreation, and includes membership dues for clubs organized for business, pleasure, recreation or social purposes.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Taxpayers may still generally deduct 50% of food/beverage expenses associated with operating their trade/business (for work travel), but more guidance is necessary on what this will mean for meals that are not related to travel (taking clients out to lunch, etc.)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were also several changes to fringe benefits:</a:t>
            </a:r>
          </a:p>
          <a:p>
            <a:pPr marL="628650" lvl="1" indent="-171450">
              <a:buFont typeface="Arial" panose="020B0604020202020204" pitchFamily="34" charset="0"/>
              <a:buChar char="•"/>
            </a:pPr>
            <a:r>
              <a:rPr lang="en-US" dirty="0"/>
              <a:t>Historically transit passes, van pool transportation, free/subsidized parking, bicycle subsidy were excludable fringe benefits.  Employers are no longer allowed to deduct these (except bicycle reimbursements) reimbursements (they are still excludable to employee if provided).  Bicycle reimbursements are taxable to the employee, but are allowed as a deduction.</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With the exception of active members of the Armed Forces, exclusions from income for reimbursement of moving expenses has been repealed (for 2018 – 2025).</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Employee achievement awards (for safety or length of service) are no longer excludable from an employees income.  Section 132(a) excludes working condition fringe benefits for an employee if the employee could deduct the expenses as an unreimbursed employee expense.  With the repeal of these expenses, it is unclear whether this exclusion still is available.</a:t>
            </a:r>
          </a:p>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12</a:t>
            </a:fld>
            <a:endParaRPr lang="en-US" dirty="0"/>
          </a:p>
        </p:txBody>
      </p:sp>
    </p:spTree>
    <p:extLst>
      <p:ext uri="{BB962C8B-B14F-4D97-AF65-F5344CB8AC3E}">
        <p14:creationId xmlns:p14="http://schemas.microsoft.com/office/powerpoint/2010/main" val="3922382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63176" rtl="0" eaLnBrk="1" fontAlgn="auto" latinLnBrk="0" hangingPunct="1">
              <a:lnSpc>
                <a:spcPct val="100000"/>
              </a:lnSpc>
              <a:spcBef>
                <a:spcPts val="0"/>
              </a:spcBef>
              <a:spcAft>
                <a:spcPts val="0"/>
              </a:spcAft>
              <a:buClrTx/>
              <a:buSzTx/>
              <a:buFontTx/>
              <a:buNone/>
              <a:tabLst/>
              <a:defRPr/>
            </a:pPr>
            <a:r>
              <a:rPr lang="en-US" dirty="0"/>
              <a:t>For 2018 and forward, except in certain situations (specific farming losses for one), the 2 year carryback has been repealed.  </a:t>
            </a:r>
          </a:p>
          <a:p>
            <a:pPr marL="0" marR="0" lvl="0" indent="0" algn="l" defTabSz="463176" rtl="0" eaLnBrk="1" fontAlgn="auto" latinLnBrk="0" hangingPunct="1">
              <a:lnSpc>
                <a:spcPct val="100000"/>
              </a:lnSpc>
              <a:spcBef>
                <a:spcPts val="0"/>
              </a:spcBef>
              <a:spcAft>
                <a:spcPts val="0"/>
              </a:spcAft>
              <a:buClrTx/>
              <a:buSzTx/>
              <a:buFontTx/>
              <a:buNone/>
              <a:tabLst/>
              <a:defRPr/>
            </a:pPr>
            <a:endParaRPr lang="en-US" dirty="0"/>
          </a:p>
          <a:p>
            <a:pPr marL="0" marR="0" lvl="0" indent="0" algn="l" defTabSz="463176" rtl="0" eaLnBrk="1" fontAlgn="auto" latinLnBrk="0" hangingPunct="1">
              <a:lnSpc>
                <a:spcPct val="100000"/>
              </a:lnSpc>
              <a:spcBef>
                <a:spcPts val="0"/>
              </a:spcBef>
              <a:spcAft>
                <a:spcPts val="0"/>
              </a:spcAft>
              <a:buClrTx/>
              <a:buSzTx/>
              <a:buFontTx/>
              <a:buNone/>
              <a:tabLst/>
              <a:defRPr/>
            </a:pPr>
            <a:r>
              <a:rPr lang="en-US" dirty="0"/>
              <a:t>The NOL carryforward period is indefinite, but only 80% of taxable income can be reduced by the NOL.  This is another provision that may affect the calculation of the tax provision for deferred tax assets generated by NOLs.</a:t>
            </a:r>
          </a:p>
          <a:p>
            <a:pPr defTabSz="463176">
              <a:defRPr/>
            </a:pPr>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13</a:t>
            </a:fld>
            <a:endParaRPr lang="en-US" dirty="0"/>
          </a:p>
        </p:txBody>
      </p:sp>
    </p:spTree>
    <p:extLst>
      <p:ext uri="{BB962C8B-B14F-4D97-AF65-F5344CB8AC3E}">
        <p14:creationId xmlns:p14="http://schemas.microsoft.com/office/powerpoint/2010/main" val="2420010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more changes to note:</a:t>
            </a:r>
          </a:p>
          <a:p>
            <a:pPr marL="171450" indent="-171450">
              <a:buFont typeface="Arial" panose="020B0604020202020204" pitchFamily="34" charset="0"/>
              <a:buChar char="•"/>
            </a:pPr>
            <a:r>
              <a:rPr lang="en-US" dirty="0"/>
              <a:t>The $1M limit on executive compensation has been changed to expand the definition of publicly traded corporation and the also to include ALL compensation (performance based compensation is not excluded as it was previously)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change related to 1031 exchanges removes ability to trade personal property, so it is limited to real property.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 new rule imposes a 3 year holding period for a partner receiving a profits interest in exchange for investor services (otherwise known as carried interest) to receive LTCG treatment.  The portion attributable to less than 3 years is treated as ST gains subject to ordinary income rates.  There was no change in the allocation/treatment of carried interest as has been discussed.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on-site eating facilities, rather than a 100% deduction, companies are allowed a 50% deduction.  After 12/31/25, these expenses will be no longer deductible.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Where certain lobbying expenses were allowed, the new law makes all lobbying costs nondeductible.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new credit (Sec. 38) is calculated at 12.5% of wages paid plus .25% (up to 25%) for each percentage point in excess of 50% of the employees salary for which the employer provides coverage.  The maximum amount of family/medical leave that can be taken account is 12 weeks.  There are rules in place to determine who is an eligible employer for the credit.  This is in effect for 2018 and 2019. </a:t>
            </a:r>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14</a:t>
            </a:fld>
            <a:endParaRPr lang="en-US" dirty="0"/>
          </a:p>
        </p:txBody>
      </p:sp>
    </p:spTree>
    <p:extLst>
      <p:ext uri="{BB962C8B-B14F-4D97-AF65-F5344CB8AC3E}">
        <p14:creationId xmlns:p14="http://schemas.microsoft.com/office/powerpoint/2010/main" val="1558624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Due to the many changes across the board that this new law contains, many planning strategies will need to be evaluated and examined to make sure they still make sense.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More guidance is needed on the application of Sec. 199A and what it will mean for reporting for businesses tax returns.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With the reduction of the corporate tax rate to 21%, this may cause a need for an evaluation of choice of entity for current and future business plans.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 those businesses subject to the interest limitations, there will be additional planning needed related to debt financing decisions.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With changes to fringe benefit exclusions and deductions,  businesses may make different decisions about company parties and benefits offered to employees. </a:t>
            </a:r>
            <a:endParaRPr lang="en-US" dirty="0"/>
          </a:p>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15</a:t>
            </a:fld>
            <a:endParaRPr lang="en-US" dirty="0"/>
          </a:p>
        </p:txBody>
      </p:sp>
    </p:spTree>
    <p:extLst>
      <p:ext uri="{BB962C8B-B14F-4D97-AF65-F5344CB8AC3E}">
        <p14:creationId xmlns:p14="http://schemas.microsoft.com/office/powerpoint/2010/main" val="2734078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complicated changes related to international tax.  </a:t>
            </a:r>
          </a:p>
          <a:p>
            <a:endParaRPr lang="en-US" dirty="0"/>
          </a:p>
          <a:p>
            <a:r>
              <a:rPr lang="en-US" dirty="0"/>
              <a:t>Just a broad overview - There is a new (Sec. 245A) establishment of a participation exemption system for taxation of foreign income as well as a corresponding deduction for foreign source portion of dividends received by domestic corporation that is a US shareholder of a 10% owned foreign corporation.  These rules are very complex and much more guidance is needed for affected businesses.</a:t>
            </a:r>
          </a:p>
          <a:p>
            <a:endParaRPr lang="en-US" dirty="0"/>
          </a:p>
          <a:p>
            <a:r>
              <a:rPr lang="en-US" dirty="0"/>
              <a:t>Another new provision provides for US shareholder to include in income its pro rata share of the post 1986 deferred foreign income (Notice 2018-07 for guidance on this transition tax).  The tax rates are 15.5% for cash/equivalents and 8% for remainder of E&amp;P.  This can be paid in a 8 year installment period election (escalating installments of 8% in years 1 -5; 15% in year 6; 20% year 7; 25 in year 8).</a:t>
            </a:r>
          </a:p>
          <a:p>
            <a:endParaRPr lang="en-US" dirty="0"/>
          </a:p>
          <a:p>
            <a:r>
              <a:rPr lang="en-US" dirty="0"/>
              <a:t>As noted, many more changes were made with the new law that affects businesses with an international presence.</a:t>
            </a:r>
          </a:p>
          <a:p>
            <a:r>
              <a:rPr lang="en-US" dirty="0"/>
              <a:t> </a:t>
            </a:r>
          </a:p>
        </p:txBody>
      </p:sp>
      <p:sp>
        <p:nvSpPr>
          <p:cNvPr id="4" name="Slide Number Placeholder 3"/>
          <p:cNvSpPr>
            <a:spLocks noGrp="1"/>
          </p:cNvSpPr>
          <p:nvPr>
            <p:ph type="sldNum" sz="quarter" idx="10"/>
          </p:nvPr>
        </p:nvSpPr>
        <p:spPr/>
        <p:txBody>
          <a:bodyPr/>
          <a:lstStyle/>
          <a:p>
            <a:fld id="{A3F9647A-3E31-3A41-A4E9-ABE8D6F99CD0}" type="slidenum">
              <a:rPr lang="en-US" smtClean="0"/>
              <a:t>16</a:t>
            </a:fld>
            <a:endParaRPr lang="en-US" dirty="0"/>
          </a:p>
        </p:txBody>
      </p:sp>
    </p:spTree>
    <p:extLst>
      <p:ext uri="{BB962C8B-B14F-4D97-AF65-F5344CB8AC3E}">
        <p14:creationId xmlns:p14="http://schemas.microsoft.com/office/powerpoint/2010/main" val="3941846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many decisions a business makes have tax consequences – choice of entity, debt financing, changes to employee benefits, lease or buy equipment decisions, even planning a company party.  Today, we touched on the major topics at a very high level, but with the complexity of the new tax law  it is a good idea to review how the tax laws affect your business. That is where we can help. It is what we do year-round.  </a:t>
            </a:r>
          </a:p>
          <a:p>
            <a:endParaRPr lang="en-US" dirty="0"/>
          </a:p>
          <a:p>
            <a:r>
              <a:rPr lang="en-US" dirty="0"/>
              <a:t>We can answer quick questions or provide an in-depth tax projection/analysis to help you anticipate how these new tax laws will affect your returns. So, don’t hesitate to reach out to us after today’s presentation if you’d like to discuss something in more detail.</a:t>
            </a:r>
          </a:p>
          <a:p>
            <a:endParaRPr lang="en-US" dirty="0"/>
          </a:p>
          <a:p>
            <a:r>
              <a:rPr lang="en-US" dirty="0"/>
              <a:t>And with that, we’ll move on to Q&amp;A and take any questions you have. </a:t>
            </a:r>
            <a:r>
              <a:rPr lang="en-US" b="1" i="1" dirty="0"/>
              <a:t>(Note to Presenter: After</a:t>
            </a:r>
            <a:r>
              <a:rPr lang="en-US" b="1" i="1" baseline="0" dirty="0"/>
              <a:t> this last statement, </a:t>
            </a:r>
            <a:r>
              <a:rPr lang="en-US" b="1" i="1" dirty="0"/>
              <a:t>move forward to the next slide and open up the floor for participant questions)</a:t>
            </a: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17</a:t>
            </a:fld>
            <a:endParaRPr lang="en-US" dirty="0"/>
          </a:p>
        </p:txBody>
      </p:sp>
    </p:spTree>
    <p:extLst>
      <p:ext uri="{BB962C8B-B14F-4D97-AF65-F5344CB8AC3E}">
        <p14:creationId xmlns:p14="http://schemas.microsoft.com/office/powerpoint/2010/main" val="1849729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p:cNvSpPr>
          <p:nvPr>
            <p:ph type="body" idx="1"/>
          </p:nvPr>
        </p:nvSpPr>
        <p:spPr bwMode="auto">
          <a:noFill/>
        </p:spPr>
        <p:txBody>
          <a:bodyPr/>
          <a:lstStyle/>
          <a:p>
            <a:pPr defTabSz="463176">
              <a:defRPr/>
            </a:pPr>
            <a:endParaRPr lang="en-US" dirty="0"/>
          </a:p>
        </p:txBody>
      </p:sp>
    </p:spTree>
    <p:extLst>
      <p:ext uri="{BB962C8B-B14F-4D97-AF65-F5344CB8AC3E}">
        <p14:creationId xmlns:p14="http://schemas.microsoft.com/office/powerpoint/2010/main" val="2761064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Thank you!</a:t>
            </a:r>
            <a:r>
              <a:rPr lang="en-US" baseline="0" dirty="0"/>
              <a:t> It was a pleasure being with you today, and I welcome you to contact me with questions anytime! We would love the opportunity to talk with you about how we can be of service.</a:t>
            </a:r>
            <a:endParaRPr lang="en-US" dirty="0"/>
          </a:p>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19</a:t>
            </a:fld>
            <a:endParaRPr lang="en-US" dirty="0"/>
          </a:p>
        </p:txBody>
      </p:sp>
    </p:spTree>
    <p:extLst>
      <p:ext uri="{BB962C8B-B14F-4D97-AF65-F5344CB8AC3E}">
        <p14:creationId xmlns:p14="http://schemas.microsoft.com/office/powerpoint/2010/main" val="3279914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Hi, my name is [insert name], and I’m with [firm name].</a:t>
            </a:r>
            <a:r>
              <a:rPr lang="en-US" b="0" baseline="0" dirty="0"/>
              <a:t> Thank you for the opportunity to share an update on the new tax law provisions that will affect businesses.  These changes will primarily be effective starting in 2018, but there are a few exceptions.    This law provides simplification in a few areas by eliminating many tax provisions, but as you will see, there are also added complexities.   </a:t>
            </a:r>
          </a:p>
          <a:p>
            <a:endParaRPr lang="en-US" b="0" dirty="0"/>
          </a:p>
          <a:p>
            <a:r>
              <a:rPr lang="en-US" b="0" dirty="0"/>
              <a:t>Minimizing taxes is all about planning ahead and knowing the rules, so we are here to help you with that! Please feel free to ask questions as we go along.</a:t>
            </a:r>
          </a:p>
          <a:p>
            <a:endParaRPr lang="en-US" b="0" dirty="0"/>
          </a:p>
        </p:txBody>
      </p:sp>
      <p:sp>
        <p:nvSpPr>
          <p:cNvPr id="4" name="Slide Number Placeholder 3"/>
          <p:cNvSpPr>
            <a:spLocks noGrp="1"/>
          </p:cNvSpPr>
          <p:nvPr>
            <p:ph type="sldNum" sz="quarter" idx="10"/>
          </p:nvPr>
        </p:nvSpPr>
        <p:spPr/>
        <p:txBody>
          <a:bodyPr/>
          <a:lstStyle/>
          <a:p>
            <a:fld id="{A3F9647A-3E31-3A41-A4E9-ABE8D6F99CD0}" type="slidenum">
              <a:rPr lang="en-US" smtClean="0"/>
              <a:t>2</a:t>
            </a:fld>
            <a:endParaRPr lang="en-US" dirty="0"/>
          </a:p>
        </p:txBody>
      </p:sp>
    </p:spTree>
    <p:extLst>
      <p:ext uri="{BB962C8B-B14F-4D97-AF65-F5344CB8AC3E}">
        <p14:creationId xmlns:p14="http://schemas.microsoft.com/office/powerpoint/2010/main" val="754456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Tax Cuts &amp; Jobs Act (or its official title of “</a:t>
            </a:r>
            <a:r>
              <a:rPr lang="en-US" sz="1200" b="0" i="0" kern="1200" dirty="0">
                <a:solidFill>
                  <a:schemeClr val="tx1"/>
                </a:solidFill>
                <a:effectLst/>
                <a:latin typeface="+mn-lt"/>
                <a:ea typeface="+mn-ea"/>
                <a:cs typeface="+mn-cs"/>
              </a:rPr>
              <a:t>To provide for reconciliation pursuant to titles II and V of the concurrent resolution on the budget for fiscal year 2018”) provides for many changes to business tax provisions.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With a few minor exceptions, the provisions are generally effective starting in 2018 and a majority of the changes are temporary (in order to meet the requirements of the bill under budget reconciliation) and sunset after 2025.  Due to the number of changes and also some new concepts introduced in the law, there is a need for guidance from the IRS, and possibly from Congress in the form of technical corrections, on the application of the law.  There are also many questions about which states will conform to any or all of the federal changes.</a:t>
            </a:r>
            <a:endParaRPr lang="en-US" dirty="0"/>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3</a:t>
            </a:fld>
            <a:endParaRPr lang="en-US" dirty="0"/>
          </a:p>
        </p:txBody>
      </p:sp>
    </p:spTree>
    <p:extLst>
      <p:ext uri="{BB962C8B-B14F-4D97-AF65-F5344CB8AC3E}">
        <p14:creationId xmlns:p14="http://schemas.microsoft.com/office/powerpoint/2010/main" val="3991108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overall summary of the changes:  We will discuss these in more detail in further slides.</a:t>
            </a:r>
          </a:p>
          <a:p>
            <a:endParaRPr lang="en-US" dirty="0"/>
          </a:p>
          <a:p>
            <a:pPr marL="171450" indent="-171450">
              <a:buFont typeface="Arial" panose="020B0604020202020204" pitchFamily="34" charset="0"/>
              <a:buChar char="•"/>
            </a:pPr>
            <a:r>
              <a:rPr lang="en-US" dirty="0"/>
              <a:t>Corporate rate reduction to flat 21%</a:t>
            </a:r>
          </a:p>
          <a:p>
            <a:pPr marL="171450" indent="-171450">
              <a:buFont typeface="Arial" panose="020B0604020202020204" pitchFamily="34" charset="0"/>
              <a:buChar char="•"/>
            </a:pPr>
            <a:r>
              <a:rPr lang="en-US" dirty="0"/>
              <a:t>Repeal of corporate AMT</a:t>
            </a:r>
          </a:p>
          <a:p>
            <a:pPr marL="171450" indent="-171450">
              <a:buFont typeface="Arial" panose="020B0604020202020204" pitchFamily="34" charset="0"/>
              <a:buChar char="•"/>
            </a:pPr>
            <a:r>
              <a:rPr lang="en-US" dirty="0"/>
              <a:t>A new 20% deduction for pass-through income (Sec. 199A)</a:t>
            </a:r>
          </a:p>
          <a:p>
            <a:pPr marL="171450" indent="-171450">
              <a:buFont typeface="Arial" panose="020B0604020202020204" pitchFamily="34" charset="0"/>
              <a:buChar char="•"/>
            </a:pPr>
            <a:r>
              <a:rPr lang="en-US" dirty="0"/>
              <a:t>Loss limitation for other than C corps (Sec. 461)</a:t>
            </a:r>
          </a:p>
          <a:p>
            <a:pPr marL="171450" indent="-171450">
              <a:buFont typeface="Arial" panose="020B0604020202020204" pitchFamily="34" charset="0"/>
              <a:buChar char="•"/>
            </a:pPr>
            <a:r>
              <a:rPr lang="en-US" dirty="0"/>
              <a:t>Repeal of Sec.199-domestic production deduction</a:t>
            </a:r>
          </a:p>
          <a:p>
            <a:pPr marL="171450" indent="-171450">
              <a:buFont typeface="Arial" panose="020B0604020202020204" pitchFamily="34" charset="0"/>
              <a:buChar char="•"/>
            </a:pPr>
            <a:r>
              <a:rPr lang="en-US" dirty="0"/>
              <a:t>Expensing of assets (bonus depreciation provisions plus increases to Sec.179 ($1 million and threshold $2.5 million) </a:t>
            </a:r>
          </a:p>
          <a:p>
            <a:pPr marL="171450" indent="-171450">
              <a:buFont typeface="Arial" panose="020B0604020202020204" pitchFamily="34" charset="0"/>
              <a:buChar char="•"/>
            </a:pPr>
            <a:r>
              <a:rPr lang="en-US" dirty="0"/>
              <a:t>Expanded accounting method exceptions for small business </a:t>
            </a:r>
          </a:p>
          <a:p>
            <a:pPr marL="171450" indent="-171450">
              <a:buFont typeface="Arial" panose="020B0604020202020204" pitchFamily="34" charset="0"/>
              <a:buChar char="•"/>
            </a:pPr>
            <a:r>
              <a:rPr lang="en-US" dirty="0"/>
              <a:t>Changes to various fringe benefits including provision of meals and entertainment by employer</a:t>
            </a:r>
          </a:p>
          <a:p>
            <a:pPr marL="171450" indent="-171450">
              <a:buFont typeface="Arial" panose="020B0604020202020204" pitchFamily="34" charset="0"/>
              <a:buChar char="•"/>
            </a:pPr>
            <a:r>
              <a:rPr lang="en-US" dirty="0"/>
              <a:t>No more carrybacks of NOL and 80% limit on current year use of NOL</a:t>
            </a:r>
          </a:p>
          <a:p>
            <a:pPr marL="171450" indent="-171450">
              <a:buFont typeface="Arial" panose="020B0604020202020204" pitchFamily="34" charset="0"/>
              <a:buChar char="•"/>
            </a:pPr>
            <a:r>
              <a:rPr lang="en-US" dirty="0"/>
              <a:t>30% limitation on interest expense deduction for non-small businesses (over $25 million receipts); limited exceptions</a:t>
            </a:r>
          </a:p>
          <a:p>
            <a:pPr marL="171450" indent="-171450">
              <a:buFont typeface="Arial" panose="020B0604020202020204" pitchFamily="34" charset="0"/>
              <a:buChar char="•"/>
            </a:pPr>
            <a:r>
              <a:rPr lang="en-US" dirty="0"/>
              <a:t>Corporate shift from worldwide to territorial system </a:t>
            </a:r>
          </a:p>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4</a:t>
            </a:fld>
            <a:endParaRPr lang="en-US" dirty="0"/>
          </a:p>
        </p:txBody>
      </p:sp>
    </p:spTree>
    <p:extLst>
      <p:ext uri="{BB962C8B-B14F-4D97-AF65-F5344CB8AC3E}">
        <p14:creationId xmlns:p14="http://schemas.microsoft.com/office/powerpoint/2010/main" val="3156314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major change is the reduction of the corporate rate to a flat 21%.  This is effective for 2018.  </a:t>
            </a:r>
          </a:p>
          <a:p>
            <a:endParaRPr lang="en-US" dirty="0"/>
          </a:p>
          <a:p>
            <a:r>
              <a:rPr lang="en-US" dirty="0"/>
              <a:t>However, for fiscal year returns that begin during 2017, there is an alternate way to calculate the tax.</a:t>
            </a:r>
          </a:p>
          <a:p>
            <a:r>
              <a:rPr lang="en-US" dirty="0"/>
              <a:t>Code Section 15 provides information on how to calculate.  The effect is really a blended rate. </a:t>
            </a:r>
          </a:p>
          <a:p>
            <a:r>
              <a:rPr lang="en-US" sz="3200" dirty="0"/>
              <a:t>Example: For year ending 6/30/18, taxable income is $1,000,000.</a:t>
            </a:r>
          </a:p>
          <a:p>
            <a:r>
              <a:rPr lang="en-US" sz="3200" dirty="0"/>
              <a:t>Old rate structure:</a:t>
            </a:r>
          </a:p>
          <a:p>
            <a:pPr lvl="1"/>
            <a:r>
              <a:rPr lang="en-US" sz="2800" dirty="0"/>
              <a:t>Tax = $340,000</a:t>
            </a:r>
          </a:p>
          <a:p>
            <a:r>
              <a:rPr lang="en-US" sz="3200" dirty="0"/>
              <a:t>New rate structure:</a:t>
            </a:r>
          </a:p>
          <a:p>
            <a:pPr lvl="1"/>
            <a:r>
              <a:rPr lang="en-US" sz="2800" dirty="0"/>
              <a:t>Tax = $210,000</a:t>
            </a:r>
          </a:p>
          <a:p>
            <a:r>
              <a:rPr lang="en-US" sz="3200" dirty="0"/>
              <a:t>Tax for 6/30/18 =</a:t>
            </a:r>
          </a:p>
          <a:p>
            <a:pPr lvl="1"/>
            <a:r>
              <a:rPr lang="en-US" sz="2800" dirty="0"/>
              <a:t>$340,000 x 184/365 = 	$171,397     [July 2017 – Dec. 2017]</a:t>
            </a:r>
          </a:p>
          <a:p>
            <a:pPr lvl="1"/>
            <a:r>
              <a:rPr lang="en-US" sz="2800" dirty="0"/>
              <a:t>$210,000 x 181/365 = 	</a:t>
            </a:r>
            <a:r>
              <a:rPr lang="en-US" sz="2800" u="sng" dirty="0"/>
              <a:t>$104,137</a:t>
            </a:r>
            <a:r>
              <a:rPr lang="en-US" sz="2800" dirty="0"/>
              <a:t>	[Jan. 2018 – June 2018]</a:t>
            </a:r>
            <a:endParaRPr lang="en-US" sz="2800" u="sng" dirty="0"/>
          </a:p>
          <a:p>
            <a:pPr lvl="1"/>
            <a:r>
              <a:rPr lang="en-US" sz="2800" dirty="0"/>
              <a:t>TOTAL				</a:t>
            </a:r>
            <a:r>
              <a:rPr lang="en-US" sz="2800" b="1" dirty="0"/>
              <a:t>$275,534</a:t>
            </a:r>
          </a:p>
          <a:p>
            <a:endParaRPr lang="en-US" dirty="0"/>
          </a:p>
          <a:p>
            <a:r>
              <a:rPr lang="en-US" dirty="0"/>
              <a:t>If a business has AMT credits, they will be refundable from 2018 – 2020 to equal 50% of the excess of the credit for the year over the amount of the credit allowable for the year against regular tax liability.  In 2021, the limit will be 100%, so all remaining credits will be allowed.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Dividend received deduction was changed to reflect the new rate.  : The 70% DRD is reduced to 50% and the 80% DRD is reduced to 65%.</a:t>
            </a:r>
          </a:p>
          <a:p>
            <a:endParaRPr lang="en-US" dirty="0"/>
          </a:p>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5</a:t>
            </a:fld>
            <a:endParaRPr lang="en-US" dirty="0"/>
          </a:p>
        </p:txBody>
      </p:sp>
    </p:spTree>
    <p:extLst>
      <p:ext uri="{BB962C8B-B14F-4D97-AF65-F5344CB8AC3E}">
        <p14:creationId xmlns:p14="http://schemas.microsoft.com/office/powerpoint/2010/main" val="859921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Changes to the rate and other provisions also will need to be reflected in the calculation of the tax provisions for financial statements.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Deferred tax assets/liabilities will need to be remeasured using the new 21% rate as well as evaluation of whether deferred tax assets will be realized based on the law changes (for NOLs for example).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Due to the change mentioned earlier about the blended rate year for fiscal year businesses, this will cause the re-measurement calculation to be more complex.</a:t>
            </a:r>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6</a:t>
            </a:fld>
            <a:endParaRPr lang="en-US" dirty="0"/>
          </a:p>
        </p:txBody>
      </p:sp>
    </p:spTree>
    <p:extLst>
      <p:ext uri="{BB962C8B-B14F-4D97-AF65-F5344CB8AC3E}">
        <p14:creationId xmlns:p14="http://schemas.microsoft.com/office/powerpoint/2010/main" val="356741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This new provision provides a 20% deduction on qualified business income.  This deduction is taken on the individuals’ tax return from taxable income (not an above the line deduction therefore does not decrease SE tax) and can be result from the flow through of income from a sole proprietor, SMLLC, partnership, or S Corporation.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calculation is very complex and can be limited based on taxable income as well as the type of trade/business income that is applicable.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 limitation based on W-2 wages and capital is phased in when the </a:t>
            </a:r>
            <a:r>
              <a:rPr lang="en-US" sz="1200" b="1" i="0" u="none" strike="noStrike" kern="1200" baseline="0" dirty="0">
                <a:solidFill>
                  <a:schemeClr val="tx1"/>
                </a:solidFill>
                <a:latin typeface="+mn-lt"/>
                <a:ea typeface="+mn-ea"/>
                <a:cs typeface="+mn-cs"/>
              </a:rPr>
              <a:t>taxpayer’s taxable income exceeds a $157,500 ($315,000 MFJ) threshold amount. </a:t>
            </a:r>
            <a:r>
              <a:rPr lang="en-US" sz="1200" b="0" i="0" u="none" strike="noStrike" kern="1200" baseline="0" dirty="0">
                <a:solidFill>
                  <a:schemeClr val="tx1"/>
                </a:solidFill>
                <a:latin typeface="+mn-lt"/>
                <a:ea typeface="+mn-ea"/>
                <a:cs typeface="+mn-cs"/>
              </a:rPr>
              <a:t>A disallowance of the deduction with respect to specified service trades or businesses is </a:t>
            </a:r>
            <a:r>
              <a:rPr lang="en-US" sz="1200" b="1" i="0" u="none" strike="noStrike" kern="1200" baseline="0" dirty="0">
                <a:solidFill>
                  <a:schemeClr val="tx1"/>
                </a:solidFill>
                <a:latin typeface="+mn-lt"/>
                <a:ea typeface="+mn-ea"/>
                <a:cs typeface="+mn-cs"/>
              </a:rPr>
              <a:t>also phased in </a:t>
            </a:r>
            <a:r>
              <a:rPr lang="en-US" sz="1200" b="0" i="0" u="none" strike="noStrike" kern="1200" baseline="0" dirty="0">
                <a:solidFill>
                  <a:schemeClr val="tx1"/>
                </a:solidFill>
                <a:latin typeface="+mn-lt"/>
                <a:ea typeface="+mn-ea"/>
                <a:cs typeface="+mn-cs"/>
              </a:rPr>
              <a:t>when taxable income exceeds the threshold amount. These limitations are phased-in if taxable income exceeds the threshold amount but is </a:t>
            </a:r>
            <a:r>
              <a:rPr lang="en-US" sz="1200" b="1" i="0" u="none" strike="noStrike" kern="1200" baseline="0" dirty="0">
                <a:solidFill>
                  <a:schemeClr val="tx1"/>
                </a:solidFill>
                <a:latin typeface="+mn-lt"/>
                <a:ea typeface="+mn-ea"/>
                <a:cs typeface="+mn-cs"/>
              </a:rPr>
              <a:t>below $207,500 ($415,000 MFJ) </a:t>
            </a:r>
            <a:r>
              <a:rPr lang="en-US" sz="1200" b="0" i="0" u="none" strike="noStrike" kern="1200" baseline="0" dirty="0">
                <a:solidFill>
                  <a:schemeClr val="tx1"/>
                </a:solidFill>
                <a:latin typeface="+mn-lt"/>
                <a:ea typeface="+mn-ea"/>
                <a:cs typeface="+mn-cs"/>
              </a:rPr>
              <a:t>(the phase-in range).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There are a great deal of questions on how this deduction will be applied and more guidance is needed.</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3F9647A-3E31-3A41-A4E9-ABE8D6F99CD0}" type="slidenum">
              <a:rPr lang="en-US" smtClean="0"/>
              <a:t>7</a:t>
            </a:fld>
            <a:endParaRPr lang="en-US" dirty="0"/>
          </a:p>
        </p:txBody>
      </p:sp>
    </p:spTree>
    <p:extLst>
      <p:ext uri="{BB962C8B-B14F-4D97-AF65-F5344CB8AC3E}">
        <p14:creationId xmlns:p14="http://schemas.microsoft.com/office/powerpoint/2010/main" val="653316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Effective for years beginning after 12/31/17, a P/S will not automatically terminate if there is a sale/exchange of more than 50% interest in the entity.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eliminates the need for closing the books to complete 2 tax returns, restarting depreciation lives, and maintaining P/S elections.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termination will only happen if the business is truly closing or if the ownership changes to a single member (therefore no longer a P/S).</a:t>
            </a:r>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8</a:t>
            </a:fld>
            <a:endParaRPr lang="en-US" dirty="0"/>
          </a:p>
        </p:txBody>
      </p:sp>
    </p:spTree>
    <p:extLst>
      <p:ext uri="{BB962C8B-B14F-4D97-AF65-F5344CB8AC3E}">
        <p14:creationId xmlns:p14="http://schemas.microsoft.com/office/powerpoint/2010/main" val="3032330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new law increases the bonus depreciation to 100% for property acquired and placed in service after 9/27/17.  </a:t>
            </a:r>
          </a:p>
          <a:p>
            <a:pPr marL="171450" indent="-171450">
              <a:buFont typeface="Arial" panose="020B0604020202020204" pitchFamily="34" charset="0"/>
              <a:buChar char="•"/>
            </a:pPr>
            <a:r>
              <a:rPr lang="en-US" dirty="0"/>
              <a:t>There is a new phase-down schedule for years after 2022 (80% 2023; 60% 2024; 40% 2025; 20% 2026; 0 2027 and forward).  </a:t>
            </a:r>
          </a:p>
          <a:p>
            <a:pPr marL="171450" indent="-171450">
              <a:buFont typeface="Arial" panose="020B0604020202020204" pitchFamily="34" charset="0"/>
              <a:buChar char="•"/>
            </a:pPr>
            <a:r>
              <a:rPr lang="en-US" dirty="0"/>
              <a:t>For the 2017 year, if property was purchased and placed in service after 9/27, there is an election to apply the 50% bonus rather than 100%.  </a:t>
            </a:r>
          </a:p>
          <a:p>
            <a:pPr marL="171450" indent="-171450">
              <a:buFont typeface="Arial" panose="020B0604020202020204" pitchFamily="34" charset="0"/>
              <a:buChar char="•"/>
            </a:pPr>
            <a:r>
              <a:rPr lang="en-US" dirty="0"/>
              <a:t>Another change is that the requirement that the original use of qualified property must begin with the taxpayer has been removed.  So, both new and used property is available for bonus depreciation.  </a:t>
            </a:r>
          </a:p>
          <a:p>
            <a:pPr marL="171450" indent="-171450">
              <a:buFont typeface="Arial" panose="020B0604020202020204" pitchFamily="34" charset="0"/>
              <a:buChar char="•"/>
            </a:pPr>
            <a:r>
              <a:rPr lang="en-US" dirty="0"/>
              <a:t>The new law keeps the increased $8k depreciation for luxury auto placed in service in 2018 (eliminating the phase down for autos placed in service after 2017).</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depreciation limits for luxury auto starting in 2018 allow $10k for year of service; $16k for 2</a:t>
            </a:r>
            <a:r>
              <a:rPr lang="en-US" baseline="30000" dirty="0"/>
              <a:t>nd</a:t>
            </a:r>
            <a:r>
              <a:rPr lang="en-US" dirty="0"/>
              <a:t> year; $9,600 for 3</a:t>
            </a:r>
            <a:r>
              <a:rPr lang="en-US" baseline="30000" dirty="0"/>
              <a:t>rd</a:t>
            </a:r>
            <a:r>
              <a:rPr lang="en-US" dirty="0"/>
              <a:t> year; and $5,760 for 4</a:t>
            </a:r>
            <a:r>
              <a:rPr lang="en-US" baseline="30000" dirty="0"/>
              <a:t>th</a:t>
            </a:r>
            <a:r>
              <a:rPr lang="en-US" dirty="0"/>
              <a:t> and later years).  These limits will be indexed for inflation.</a:t>
            </a:r>
          </a:p>
          <a:p>
            <a:pPr marL="171450" indent="-171450">
              <a:buFont typeface="Arial" panose="020B0604020202020204" pitchFamily="34" charset="0"/>
              <a:buChar char="•"/>
            </a:pPr>
            <a:r>
              <a:rPr lang="en-US" dirty="0"/>
              <a:t>Sec. 179 has been increased to $1M with a phase out threshold of $2.5M.  The $25,000 sport utility limit was maintained.  The new law also expands the definition of Sec. 179 property to include personal property connected with lodging for residential rental property.  In addition, improvement to nonresidential real property was expanded to include roofs, HVAC, fire/alarm systems and security systems.</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9</a:t>
            </a:fld>
            <a:endParaRPr lang="en-US" dirty="0"/>
          </a:p>
        </p:txBody>
      </p:sp>
    </p:spTree>
    <p:extLst>
      <p:ext uri="{BB962C8B-B14F-4D97-AF65-F5344CB8AC3E}">
        <p14:creationId xmlns:p14="http://schemas.microsoft.com/office/powerpoint/2010/main" val="1259191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192024" algn="l" defTabSz="457200" rtl="0" eaLnBrk="1" latinLnBrk="0" hangingPunct="1">
              <a:lnSpc>
                <a:spcPct val="100000"/>
              </a:lnSpc>
              <a:spcBef>
                <a:spcPts val="0"/>
              </a:spcBef>
              <a:spcAft>
                <a:spcPts val="900"/>
              </a:spcAft>
              <a:buClr>
                <a:srgbClr val="22659F"/>
              </a:buClr>
              <a:buFont typeface="Arial"/>
              <a:buNone/>
              <a:defRPr lang="en-US" sz="1600" kern="1200" dirty="0">
                <a:solidFill>
                  <a:schemeClr val="bg2"/>
                </a:solidFill>
                <a:latin typeface="+mn-lt"/>
                <a:ea typeface="+mn-ea"/>
                <a:cs typeface="+mn-cs"/>
              </a:defRPr>
            </a:lvl1pPr>
            <a:lvl2pPr marL="192024" indent="-192024" algn="l" defTabSz="457200" rtl="0" eaLnBrk="1" latinLnBrk="0" hangingPunct="1">
              <a:lnSpc>
                <a:spcPct val="100000"/>
              </a:lnSpc>
              <a:spcBef>
                <a:spcPts val="0"/>
              </a:spcBef>
              <a:spcAft>
                <a:spcPts val="900"/>
              </a:spcAft>
              <a:buClr>
                <a:srgbClr val="22659F"/>
              </a:buClr>
              <a:buFont typeface="Arial"/>
              <a:buChar char="•"/>
              <a:defRPr lang="en-US" sz="1600" kern="1200" dirty="0">
                <a:solidFill>
                  <a:schemeClr val="bg2"/>
                </a:solidFill>
                <a:latin typeface="+mn-lt"/>
                <a:ea typeface="+mn-ea"/>
                <a:cs typeface="+mn-cs"/>
              </a:defRPr>
            </a:lvl2pPr>
            <a:lvl3pPr marL="411480" indent="-192024" algn="l" defTabSz="457200" rtl="0" eaLnBrk="1" latinLnBrk="0" hangingPunct="1">
              <a:lnSpc>
                <a:spcPct val="100000"/>
              </a:lnSpc>
              <a:spcBef>
                <a:spcPts val="0"/>
              </a:spcBef>
              <a:spcAft>
                <a:spcPts val="900"/>
              </a:spcAft>
              <a:buClr>
                <a:srgbClr val="22659F"/>
              </a:buClr>
              <a:buFont typeface="Arial"/>
              <a:buChar char="­"/>
              <a:defRPr lang="en-US" sz="1600" kern="1200" dirty="0">
                <a:solidFill>
                  <a:schemeClr val="bg2"/>
                </a:solidFill>
                <a:latin typeface="+mn-lt"/>
                <a:ea typeface="+mn-ea"/>
                <a:cs typeface="+mn-cs"/>
              </a:defRPr>
            </a:lvl3pPr>
            <a:lvl4pPr marL="640080" indent="-192024" algn="l" defTabSz="457200" rtl="0" eaLnBrk="1" latinLnBrk="0" hangingPunct="1">
              <a:lnSpc>
                <a:spcPct val="100000"/>
              </a:lnSpc>
              <a:spcBef>
                <a:spcPts val="0"/>
              </a:spcBef>
              <a:spcAft>
                <a:spcPts val="900"/>
              </a:spcAft>
              <a:buClr>
                <a:srgbClr val="22659F"/>
              </a:buClr>
              <a:buFont typeface="Arial"/>
              <a:buChar char="•"/>
              <a:defRPr lang="en-US" sz="1600" kern="1200" dirty="0">
                <a:solidFill>
                  <a:schemeClr val="bg2"/>
                </a:solidFill>
                <a:latin typeface="+mn-lt"/>
                <a:ea typeface="+mn-ea"/>
                <a:cs typeface="+mn-cs"/>
              </a:defRPr>
            </a:lvl4pPr>
            <a:lvl5pPr marL="822960" indent="-192024" algn="l" defTabSz="457200" rtl="0" eaLnBrk="1" latinLnBrk="0" hangingPunct="1">
              <a:lnSpc>
                <a:spcPct val="100000"/>
              </a:lnSpc>
              <a:spcBef>
                <a:spcPts val="0"/>
              </a:spcBef>
              <a:spcAft>
                <a:spcPts val="9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457200" y="4777947"/>
            <a:ext cx="3657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82410" y="0"/>
            <a:ext cx="4561590" cy="5143500"/>
          </a:xfrm>
          <a:prstGeom prst="rect">
            <a:avLst/>
          </a:prstGeom>
        </p:spPr>
      </p:pic>
    </p:spTree>
    <p:extLst>
      <p:ext uri="{BB962C8B-B14F-4D97-AF65-F5344CB8AC3E}">
        <p14:creationId xmlns:p14="http://schemas.microsoft.com/office/powerpoint/2010/main" val="203102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55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CPA Web-right_ALL blk.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92126" y="4606529"/>
            <a:ext cx="1622425" cy="179784"/>
          </a:xfrm>
          <a:prstGeom prst="rect">
            <a:avLst/>
          </a:prstGeom>
          <a:noFill/>
          <a:ln w="9525">
            <a:noFill/>
            <a:miter lim="800000"/>
            <a:headEnd/>
            <a:tailEnd/>
          </a:ln>
        </p:spPr>
      </p:pic>
      <p:sp>
        <p:nvSpPr>
          <p:cNvPr id="5" name="Picture Placeholder 4"/>
          <p:cNvSpPr>
            <a:spLocks noGrp="1"/>
          </p:cNvSpPr>
          <p:nvPr>
            <p:ph type="pic" sz="quarter" idx="10"/>
          </p:nvPr>
        </p:nvSpPr>
        <p:spPr>
          <a:xfrm>
            <a:off x="314326" y="228600"/>
            <a:ext cx="8512175" cy="2340769"/>
          </a:xfrm>
          <a:prstGeom prst="rect">
            <a:avLst/>
          </a:prstGeom>
        </p:spPr>
        <p:txBody>
          <a:bodyPr vert="horz"/>
          <a:lstStyle/>
          <a:p>
            <a:pPr lvl="0"/>
            <a:endParaRPr lang="en-US" noProof="0" dirty="0"/>
          </a:p>
        </p:txBody>
      </p:sp>
    </p:spTree>
    <p:extLst>
      <p:ext uri="{BB962C8B-B14F-4D97-AF65-F5344CB8AC3E}">
        <p14:creationId xmlns:p14="http://schemas.microsoft.com/office/powerpoint/2010/main" val="160814266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3" name="Content Placeholder 2"/>
          <p:cNvSpPr>
            <a:spLocks noGrp="1"/>
          </p:cNvSpPr>
          <p:nvPr>
            <p:ph idx="1" hasCustomPrompt="1"/>
          </p:nvPr>
        </p:nvSpPr>
        <p:spPr>
          <a:xfrm>
            <a:off x="458529" y="1200151"/>
            <a:ext cx="4794422" cy="3394472"/>
          </a:xfrm>
        </p:spPr>
        <p:txBody>
          <a:bodyPr lIns="0" tIns="0" rIns="0">
            <a:noAutofit/>
          </a:bodyPr>
          <a:lstStyle>
            <a:lvl1pPr marL="0" indent="-192024" algn="l" defTabSz="457200" rtl="0" eaLnBrk="1" latinLnBrk="0" hangingPunct="1">
              <a:lnSpc>
                <a:spcPct val="100000"/>
              </a:lnSpc>
              <a:spcBef>
                <a:spcPts val="0"/>
              </a:spcBef>
              <a:spcAft>
                <a:spcPts val="900"/>
              </a:spcAft>
              <a:buClr>
                <a:srgbClr val="22659F"/>
              </a:buClr>
              <a:buFont typeface="Arial"/>
              <a:buNone/>
              <a:defRPr lang="en-US" sz="1600" kern="1200" dirty="0" smtClean="0">
                <a:solidFill>
                  <a:schemeClr val="bg2"/>
                </a:solidFill>
                <a:latin typeface="+mn-lt"/>
                <a:ea typeface="+mn-ea"/>
                <a:cs typeface="+mn-cs"/>
              </a:defRPr>
            </a:lvl1pPr>
            <a:lvl2pPr marL="192024" indent="-192024" algn="l" defTabSz="457200" rtl="0" eaLnBrk="1" latinLnBrk="0" hangingPunct="1">
              <a:lnSpc>
                <a:spcPct val="100000"/>
              </a:lnSpc>
              <a:spcBef>
                <a:spcPts val="0"/>
              </a:spcBef>
              <a:spcAft>
                <a:spcPts val="900"/>
              </a:spcAft>
              <a:buClr>
                <a:srgbClr val="22659F"/>
              </a:buClr>
              <a:buFont typeface="Arial"/>
              <a:buChar char="•"/>
              <a:defRPr lang="en-US" sz="1600" kern="1200" dirty="0" smtClean="0">
                <a:solidFill>
                  <a:schemeClr val="bg2"/>
                </a:solidFill>
                <a:latin typeface="+mn-lt"/>
                <a:ea typeface="+mn-ea"/>
                <a:cs typeface="+mn-cs"/>
              </a:defRPr>
            </a:lvl2pPr>
            <a:lvl3pPr marL="411480" indent="-192024" algn="l" defTabSz="457200" rtl="0" eaLnBrk="1" latinLnBrk="0" hangingPunct="1">
              <a:lnSpc>
                <a:spcPct val="100000"/>
              </a:lnSpc>
              <a:spcBef>
                <a:spcPts val="0"/>
              </a:spcBef>
              <a:spcAft>
                <a:spcPts val="900"/>
              </a:spcAft>
              <a:buClr>
                <a:srgbClr val="22659F"/>
              </a:buClr>
              <a:buFont typeface="Arial"/>
              <a:buChar char="­"/>
              <a:defRPr lang="en-US" sz="1600" kern="1200" dirty="0" smtClean="0">
                <a:solidFill>
                  <a:schemeClr val="bg2"/>
                </a:solidFill>
                <a:latin typeface="+mn-lt"/>
                <a:ea typeface="+mn-ea"/>
                <a:cs typeface="+mn-cs"/>
              </a:defRPr>
            </a:lvl3pPr>
            <a:lvl4pPr marL="640080" indent="-192024" algn="l" defTabSz="457200" rtl="0" eaLnBrk="1" latinLnBrk="0" hangingPunct="1">
              <a:lnSpc>
                <a:spcPct val="100000"/>
              </a:lnSpc>
              <a:spcBef>
                <a:spcPts val="0"/>
              </a:spcBef>
              <a:spcAft>
                <a:spcPts val="900"/>
              </a:spcAft>
              <a:buClr>
                <a:srgbClr val="22659F"/>
              </a:buClr>
              <a:buFont typeface="Arial"/>
              <a:buChar char="•"/>
              <a:defRPr lang="en-US" sz="1600" kern="1200" dirty="0" smtClean="0">
                <a:solidFill>
                  <a:schemeClr val="bg2"/>
                </a:solidFill>
                <a:latin typeface="+mn-lt"/>
                <a:ea typeface="+mn-ea"/>
                <a:cs typeface="+mn-cs"/>
              </a:defRPr>
            </a:lvl4pPr>
            <a:lvl5pPr marL="822960" indent="-192024" algn="l" defTabSz="457200" rtl="0" eaLnBrk="1" latinLnBrk="0" hangingPunct="1">
              <a:lnSpc>
                <a:spcPct val="100000"/>
              </a:lnSpc>
              <a:spcBef>
                <a:spcPts val="0"/>
              </a:spcBef>
              <a:spcAft>
                <a:spcPts val="9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457200" y="4777947"/>
            <a:ext cx="4802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8761" y="0"/>
            <a:ext cx="3042248" cy="5143500"/>
          </a:xfrm>
          <a:prstGeom prst="rect">
            <a:avLst/>
          </a:prstGeom>
        </p:spPr>
      </p:pic>
    </p:spTree>
    <p:extLst>
      <p:ext uri="{BB962C8B-B14F-4D97-AF65-F5344CB8AC3E}">
        <p14:creationId xmlns:p14="http://schemas.microsoft.com/office/powerpoint/2010/main" val="2927245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6079430"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cxnSp>
        <p:nvCxnSpPr>
          <p:cNvPr id="10" name="Straight Connector 9"/>
          <p:cNvCxnSpPr/>
          <p:nvPr userDrawn="1"/>
        </p:nvCxnSpPr>
        <p:spPr>
          <a:xfrm>
            <a:off x="457200" y="4777947"/>
            <a:ext cx="6080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6079431" cy="3349625"/>
          </a:xfrm>
        </p:spPr>
        <p:txBody>
          <a:bodyPr lIns="0" tIns="0" rIns="0" bIns="0">
            <a:noAutofit/>
          </a:bodyPr>
          <a:lstStyle>
            <a:lvl1pPr marL="192024" indent="-192024" algn="l" defTabSz="457200" rtl="0" eaLnBrk="1" latinLnBrk="0" hangingPunct="1">
              <a:lnSpc>
                <a:spcPct val="100000"/>
              </a:lnSpc>
              <a:spcBef>
                <a:spcPts val="0"/>
              </a:spcBef>
              <a:spcAft>
                <a:spcPts val="1200"/>
              </a:spcAft>
              <a:buClr>
                <a:srgbClr val="22659F"/>
              </a:buClr>
              <a:buFont typeface="Arial"/>
              <a:defRPr lang="en-US" sz="1600" kern="1200" dirty="0">
                <a:solidFill>
                  <a:schemeClr val="bg2"/>
                </a:solidFill>
                <a:latin typeface="+mn-lt"/>
                <a:ea typeface="+mn-ea"/>
                <a:cs typeface="+mn-cs"/>
              </a:defRPr>
            </a:lvl1pPr>
            <a:lvl2pPr marL="4114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2pPr>
            <a:lvl3pPr marL="6400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3pPr>
            <a:lvl4pPr marL="8686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4pPr>
            <a:lvl5pPr marL="10972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3426" y="0"/>
            <a:ext cx="2280573" cy="5143500"/>
          </a:xfrm>
          <a:prstGeom prst="rect">
            <a:avLst/>
          </a:prstGeom>
        </p:spPr>
      </p:pic>
    </p:spTree>
    <p:extLst>
      <p:ext uri="{BB962C8B-B14F-4D97-AF65-F5344CB8AC3E}">
        <p14:creationId xmlns:p14="http://schemas.microsoft.com/office/powerpoint/2010/main" val="3698949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1800235"/>
            <a:ext cx="6224690" cy="1536425"/>
          </a:xfrm>
        </p:spPr>
        <p:txBody>
          <a:bodyPr lIns="0" tIns="0" rIns="0" bIns="0" anchor="t">
            <a:noAutofit/>
          </a:bodyPr>
          <a:lstStyle>
            <a:lvl1pPr algn="l">
              <a:lnSpc>
                <a:spcPts val="3000"/>
              </a:lnSpc>
              <a:defRPr sz="22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99773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4575289"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6" name="Text Placeholder 5"/>
          <p:cNvSpPr>
            <a:spLocks noGrp="1"/>
          </p:cNvSpPr>
          <p:nvPr>
            <p:ph type="body" sz="quarter" idx="13"/>
          </p:nvPr>
        </p:nvSpPr>
        <p:spPr>
          <a:xfrm>
            <a:off x="458529" y="832885"/>
            <a:ext cx="4575289" cy="570466"/>
          </a:xfrm>
        </p:spPr>
        <p:txBody>
          <a:bodyPr lIns="0" tIns="0" rIns="0" bIns="0">
            <a:noAutofit/>
          </a:bodyPr>
          <a:lstStyle>
            <a:lvl1pPr marL="0" indent="0">
              <a:lnSpc>
                <a:spcPts val="2000"/>
              </a:lnSpc>
              <a:spcBef>
                <a:spcPts val="0"/>
              </a:spcBef>
              <a:spcAft>
                <a:spcPts val="1200"/>
              </a:spcAft>
              <a:buClr>
                <a:schemeClr val="tx2"/>
              </a:buClr>
              <a:buNone/>
              <a:defRPr sz="14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US" dirty="0"/>
              <a:t>Click to edit Master text styles</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58530" y="1598706"/>
            <a:ext cx="4575434" cy="2835182"/>
          </a:xfrm>
        </p:spPr>
        <p:txBody>
          <a:bodyPr lIns="0" tIns="0" rIns="0" bIns="0" numCol="2" spcCol="374904">
            <a:noAutofit/>
          </a:bodyPr>
          <a:lstStyle>
            <a:lvl1pPr marL="0" indent="0">
              <a:lnSpc>
                <a:spcPts val="1200"/>
              </a:lnSpc>
              <a:spcBef>
                <a:spcPts val="0"/>
              </a:spcBef>
              <a:spcAft>
                <a:spcPts val="900"/>
              </a:spcAft>
              <a:buNone/>
              <a:defRPr sz="900" b="1">
                <a:solidFill>
                  <a:srgbClr val="22659F"/>
                </a:solidFill>
              </a:defRPr>
            </a:lvl1pPr>
            <a:lvl2pPr marL="457200" indent="0">
              <a:lnSpc>
                <a:spcPts val="1200"/>
              </a:lnSpc>
              <a:spcBef>
                <a:spcPts val="0"/>
              </a:spcBef>
              <a:spcAft>
                <a:spcPts val="900"/>
              </a:spcAft>
              <a:buNone/>
              <a:defRPr sz="900"/>
            </a:lvl2pPr>
            <a:lvl3pPr marL="914400" indent="0">
              <a:lnSpc>
                <a:spcPts val="1200"/>
              </a:lnSpc>
              <a:spcBef>
                <a:spcPts val="0"/>
              </a:spcBef>
              <a:spcAft>
                <a:spcPts val="900"/>
              </a:spcAft>
              <a:buNone/>
              <a:defRPr sz="900"/>
            </a:lvl3pPr>
            <a:lvl4pPr marL="1371600" indent="0">
              <a:lnSpc>
                <a:spcPts val="1200"/>
              </a:lnSpc>
              <a:spcBef>
                <a:spcPts val="0"/>
              </a:spcBef>
              <a:spcAft>
                <a:spcPts val="900"/>
              </a:spcAft>
              <a:buNone/>
              <a:defRPr sz="900"/>
            </a:lvl4pPr>
            <a:lvl5pPr marL="1828800" indent="0">
              <a:lnSpc>
                <a:spcPts val="1200"/>
              </a:lnSpc>
              <a:spcBef>
                <a:spcPts val="0"/>
              </a:spcBef>
              <a:spcAft>
                <a:spcPts val="900"/>
              </a:spcAft>
              <a:buNone/>
              <a:defRPr sz="900"/>
            </a:lvl5pPr>
          </a:lstStyle>
          <a:p>
            <a:pPr lvl="0"/>
            <a:r>
              <a:rPr lang="en-US" dirty="0"/>
              <a:t>Click to edit Master text styles</a:t>
            </a:r>
          </a:p>
        </p:txBody>
      </p:sp>
      <p:sp>
        <p:nvSpPr>
          <p:cNvPr id="11" name="Picture Placeholder 10"/>
          <p:cNvSpPr>
            <a:spLocks noGrp="1"/>
          </p:cNvSpPr>
          <p:nvPr>
            <p:ph type="pic" sz="quarter" idx="15"/>
          </p:nvPr>
        </p:nvSpPr>
        <p:spPr>
          <a:xfrm>
            <a:off x="5608321" y="1598613"/>
            <a:ext cx="3078480" cy="2835275"/>
          </a:xfrm>
        </p:spPr>
        <p:txBody>
          <a:bodyPr>
            <a:normAutofit/>
          </a:bodyPr>
          <a:lstStyle>
            <a:lvl1pPr marL="0" indent="0">
              <a:buNone/>
              <a:defRPr sz="1200"/>
            </a:lvl1pPr>
          </a:lstStyle>
          <a:p>
            <a:endParaRPr lang="en-US" dirty="0"/>
          </a:p>
        </p:txBody>
      </p: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697244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7771070"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gn="l" defTabSz="457200" rtl="0" eaLnBrk="1" latinLnBrk="0" hangingPunct="1">
              <a:lnSpc>
                <a:spcPct val="100000"/>
              </a:lnSpc>
              <a:spcBef>
                <a:spcPts val="0"/>
              </a:spcBef>
              <a:spcAft>
                <a:spcPts val="1200"/>
              </a:spcAft>
              <a:buClr>
                <a:srgbClr val="22659F"/>
              </a:buClr>
              <a:buFont typeface="Arial"/>
              <a:defRPr lang="en-US" sz="1600" kern="1200" dirty="0">
                <a:solidFill>
                  <a:schemeClr val="bg2"/>
                </a:solidFill>
                <a:latin typeface="+mn-lt"/>
                <a:ea typeface="+mn-ea"/>
                <a:cs typeface="+mn-cs"/>
              </a:defRPr>
            </a:lvl1pPr>
            <a:lvl2pPr marL="4114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2pPr>
            <a:lvl3pPr marL="6400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3pPr>
            <a:lvl4pPr marL="8686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4pPr>
            <a:lvl5pPr marL="10972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2401415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8" y="399587"/>
            <a:ext cx="8228271"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6" name="Text Placeholder 5"/>
          <p:cNvSpPr>
            <a:spLocks noGrp="1"/>
          </p:cNvSpPr>
          <p:nvPr>
            <p:ph type="body" sz="quarter" idx="13"/>
          </p:nvPr>
        </p:nvSpPr>
        <p:spPr>
          <a:xfrm>
            <a:off x="458528" y="832701"/>
            <a:ext cx="8228271" cy="3349625"/>
          </a:xfrm>
        </p:spPr>
        <p:txBody>
          <a:bodyPr lIns="0" tIns="0" rIns="0" bIns="0" numCol="2" spcCol="374904">
            <a:noAutofit/>
          </a:bodyPr>
          <a:lstStyle>
            <a:lvl1pPr marL="192024" indent="-192024">
              <a:lnSpc>
                <a:spcPct val="100000"/>
              </a:lnSpc>
              <a:spcBef>
                <a:spcPts val="0"/>
              </a:spcBef>
              <a:spcAft>
                <a:spcPts val="1200"/>
              </a:spcAft>
              <a:buClr>
                <a:srgbClr val="22659F"/>
              </a:buClr>
              <a:defRPr sz="1600">
                <a:solidFill>
                  <a:schemeClr val="bg2"/>
                </a:solidFill>
              </a:defRPr>
            </a:lvl1pPr>
            <a:lvl2pPr marL="411480" indent="-192024">
              <a:lnSpc>
                <a:spcPct val="100000"/>
              </a:lnSpc>
              <a:spcBef>
                <a:spcPts val="0"/>
              </a:spcBef>
              <a:spcAft>
                <a:spcPts val="600"/>
              </a:spcAft>
              <a:buClr>
                <a:srgbClr val="22659F"/>
              </a:buClr>
              <a:defRPr sz="1600">
                <a:solidFill>
                  <a:schemeClr val="bg2"/>
                </a:solidFill>
              </a:defRPr>
            </a:lvl2pPr>
            <a:lvl3pPr marL="640080" indent="-192024">
              <a:lnSpc>
                <a:spcPct val="100000"/>
              </a:lnSpc>
              <a:spcBef>
                <a:spcPts val="0"/>
              </a:spcBef>
              <a:spcAft>
                <a:spcPts val="600"/>
              </a:spcAft>
              <a:buClr>
                <a:srgbClr val="22659F"/>
              </a:buClr>
              <a:defRPr sz="1600">
                <a:solidFill>
                  <a:schemeClr val="bg2"/>
                </a:solidFill>
              </a:defRPr>
            </a:lvl3pPr>
            <a:lvl4pPr marL="868680" indent="-192024">
              <a:lnSpc>
                <a:spcPct val="100000"/>
              </a:lnSpc>
              <a:spcBef>
                <a:spcPts val="0"/>
              </a:spcBef>
              <a:spcAft>
                <a:spcPts val="600"/>
              </a:spcAft>
              <a:buClr>
                <a:srgbClr val="22659F"/>
              </a:buClr>
              <a:defRPr sz="1600">
                <a:solidFill>
                  <a:schemeClr val="bg2"/>
                </a:solidFill>
              </a:defRPr>
            </a:lvl4pPr>
            <a:lvl5pPr marL="1097280" indent="-192024">
              <a:lnSpc>
                <a:spcPct val="100000"/>
              </a:lnSpc>
              <a:spcBef>
                <a:spcPts val="0"/>
              </a:spcBef>
              <a:spcAft>
                <a:spcPts val="600"/>
              </a:spcAft>
              <a:buClr>
                <a:srgbClr val="22659F"/>
              </a:buClr>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163760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Divider">
    <p:bg>
      <p:bgPr>
        <a:solidFill>
          <a:srgbClr val="22659F"/>
        </a:solidFill>
        <a:effectLst/>
      </p:bgPr>
    </p:bg>
    <p:spTree>
      <p:nvGrpSpPr>
        <p:cNvPr id="1" name=""/>
        <p:cNvGrpSpPr/>
        <p:nvPr/>
      </p:nvGrpSpPr>
      <p:grpSpPr>
        <a:xfrm>
          <a:off x="0" y="0"/>
          <a:ext cx="0" cy="0"/>
          <a:chOff x="0" y="0"/>
          <a:chExt cx="0" cy="0"/>
        </a:xfrm>
      </p:grpSpPr>
      <p:pic>
        <p:nvPicPr>
          <p:cNvPr id="5" name="Picture 4" descr="Association_K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7712" y="528741"/>
            <a:ext cx="1394460" cy="419586"/>
          </a:xfrm>
          <a:prstGeom prst="rect">
            <a:avLst/>
          </a:prstGeom>
        </p:spPr>
      </p:pic>
      <p:sp>
        <p:nvSpPr>
          <p:cNvPr id="2" name="TextBox 1"/>
          <p:cNvSpPr txBox="1"/>
          <p:nvPr userDrawn="1"/>
        </p:nvSpPr>
        <p:spPr>
          <a:xfrm>
            <a:off x="455613" y="2289126"/>
            <a:ext cx="5789903" cy="1138773"/>
          </a:xfrm>
          <a:prstGeom prst="rect">
            <a:avLst/>
          </a:prstGeom>
          <a:noFill/>
        </p:spPr>
        <p:txBody>
          <a:bodyPr wrap="square" lIns="0" tIns="0" bIns="0" rtlCol="0">
            <a:noAutofit/>
          </a:bodyPr>
          <a:lstStyle/>
          <a:p>
            <a:r>
              <a:rPr lang="en-US" sz="6800" dirty="0">
                <a:solidFill>
                  <a:srgbClr val="FFFFFF"/>
                </a:solidFill>
              </a:rPr>
              <a:t>Thank you</a:t>
            </a:r>
          </a:p>
        </p:txBody>
      </p:sp>
    </p:spTree>
    <p:extLst>
      <p:ext uri="{BB962C8B-B14F-4D97-AF65-F5344CB8AC3E}">
        <p14:creationId xmlns:p14="http://schemas.microsoft.com/office/powerpoint/2010/main" val="339710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Box_Pr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04800" y="285750"/>
            <a:ext cx="8534400" cy="571500"/>
          </a:xfrm>
          <a:prstGeom prst="rect">
            <a:avLst/>
          </a:prstGeom>
        </p:spPr>
        <p:txBody>
          <a:bodyPr lIns="45720" rIns="45720" anchor="ctr">
            <a:noAutofit/>
          </a:bodyPr>
          <a:lstStyle>
            <a:lvl1pPr algn="l">
              <a:defRPr sz="2100" b="1" baseline="0">
                <a:solidFill>
                  <a:schemeClr val="tx1"/>
                </a:solidFill>
                <a:latin typeface="+mj-lt"/>
                <a:cs typeface="Arial" pitchFamily="34" charset="0"/>
              </a:defRPr>
            </a:lvl1pPr>
          </a:lstStyle>
          <a:p>
            <a:r>
              <a:rPr lang="en-US" dirty="0"/>
              <a:t>Summarize main idea; sentence case (28 </a:t>
            </a:r>
            <a:r>
              <a:rPr lang="en-US" dirty="0" err="1"/>
              <a:t>pt</a:t>
            </a:r>
            <a:r>
              <a:rPr lang="en-US" dirty="0"/>
              <a:t> Arial)</a:t>
            </a:r>
          </a:p>
        </p:txBody>
      </p:sp>
      <p:sp>
        <p:nvSpPr>
          <p:cNvPr id="7" name="Content Placeholder 2"/>
          <p:cNvSpPr>
            <a:spLocks noGrp="1"/>
          </p:cNvSpPr>
          <p:nvPr>
            <p:ph idx="1" hasCustomPrompt="1"/>
          </p:nvPr>
        </p:nvSpPr>
        <p:spPr>
          <a:xfrm>
            <a:off x="304800" y="1114425"/>
            <a:ext cx="8534400" cy="3607401"/>
          </a:xfrm>
          <a:prstGeom prst="rect">
            <a:avLst/>
          </a:prstGeom>
        </p:spPr>
        <p:txBody>
          <a:bodyPr lIns="45720" rIns="45720"/>
          <a:lstStyle>
            <a:lvl1pPr marL="137160" indent="-137160">
              <a:spcBef>
                <a:spcPts val="675"/>
              </a:spcBef>
              <a:buClr>
                <a:schemeClr val="tx2"/>
              </a:buClr>
              <a:buFont typeface="Wingdings" pitchFamily="2" charset="2"/>
              <a:buChar char="§"/>
              <a:defRPr sz="1500" baseline="0">
                <a:solidFill>
                  <a:srgbClr val="22659F"/>
                </a:solidFill>
                <a:latin typeface="+mn-lt"/>
                <a:cs typeface="Arial" pitchFamily="34" charset="0"/>
              </a:defRPr>
            </a:lvl1pPr>
            <a:lvl2pPr marL="274320" indent="-137160">
              <a:spcBef>
                <a:spcPts val="150"/>
              </a:spcBef>
              <a:buClr>
                <a:schemeClr val="tx1">
                  <a:lumMod val="50000"/>
                  <a:lumOff val="50000"/>
                </a:schemeClr>
              </a:buClr>
              <a:buFont typeface="Wingdings" pitchFamily="2" charset="2"/>
              <a:buChar char="§"/>
              <a:defRPr sz="1350">
                <a:solidFill>
                  <a:schemeClr val="tx1"/>
                </a:solidFill>
                <a:latin typeface="+mn-lt"/>
                <a:cs typeface="Arial" pitchFamily="34" charset="0"/>
              </a:defRPr>
            </a:lvl2pPr>
            <a:lvl3pPr marL="411480" indent="-137160">
              <a:spcBef>
                <a:spcPts val="150"/>
              </a:spcBef>
              <a:buClr>
                <a:schemeClr val="tx1">
                  <a:lumMod val="50000"/>
                  <a:lumOff val="50000"/>
                </a:schemeClr>
              </a:buClr>
              <a:buFont typeface="Symbol" pitchFamily="18" charset="2"/>
              <a:buChar char="-"/>
              <a:defRPr sz="1200">
                <a:solidFill>
                  <a:schemeClr val="tx1"/>
                </a:solidFill>
                <a:latin typeface="+mn-lt"/>
                <a:cs typeface="Arial" pitchFamily="34" charset="0"/>
              </a:defRPr>
            </a:lvl3pPr>
            <a:lvl4pPr marL="548640" indent="-137160">
              <a:spcBef>
                <a:spcPts val="150"/>
              </a:spcBef>
              <a:defRPr sz="788">
                <a:solidFill>
                  <a:schemeClr val="tx1"/>
                </a:solidFill>
                <a:latin typeface="Arial" pitchFamily="34" charset="0"/>
                <a:cs typeface="Arial" pitchFamily="34" charset="0"/>
              </a:defRPr>
            </a:lvl4pPr>
            <a:lvl5pPr marL="685800" indent="-137160">
              <a:spcBef>
                <a:spcPts val="150"/>
              </a:spcBef>
              <a:defRPr sz="788">
                <a:solidFill>
                  <a:schemeClr val="tx1"/>
                </a:solidFill>
                <a:latin typeface="Arial" pitchFamily="34" charset="0"/>
                <a:cs typeface="Arial" pitchFamily="34" charset="0"/>
              </a:defRPr>
            </a:lvl5pPr>
          </a:lstStyle>
          <a:p>
            <a:pPr lvl="0"/>
            <a:r>
              <a:rPr lang="en-US" dirty="0"/>
              <a:t>FIRST ORDER TEXT: 20 </a:t>
            </a:r>
            <a:r>
              <a:rPr lang="en-US" dirty="0" err="1"/>
              <a:t>pt</a:t>
            </a:r>
            <a:r>
              <a:rPr lang="en-US" dirty="0"/>
              <a:t> Arial, bold, blue, bulleted. Spacing: 9 </a:t>
            </a:r>
            <a:r>
              <a:rPr lang="en-US" dirty="0" err="1"/>
              <a:t>pt</a:t>
            </a:r>
            <a:r>
              <a:rPr lang="en-US" dirty="0"/>
              <a:t> before, 0 </a:t>
            </a:r>
            <a:r>
              <a:rPr lang="en-US" dirty="0" err="1"/>
              <a:t>pt</a:t>
            </a:r>
            <a:r>
              <a:rPr lang="en-US" dirty="0"/>
              <a:t> after. Indentation: 0.2’’ before, 0’’ hanging. </a:t>
            </a:r>
            <a:br>
              <a:rPr lang="en-US" dirty="0"/>
            </a:br>
            <a:r>
              <a:rPr lang="en-US" dirty="0"/>
              <a:t>SECOND ORDER TEXT: 18 </a:t>
            </a:r>
            <a:r>
              <a:rPr lang="en-US" dirty="0" err="1"/>
              <a:t>pt</a:t>
            </a:r>
            <a:r>
              <a:rPr lang="en-US" dirty="0"/>
              <a:t> Arial, regular, black, bulleted. Spacing: 2 </a:t>
            </a:r>
            <a:r>
              <a:rPr lang="en-US" dirty="0" err="1"/>
              <a:t>pt</a:t>
            </a:r>
            <a:r>
              <a:rPr lang="en-US" dirty="0"/>
              <a:t> before, 0 </a:t>
            </a:r>
            <a:r>
              <a:rPr lang="en-US" dirty="0" err="1"/>
              <a:t>pt</a:t>
            </a:r>
            <a:r>
              <a:rPr lang="en-US" dirty="0"/>
              <a:t> after. Increase indentation by 0.2’’, keep hanging on 0.2’’</a:t>
            </a:r>
            <a:br>
              <a:rPr lang="en-US" dirty="0"/>
            </a:br>
            <a:r>
              <a:rPr lang="en-US" dirty="0"/>
              <a:t>SUBSEQUENT ORDERS: 16 </a:t>
            </a:r>
            <a:r>
              <a:rPr lang="en-US" dirty="0" err="1"/>
              <a:t>pt</a:t>
            </a:r>
            <a:r>
              <a:rPr lang="en-US" dirty="0"/>
              <a:t> Arial, regular, black, bulleted</a:t>
            </a:r>
          </a:p>
          <a:p>
            <a:pPr lvl="1"/>
            <a:r>
              <a:rPr lang="en-US" dirty="0"/>
              <a:t>18 </a:t>
            </a:r>
            <a:r>
              <a:rPr lang="en-US" dirty="0" err="1"/>
              <a:t>pt</a:t>
            </a:r>
            <a:r>
              <a:rPr lang="en-US" dirty="0"/>
              <a:t> Arial, regular, bulleted</a:t>
            </a:r>
          </a:p>
          <a:p>
            <a:pPr lvl="2"/>
            <a:r>
              <a:rPr lang="en-US" dirty="0"/>
              <a:t>16 </a:t>
            </a:r>
            <a:r>
              <a:rPr lang="en-US" dirty="0" err="1"/>
              <a:t>pt</a:t>
            </a:r>
            <a:r>
              <a:rPr lang="en-US" dirty="0"/>
              <a:t> Arial, regular, bulleted</a:t>
            </a:r>
          </a:p>
        </p:txBody>
      </p:sp>
      <p:sp>
        <p:nvSpPr>
          <p:cNvPr id="8" name="Text Placeholder 7"/>
          <p:cNvSpPr>
            <a:spLocks noGrp="1"/>
          </p:cNvSpPr>
          <p:nvPr>
            <p:ph type="body" sz="quarter" idx="10" hasCustomPrompt="1"/>
          </p:nvPr>
        </p:nvSpPr>
        <p:spPr>
          <a:xfrm>
            <a:off x="304800" y="4743450"/>
            <a:ext cx="8534400" cy="171450"/>
          </a:xfrm>
          <a:prstGeom prst="rect">
            <a:avLst/>
          </a:prstGeom>
        </p:spPr>
        <p:txBody>
          <a:bodyPr lIns="0" tIns="45720" rIns="0" bIns="45720" anchor="ctr"/>
          <a:lstStyle>
            <a:lvl1pPr marL="0" indent="0">
              <a:buNone/>
              <a:defRPr sz="600" b="0" i="1">
                <a:solidFill>
                  <a:schemeClr val="tx1"/>
                </a:solidFill>
                <a:latin typeface="Arial" pitchFamily="34" charset="0"/>
                <a:cs typeface="Arial" pitchFamily="34" charset="0"/>
              </a:defRPr>
            </a:lvl1pPr>
            <a:lvl2pPr>
              <a:defRPr sz="600" i="1">
                <a:solidFill>
                  <a:srgbClr val="002060"/>
                </a:solidFill>
                <a:latin typeface="+mn-lt"/>
              </a:defRPr>
            </a:lvl2pPr>
            <a:lvl3pPr>
              <a:defRPr sz="600" i="1">
                <a:solidFill>
                  <a:srgbClr val="002060"/>
                </a:solidFill>
                <a:latin typeface="+mn-lt"/>
              </a:defRPr>
            </a:lvl3pPr>
            <a:lvl4pPr>
              <a:defRPr sz="600" i="1">
                <a:solidFill>
                  <a:srgbClr val="002060"/>
                </a:solidFill>
                <a:latin typeface="+mn-lt"/>
              </a:defRPr>
            </a:lvl4pPr>
            <a:lvl5pPr>
              <a:defRPr sz="600" i="1">
                <a:solidFill>
                  <a:srgbClr val="002060"/>
                </a:solidFill>
                <a:latin typeface="+mn-lt"/>
              </a:defRPr>
            </a:lvl5pPr>
          </a:lstStyle>
          <a:p>
            <a:pPr lvl="0"/>
            <a:r>
              <a:rPr lang="en-US" dirty="0"/>
              <a:t>References:</a:t>
            </a:r>
          </a:p>
        </p:txBody>
      </p:sp>
      <p:sp>
        <p:nvSpPr>
          <p:cNvPr id="5" name="TextBox 4"/>
          <p:cNvSpPr txBox="1"/>
          <p:nvPr userDrawn="1"/>
        </p:nvSpPr>
        <p:spPr>
          <a:xfrm>
            <a:off x="3124200" y="-1657350"/>
            <a:ext cx="2819400" cy="514350"/>
          </a:xfrm>
          <a:prstGeom prst="rect">
            <a:avLst/>
          </a:prstGeom>
          <a:solidFill>
            <a:schemeClr val="tx1"/>
          </a:solidFill>
        </p:spPr>
        <p:txBody>
          <a:bodyPr wrap="square" lIns="34290" rIns="34290" rtlCol="0" anchor="ctr">
            <a:noAutofit/>
          </a:bodyPr>
          <a:lstStyle/>
          <a:p>
            <a:pPr algn="ctr"/>
            <a:r>
              <a:rPr lang="en-US" sz="900" b="1" dirty="0">
                <a:solidFill>
                  <a:schemeClr val="tx2"/>
                </a:solidFill>
                <a:latin typeface="+mn-lt"/>
              </a:rPr>
              <a:t>This</a:t>
            </a:r>
            <a:r>
              <a:rPr lang="en-US" sz="900" b="1" baseline="0" dirty="0">
                <a:solidFill>
                  <a:schemeClr val="tx2"/>
                </a:solidFill>
                <a:latin typeface="+mn-lt"/>
              </a:rPr>
              <a:t> text box is located above the slide to enable extended scrolling without turning the page</a:t>
            </a:r>
            <a:endParaRPr lang="en-US" sz="900" b="1" dirty="0">
              <a:solidFill>
                <a:schemeClr val="tx2"/>
              </a:solidFill>
              <a:latin typeface="+mn-lt"/>
            </a:endParaRPr>
          </a:p>
        </p:txBody>
      </p:sp>
      <p:sp>
        <p:nvSpPr>
          <p:cNvPr id="9" name="TextBox 8"/>
          <p:cNvSpPr txBox="1"/>
          <p:nvPr userDrawn="1"/>
        </p:nvSpPr>
        <p:spPr>
          <a:xfrm>
            <a:off x="3124200" y="6457950"/>
            <a:ext cx="2819400" cy="514350"/>
          </a:xfrm>
          <a:prstGeom prst="rect">
            <a:avLst/>
          </a:prstGeom>
          <a:solidFill>
            <a:schemeClr val="tx1"/>
          </a:solidFill>
        </p:spPr>
        <p:txBody>
          <a:bodyPr wrap="square" lIns="34290" rIns="34290" rtlCol="0" anchor="ctr">
            <a:noAutofit/>
          </a:bodyPr>
          <a:lstStyle/>
          <a:p>
            <a:pPr algn="ctr"/>
            <a:r>
              <a:rPr lang="en-US" sz="900" b="1" dirty="0">
                <a:solidFill>
                  <a:schemeClr val="tx2"/>
                </a:solidFill>
                <a:latin typeface="+mn-lt"/>
              </a:rPr>
              <a:t>This</a:t>
            </a:r>
            <a:r>
              <a:rPr lang="en-US" sz="900" b="1" baseline="0" dirty="0">
                <a:solidFill>
                  <a:schemeClr val="tx2"/>
                </a:solidFill>
                <a:latin typeface="+mn-lt"/>
              </a:rPr>
              <a:t> text box is located below the slide to enable extended scrolling without turning the page</a:t>
            </a:r>
            <a:endParaRPr lang="en-US" sz="900" b="1" dirty="0">
              <a:solidFill>
                <a:schemeClr val="tx2"/>
              </a:solidFill>
              <a:latin typeface="+mn-lt"/>
            </a:endParaRPr>
          </a:p>
        </p:txBody>
      </p:sp>
    </p:spTree>
    <p:extLst>
      <p:ext uri="{BB962C8B-B14F-4D97-AF65-F5344CB8AC3E}">
        <p14:creationId xmlns:p14="http://schemas.microsoft.com/office/powerpoint/2010/main" val="1382067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BB8BA-9C6A-4A48-A369-70FBD2FA98DA}" type="slidenum">
              <a:rPr lang="en-US" smtClean="0"/>
              <a:t>‹#›</a:t>
            </a:fld>
            <a:endParaRPr lang="en-US" dirty="0"/>
          </a:p>
        </p:txBody>
      </p:sp>
    </p:spTree>
    <p:extLst>
      <p:ext uri="{BB962C8B-B14F-4D97-AF65-F5344CB8AC3E}">
        <p14:creationId xmlns:p14="http://schemas.microsoft.com/office/powerpoint/2010/main" val="2476794797"/>
      </p:ext>
    </p:extLst>
  </p:cSld>
  <p:clrMap bg1="lt1" tx1="dk1" bg2="lt2" tx2="dk2" accent1="accent1" accent2="accent2" accent3="accent3" accent4="accent4" accent5="accent5" accent6="accent6" hlink="hlink" folHlink="folHlink"/>
  <p:sldLayoutIdLst>
    <p:sldLayoutId id="2147483650" r:id="rId1"/>
    <p:sldLayoutId id="2147483661" r:id="rId2"/>
    <p:sldLayoutId id="2147483665" r:id="rId3"/>
    <p:sldLayoutId id="2147483681" r:id="rId4"/>
    <p:sldLayoutId id="2147483666" r:id="rId5"/>
    <p:sldLayoutId id="2147483667" r:id="rId6"/>
    <p:sldLayoutId id="2147483668" r:id="rId7"/>
    <p:sldLayoutId id="2147483692" r:id="rId8"/>
    <p:sldLayoutId id="2147483699" r:id="rId9"/>
    <p:sldLayoutId id="2147483700" r:id="rId10"/>
    <p:sldLayoutId id="2147483702"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r="-91"/>
          <a:stretch/>
        </p:blipFill>
        <p:spPr>
          <a:xfrm>
            <a:off x="-8314" y="0"/>
            <a:ext cx="9152313" cy="384879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613" y="549476"/>
            <a:ext cx="1081233" cy="489615"/>
          </a:xfrm>
          <a:prstGeom prst="rect">
            <a:avLst/>
          </a:prstGeom>
        </p:spPr>
      </p:pic>
      <p:sp>
        <p:nvSpPr>
          <p:cNvPr id="11" name="Rectangle 10"/>
          <p:cNvSpPr/>
          <p:nvPr/>
        </p:nvSpPr>
        <p:spPr>
          <a:xfrm>
            <a:off x="290946" y="4638502"/>
            <a:ext cx="8528964" cy="504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455613" y="1827886"/>
            <a:ext cx="8364296" cy="1536425"/>
          </a:xfrm>
        </p:spPr>
        <p:txBody>
          <a:bodyPr/>
          <a:lstStyle/>
          <a:p>
            <a:pPr>
              <a:lnSpc>
                <a:spcPct val="100000"/>
              </a:lnSpc>
            </a:pPr>
            <a:r>
              <a:rPr lang="en-US" sz="4000" dirty="0">
                <a:solidFill>
                  <a:schemeClr val="bg1"/>
                </a:solidFill>
              </a:rPr>
              <a:t>Tax Cuts &amp; Jobs Act – </a:t>
            </a:r>
            <a:br>
              <a:rPr lang="en-US" sz="4000" dirty="0">
                <a:solidFill>
                  <a:schemeClr val="bg1"/>
                </a:solidFill>
              </a:rPr>
            </a:br>
            <a:r>
              <a:rPr lang="en-US" sz="4000" dirty="0">
                <a:solidFill>
                  <a:schemeClr val="bg1"/>
                </a:solidFill>
              </a:rPr>
              <a:t>          </a:t>
            </a:r>
            <a:r>
              <a:rPr lang="en-US" sz="4000" dirty="0">
                <a:solidFill>
                  <a:schemeClr val="accent2">
                    <a:lumMod val="60000"/>
                    <a:lumOff val="40000"/>
                  </a:schemeClr>
                </a:solidFill>
              </a:rPr>
              <a:t>Business Provisions</a:t>
            </a:r>
            <a:endParaRPr lang="en-US" sz="2800" dirty="0">
              <a:solidFill>
                <a:schemeClr val="accent2">
                  <a:lumMod val="60000"/>
                  <a:lumOff val="40000"/>
                </a:schemeClr>
              </a:solidFill>
              <a:latin typeface="Arial" pitchFamily="-64" charset="0"/>
              <a:ea typeface="ＭＳ Ｐゴシック" pitchFamily="-64" charset="-128"/>
            </a:endParaRPr>
          </a:p>
        </p:txBody>
      </p:sp>
      <p:sp>
        <p:nvSpPr>
          <p:cNvPr id="8" name="Title 1"/>
          <p:cNvSpPr txBox="1">
            <a:spLocks/>
          </p:cNvSpPr>
          <p:nvPr/>
        </p:nvSpPr>
        <p:spPr>
          <a:xfrm>
            <a:off x="455613" y="4055965"/>
            <a:ext cx="2836227" cy="1745109"/>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1400" b="1" dirty="0">
                <a:solidFill>
                  <a:schemeClr val="tx1"/>
                </a:solidFill>
                <a:latin typeface="ArialBold" charset="0"/>
                <a:ea typeface="ArialBold" charset="0"/>
                <a:cs typeface="ArialBold" charset="0"/>
              </a:rPr>
              <a:t>CPA Firm Name</a:t>
            </a:r>
          </a:p>
          <a:p>
            <a:r>
              <a:rPr lang="en-US" sz="1200" dirty="0">
                <a:solidFill>
                  <a:schemeClr val="tx1"/>
                </a:solidFill>
              </a:rPr>
              <a:t>Contact information:</a:t>
            </a:r>
          </a:p>
          <a:p>
            <a:r>
              <a:rPr lang="en-US" sz="1200" dirty="0">
                <a:solidFill>
                  <a:schemeClr val="tx1"/>
                </a:solidFill>
              </a:rPr>
              <a:t>Address, State</a:t>
            </a:r>
            <a:br>
              <a:rPr lang="en-US" sz="1200" dirty="0">
                <a:solidFill>
                  <a:schemeClr val="tx1"/>
                </a:solidFill>
              </a:rPr>
            </a:br>
            <a:r>
              <a:rPr lang="en-US" sz="1200" dirty="0">
                <a:solidFill>
                  <a:schemeClr val="tx1"/>
                </a:solidFill>
              </a:rPr>
              <a:t>###-###-####</a:t>
            </a:r>
          </a:p>
          <a:p>
            <a:r>
              <a:rPr lang="en-US" sz="1200" dirty="0">
                <a:solidFill>
                  <a:schemeClr val="tx1"/>
                </a:solidFill>
              </a:rPr>
              <a:t>websiteaddress.com</a:t>
            </a:r>
          </a:p>
        </p:txBody>
      </p:sp>
      <p:sp>
        <p:nvSpPr>
          <p:cNvPr id="5" name="Rectangle 4"/>
          <p:cNvSpPr/>
          <p:nvPr/>
        </p:nvSpPr>
        <p:spPr>
          <a:xfrm>
            <a:off x="6883044" y="4055965"/>
            <a:ext cx="1770611" cy="90608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7075824" y="4209081"/>
            <a:ext cx="1488955" cy="645612"/>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2000" dirty="0">
                <a:solidFill>
                  <a:srgbClr val="F114BB"/>
                </a:solidFill>
              </a:rPr>
              <a:t>FPO</a:t>
            </a:r>
          </a:p>
          <a:p>
            <a:r>
              <a:rPr lang="en-US" sz="1600" dirty="0">
                <a:solidFill>
                  <a:srgbClr val="22659F"/>
                </a:solidFill>
              </a:rPr>
              <a:t>Logo goes here</a:t>
            </a:r>
          </a:p>
        </p:txBody>
      </p:sp>
    </p:spTree>
    <p:extLst>
      <p:ext uri="{BB962C8B-B14F-4D97-AF65-F5344CB8AC3E}">
        <p14:creationId xmlns:p14="http://schemas.microsoft.com/office/powerpoint/2010/main" val="2018839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Accounting methods for small taxpayers</a:t>
            </a:r>
          </a:p>
        </p:txBody>
      </p:sp>
      <p:sp>
        <p:nvSpPr>
          <p:cNvPr id="4" name="Text Placeholder 3">
            <a:extLst>
              <a:ext uri="{FF2B5EF4-FFF2-40B4-BE49-F238E27FC236}">
                <a16:creationId xmlns:a16="http://schemas.microsoft.com/office/drawing/2014/main" id="{DE60FD5C-3BA5-4BBC-9E0A-1AA6637FCDC4}"/>
              </a:ext>
            </a:extLst>
          </p:cNvPr>
          <p:cNvSpPr>
            <a:spLocks noGrp="1"/>
          </p:cNvSpPr>
          <p:nvPr>
            <p:ph type="body" sz="quarter" idx="13"/>
          </p:nvPr>
        </p:nvSpPr>
        <p:spPr/>
        <p:txBody>
          <a:bodyPr/>
          <a:lstStyle/>
          <a:p>
            <a:endParaRPr lang="en-US" dirty="0"/>
          </a:p>
          <a:p>
            <a:pPr>
              <a:spcAft>
                <a:spcPts val="1800"/>
              </a:spcAft>
            </a:pPr>
            <a:r>
              <a:rPr lang="en-US" dirty="0"/>
              <a:t>Expanded availability of cash method</a:t>
            </a:r>
          </a:p>
          <a:p>
            <a:pPr>
              <a:spcAft>
                <a:spcPts val="1800"/>
              </a:spcAft>
            </a:pPr>
            <a:r>
              <a:rPr lang="en-US" dirty="0"/>
              <a:t>Inventory tracking requirements</a:t>
            </a:r>
          </a:p>
          <a:p>
            <a:pPr>
              <a:spcAft>
                <a:spcPts val="1800"/>
              </a:spcAft>
            </a:pPr>
            <a:r>
              <a:rPr lang="en-US" dirty="0"/>
              <a:t>Sec. 263A threshold raised</a:t>
            </a:r>
          </a:p>
          <a:p>
            <a:pPr>
              <a:spcAft>
                <a:spcPts val="1800"/>
              </a:spcAft>
            </a:pPr>
            <a:r>
              <a:rPr lang="en-US" dirty="0"/>
              <a:t>Expanded availability of completed contract method</a:t>
            </a:r>
          </a:p>
        </p:txBody>
      </p:sp>
    </p:spTree>
    <p:extLst>
      <p:ext uri="{BB962C8B-B14F-4D97-AF65-F5344CB8AC3E}">
        <p14:creationId xmlns:p14="http://schemas.microsoft.com/office/powerpoint/2010/main" val="3695488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Restrictions on interest deductions</a:t>
            </a:r>
          </a:p>
        </p:txBody>
      </p:sp>
      <p:sp>
        <p:nvSpPr>
          <p:cNvPr id="3" name="Content Placeholder 2"/>
          <p:cNvSpPr>
            <a:spLocks noGrp="1"/>
          </p:cNvSpPr>
          <p:nvPr>
            <p:ph idx="1"/>
          </p:nvPr>
        </p:nvSpPr>
        <p:spPr/>
        <p:txBody>
          <a:bodyPr/>
          <a:lstStyle/>
          <a:p>
            <a:pPr lvl="1"/>
            <a:r>
              <a:rPr lang="en-US" dirty="0"/>
              <a:t>Deductible interest limited to</a:t>
            </a:r>
          </a:p>
          <a:p>
            <a:pPr lvl="2"/>
            <a:r>
              <a:rPr lang="en-US" dirty="0"/>
              <a:t>Interest income for year plus</a:t>
            </a:r>
          </a:p>
          <a:p>
            <a:pPr lvl="2"/>
            <a:r>
              <a:rPr lang="en-US" dirty="0"/>
              <a:t>30% of taxable income plus</a:t>
            </a:r>
          </a:p>
          <a:p>
            <a:pPr lvl="2">
              <a:spcAft>
                <a:spcPts val="1800"/>
              </a:spcAft>
            </a:pPr>
            <a:r>
              <a:rPr lang="en-US" dirty="0"/>
              <a:t>taxpayers financing interest for the year</a:t>
            </a:r>
          </a:p>
          <a:p>
            <a:pPr lvl="1">
              <a:spcAft>
                <a:spcPts val="1800"/>
              </a:spcAft>
            </a:pPr>
            <a:r>
              <a:rPr lang="en-US" dirty="0"/>
              <a:t>Limitation at the taxpayer level</a:t>
            </a:r>
          </a:p>
          <a:p>
            <a:pPr lvl="1">
              <a:spcAft>
                <a:spcPts val="1800"/>
              </a:spcAft>
            </a:pPr>
            <a:r>
              <a:rPr lang="en-US" dirty="0"/>
              <a:t>Interest not deductible carries forward indefinitely</a:t>
            </a:r>
          </a:p>
          <a:p>
            <a:pPr lvl="1">
              <a:spcAft>
                <a:spcPts val="1800"/>
              </a:spcAft>
            </a:pPr>
            <a:r>
              <a:rPr lang="en-US" dirty="0"/>
              <a:t>Doesn’t apply to taxpayers that meet $25M gross receipts test</a:t>
            </a:r>
          </a:p>
          <a:p>
            <a:pPr lvl="1"/>
            <a:endParaRPr lang="en-US" dirty="0"/>
          </a:p>
          <a:p>
            <a:pPr lvl="1"/>
            <a:endParaRPr lang="en-US" dirty="0"/>
          </a:p>
        </p:txBody>
      </p:sp>
      <p:pic>
        <p:nvPicPr>
          <p:cNvPr id="5" name="Picture 4" descr="A picture containing aircraft, balloon, transport, accessory&#10;&#10;Description generated with very high confidence">
            <a:extLst>
              <a:ext uri="{FF2B5EF4-FFF2-40B4-BE49-F238E27FC236}">
                <a16:creationId xmlns:a16="http://schemas.microsoft.com/office/drawing/2014/main" id="{5EA8786C-22A2-49A4-ADAF-586A6603328C}"/>
              </a:ext>
            </a:extLst>
          </p:cNvPr>
          <p:cNvPicPr>
            <a:picLocks noChangeAspect="1"/>
          </p:cNvPicPr>
          <p:nvPr/>
        </p:nvPicPr>
        <p:blipFill>
          <a:blip r:embed="rId3"/>
          <a:stretch>
            <a:fillRect/>
          </a:stretch>
        </p:blipFill>
        <p:spPr>
          <a:xfrm>
            <a:off x="5700830" y="0"/>
            <a:ext cx="3443170" cy="5143500"/>
          </a:xfrm>
          <a:prstGeom prst="rect">
            <a:avLst/>
          </a:prstGeom>
        </p:spPr>
      </p:pic>
    </p:spTree>
    <p:extLst>
      <p:ext uri="{BB962C8B-B14F-4D97-AF65-F5344CB8AC3E}">
        <p14:creationId xmlns:p14="http://schemas.microsoft.com/office/powerpoint/2010/main" val="880484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A394-D2EE-4464-ADCF-1A1B340174C3}"/>
              </a:ext>
            </a:extLst>
          </p:cNvPr>
          <p:cNvSpPr>
            <a:spLocks noGrp="1"/>
          </p:cNvSpPr>
          <p:nvPr>
            <p:ph type="title"/>
          </p:nvPr>
        </p:nvSpPr>
        <p:spPr/>
        <p:txBody>
          <a:bodyPr/>
          <a:lstStyle/>
          <a:p>
            <a:r>
              <a:rPr lang="en-US" dirty="0"/>
              <a:t>Changes to fringe benefits/entertainment expense</a:t>
            </a:r>
          </a:p>
        </p:txBody>
      </p:sp>
      <p:sp>
        <p:nvSpPr>
          <p:cNvPr id="3" name="Content Placeholder 2">
            <a:extLst>
              <a:ext uri="{FF2B5EF4-FFF2-40B4-BE49-F238E27FC236}">
                <a16:creationId xmlns:a16="http://schemas.microsoft.com/office/drawing/2014/main" id="{EFD55F59-ECF3-4B2B-8FA2-D4CEB0F829FA}"/>
              </a:ext>
            </a:extLst>
          </p:cNvPr>
          <p:cNvSpPr>
            <a:spLocks noGrp="1"/>
          </p:cNvSpPr>
          <p:nvPr>
            <p:ph idx="1"/>
          </p:nvPr>
        </p:nvSpPr>
        <p:spPr/>
        <p:txBody>
          <a:bodyPr/>
          <a:lstStyle/>
          <a:p>
            <a:pPr marL="285750" indent="-285750">
              <a:buFont typeface="Arial" panose="020B0604020202020204" pitchFamily="34" charset="0"/>
              <a:buChar char="•"/>
            </a:pPr>
            <a:endParaRPr lang="en-US" dirty="0"/>
          </a:p>
          <a:p>
            <a:pPr marL="285750" indent="-285750">
              <a:spcAft>
                <a:spcPts val="1800"/>
              </a:spcAft>
              <a:buFont typeface="Arial" panose="020B0604020202020204" pitchFamily="34" charset="0"/>
              <a:buChar char="•"/>
            </a:pPr>
            <a:r>
              <a:rPr lang="en-US" dirty="0"/>
              <a:t>Repeal of business entertainment expenses</a:t>
            </a:r>
          </a:p>
          <a:p>
            <a:pPr marL="285750" indent="-285750">
              <a:spcAft>
                <a:spcPts val="1800"/>
              </a:spcAft>
              <a:buFont typeface="Arial" panose="020B0604020202020204" pitchFamily="34" charset="0"/>
              <a:buChar char="•"/>
            </a:pPr>
            <a:r>
              <a:rPr lang="en-US" dirty="0"/>
              <a:t>Repeal of deduction for qualified transportation fringe benefits</a:t>
            </a:r>
          </a:p>
          <a:p>
            <a:pPr marL="285750" indent="-285750">
              <a:spcAft>
                <a:spcPts val="1800"/>
              </a:spcAft>
              <a:buFont typeface="Arial" panose="020B0604020202020204" pitchFamily="34" charset="0"/>
              <a:buChar char="•"/>
            </a:pPr>
            <a:r>
              <a:rPr lang="en-US" dirty="0"/>
              <a:t>Repeal of exclusion for bicycle commuting reimbursement</a:t>
            </a:r>
          </a:p>
          <a:p>
            <a:pPr marL="285750" indent="-285750">
              <a:spcAft>
                <a:spcPts val="1800"/>
              </a:spcAft>
              <a:buFont typeface="Arial" panose="020B0604020202020204" pitchFamily="34" charset="0"/>
              <a:buChar char="•"/>
            </a:pPr>
            <a:r>
              <a:rPr lang="en-US" dirty="0"/>
              <a:t>Repeal of exclusion for employee reimbursed moving expenses</a:t>
            </a:r>
          </a:p>
          <a:p>
            <a:pPr marL="285750" indent="-285750">
              <a:spcAft>
                <a:spcPts val="1800"/>
              </a:spcAft>
              <a:buFont typeface="Arial" panose="020B0604020202020204" pitchFamily="34" charset="0"/>
              <a:buChar char="•"/>
            </a:pPr>
            <a:r>
              <a:rPr lang="en-US" dirty="0"/>
              <a:t>Other changes to employee fringe benefits</a:t>
            </a:r>
          </a:p>
        </p:txBody>
      </p:sp>
    </p:spTree>
    <p:extLst>
      <p:ext uri="{BB962C8B-B14F-4D97-AF65-F5344CB8AC3E}">
        <p14:creationId xmlns:p14="http://schemas.microsoft.com/office/powerpoint/2010/main" val="3024946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operating loss provisions</a:t>
            </a:r>
          </a:p>
        </p:txBody>
      </p:sp>
      <p:sp>
        <p:nvSpPr>
          <p:cNvPr id="3" name="Content Placeholder 2"/>
          <p:cNvSpPr>
            <a:spLocks noGrp="1"/>
          </p:cNvSpPr>
          <p:nvPr>
            <p:ph idx="1"/>
          </p:nvPr>
        </p:nvSpPr>
        <p:spPr/>
        <p:txBody>
          <a:bodyPr/>
          <a:lstStyle/>
          <a:p>
            <a:pPr marL="285750" indent="-285750">
              <a:spcAft>
                <a:spcPts val="1800"/>
              </a:spcAft>
              <a:buFont typeface="Arial" panose="020B0604020202020204" pitchFamily="34" charset="0"/>
              <a:buChar char="•"/>
            </a:pPr>
            <a:r>
              <a:rPr lang="en-US" dirty="0"/>
              <a:t>No longer allowed to carryback NOLs</a:t>
            </a:r>
          </a:p>
          <a:p>
            <a:pPr marL="285750" indent="-285750">
              <a:spcAft>
                <a:spcPts val="1800"/>
              </a:spcAft>
              <a:buFont typeface="Arial" panose="020B0604020202020204" pitchFamily="34" charset="0"/>
              <a:buChar char="•"/>
            </a:pPr>
            <a:r>
              <a:rPr lang="en-US" dirty="0"/>
              <a:t>Carried forward indefinitely</a:t>
            </a:r>
          </a:p>
          <a:p>
            <a:pPr marL="285750" indent="-285750">
              <a:spcAft>
                <a:spcPts val="1800"/>
              </a:spcAft>
              <a:buFont typeface="Arial" panose="020B0604020202020204" pitchFamily="34" charset="0"/>
              <a:buChar char="•"/>
            </a:pPr>
            <a:r>
              <a:rPr lang="en-US" dirty="0"/>
              <a:t>80% of taxable income may be reduced by NOL</a:t>
            </a:r>
          </a:p>
        </p:txBody>
      </p:sp>
      <p:pic>
        <p:nvPicPr>
          <p:cNvPr id="6" name="Picture 5"/>
          <p:cNvPicPr>
            <a:picLocks noChangeAspect="1"/>
          </p:cNvPicPr>
          <p:nvPr/>
        </p:nvPicPr>
        <p:blipFill>
          <a:blip r:embed="rId3"/>
          <a:stretch>
            <a:fillRect/>
          </a:stretch>
        </p:blipFill>
        <p:spPr>
          <a:xfrm>
            <a:off x="5718956" y="0"/>
            <a:ext cx="3425043" cy="5143500"/>
          </a:xfrm>
          <a:prstGeom prst="rect">
            <a:avLst/>
          </a:prstGeom>
        </p:spPr>
      </p:pic>
    </p:spTree>
    <p:extLst>
      <p:ext uri="{BB962C8B-B14F-4D97-AF65-F5344CB8AC3E}">
        <p14:creationId xmlns:p14="http://schemas.microsoft.com/office/powerpoint/2010/main" val="2394489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changes to note</a:t>
            </a:r>
          </a:p>
        </p:txBody>
      </p:sp>
      <p:sp>
        <p:nvSpPr>
          <p:cNvPr id="3" name="Content Placeholder 2"/>
          <p:cNvSpPr>
            <a:spLocks noGrp="1"/>
          </p:cNvSpPr>
          <p:nvPr>
            <p:ph idx="1"/>
          </p:nvPr>
        </p:nvSpPr>
        <p:spPr>
          <a:xfrm>
            <a:off x="458529" y="1200151"/>
            <a:ext cx="4547023" cy="3394472"/>
          </a:xfrm>
        </p:spPr>
        <p:txBody>
          <a:bodyPr/>
          <a:lstStyle/>
          <a:p>
            <a:pPr marL="285750" indent="-285750">
              <a:spcAft>
                <a:spcPts val="1200"/>
              </a:spcAft>
              <a:buFont typeface="Arial" panose="020B0604020202020204" pitchFamily="34" charset="0"/>
              <a:buChar char="•"/>
            </a:pPr>
            <a:r>
              <a:rPr lang="en-US" dirty="0"/>
              <a:t>New limits on executive compensation deduction</a:t>
            </a:r>
          </a:p>
          <a:p>
            <a:pPr marL="285750" indent="-285750">
              <a:spcAft>
                <a:spcPts val="1200"/>
              </a:spcAft>
              <a:buFont typeface="Arial" panose="020B0604020202020204" pitchFamily="34" charset="0"/>
              <a:buChar char="•"/>
            </a:pPr>
            <a:r>
              <a:rPr lang="en-US" dirty="0"/>
              <a:t>Changes for Sec. 1031 exchanges</a:t>
            </a:r>
          </a:p>
          <a:p>
            <a:pPr marL="285750" indent="-285750">
              <a:spcAft>
                <a:spcPts val="1200"/>
              </a:spcAft>
              <a:buFont typeface="Arial" panose="020B0604020202020204" pitchFamily="34" charset="0"/>
              <a:buChar char="•"/>
            </a:pPr>
            <a:r>
              <a:rPr lang="en-US" dirty="0"/>
              <a:t>Changes to carried interest rule</a:t>
            </a:r>
          </a:p>
          <a:p>
            <a:pPr marL="285750" indent="-285750">
              <a:spcAft>
                <a:spcPts val="1200"/>
              </a:spcAft>
              <a:buFont typeface="Arial" panose="020B0604020202020204" pitchFamily="34" charset="0"/>
              <a:buChar char="•"/>
            </a:pPr>
            <a:r>
              <a:rPr lang="en-US" dirty="0"/>
              <a:t>Expenses for employer operating eating facilities is now 50% (rather than fully deductible)</a:t>
            </a:r>
          </a:p>
          <a:p>
            <a:pPr marL="285750" indent="-285750">
              <a:spcAft>
                <a:spcPts val="1200"/>
              </a:spcAft>
              <a:buFont typeface="Arial" panose="020B0604020202020204" pitchFamily="34" charset="0"/>
              <a:buChar char="•"/>
            </a:pPr>
            <a:r>
              <a:rPr lang="en-US" dirty="0"/>
              <a:t>Lobbying costs no longer deductible</a:t>
            </a:r>
          </a:p>
          <a:p>
            <a:pPr marL="285750" indent="-285750">
              <a:spcAft>
                <a:spcPts val="1200"/>
              </a:spcAft>
              <a:buFont typeface="Arial" panose="020B0604020202020204" pitchFamily="34" charset="0"/>
              <a:buChar char="•"/>
            </a:pPr>
            <a:r>
              <a:rPr lang="en-US" dirty="0"/>
              <a:t>New credit for paid family and medical leave</a:t>
            </a:r>
          </a:p>
        </p:txBody>
      </p:sp>
      <p:sp>
        <p:nvSpPr>
          <p:cNvPr id="6" name="Rectangle 5"/>
          <p:cNvSpPr/>
          <p:nvPr/>
        </p:nvSpPr>
        <p:spPr>
          <a:xfrm>
            <a:off x="4933248" y="4724400"/>
            <a:ext cx="574963" cy="145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120640" y="0"/>
            <a:ext cx="4023360" cy="5143500"/>
          </a:xfrm>
          <a:prstGeom prst="rect">
            <a:avLst/>
          </a:prstGeom>
        </p:spPr>
      </p:pic>
      <p:pic>
        <p:nvPicPr>
          <p:cNvPr id="7" name="Picture 6"/>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6816436" y="0"/>
            <a:ext cx="2327563" cy="2643447"/>
          </a:xfrm>
          <a:prstGeom prst="rect">
            <a:avLst/>
          </a:prstGeom>
        </p:spPr>
      </p:pic>
    </p:spTree>
    <p:extLst>
      <p:ext uri="{BB962C8B-B14F-4D97-AF65-F5344CB8AC3E}">
        <p14:creationId xmlns:p14="http://schemas.microsoft.com/office/powerpoint/2010/main" val="2073570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for 2018 and forward</a:t>
            </a:r>
          </a:p>
        </p:txBody>
      </p:sp>
      <p:sp>
        <p:nvSpPr>
          <p:cNvPr id="3" name="Text Placeholder 2"/>
          <p:cNvSpPr>
            <a:spLocks noGrp="1"/>
          </p:cNvSpPr>
          <p:nvPr>
            <p:ph type="body" sz="quarter" idx="13"/>
          </p:nvPr>
        </p:nvSpPr>
        <p:spPr/>
        <p:txBody>
          <a:bodyPr/>
          <a:lstStyle/>
          <a:p>
            <a:endParaRPr lang="en-US" dirty="0"/>
          </a:p>
          <a:p>
            <a:pPr>
              <a:spcAft>
                <a:spcPts val="600"/>
              </a:spcAft>
            </a:pPr>
            <a:r>
              <a:rPr lang="en-US" dirty="0"/>
              <a:t>Guidance needed on Sec. 199A (pass-through deduction)</a:t>
            </a:r>
          </a:p>
          <a:p>
            <a:pPr lvl="1">
              <a:spcAft>
                <a:spcPts val="1800"/>
              </a:spcAft>
            </a:pPr>
            <a:r>
              <a:rPr lang="en-US" dirty="0"/>
              <a:t>Definitions: qualified business income; qualified trade/business; small business</a:t>
            </a:r>
          </a:p>
          <a:p>
            <a:pPr>
              <a:spcAft>
                <a:spcPts val="1800"/>
              </a:spcAft>
            </a:pPr>
            <a:r>
              <a:rPr lang="en-US" dirty="0"/>
              <a:t>Effect of corporate rate reduction to 21% on choice of entity</a:t>
            </a:r>
          </a:p>
          <a:p>
            <a:pPr>
              <a:spcAft>
                <a:spcPts val="1800"/>
              </a:spcAft>
            </a:pPr>
            <a:r>
              <a:rPr lang="en-US" dirty="0"/>
              <a:t>Debt structure due to interest limitations</a:t>
            </a:r>
          </a:p>
          <a:p>
            <a:pPr>
              <a:spcAft>
                <a:spcPts val="1800"/>
              </a:spcAft>
            </a:pPr>
            <a:r>
              <a:rPr lang="en-US" dirty="0"/>
              <a:t>Entertainment expenses</a:t>
            </a:r>
          </a:p>
          <a:p>
            <a:pPr>
              <a:spcAft>
                <a:spcPts val="1800"/>
              </a:spcAft>
            </a:pPr>
            <a:r>
              <a:rPr lang="en-US" dirty="0"/>
              <a:t>Changes to fringe benefits and effect on employees</a:t>
            </a:r>
          </a:p>
        </p:txBody>
      </p:sp>
    </p:spTree>
    <p:extLst>
      <p:ext uri="{BB962C8B-B14F-4D97-AF65-F5344CB8AC3E}">
        <p14:creationId xmlns:p14="http://schemas.microsoft.com/office/powerpoint/2010/main" val="2436173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8CDAC1-F9B7-4069-9515-3F9E472540B3}"/>
              </a:ext>
            </a:extLst>
          </p:cNvPr>
          <p:cNvSpPr>
            <a:spLocks noGrp="1"/>
          </p:cNvSpPr>
          <p:nvPr>
            <p:ph type="title"/>
          </p:nvPr>
        </p:nvSpPr>
        <p:spPr/>
        <p:txBody>
          <a:bodyPr/>
          <a:lstStyle/>
          <a:p>
            <a:r>
              <a:rPr lang="en-US" dirty="0">
                <a:solidFill>
                  <a:srgbClr val="22659F"/>
                </a:solidFill>
              </a:rPr>
              <a:t>International changes</a:t>
            </a:r>
          </a:p>
        </p:txBody>
      </p:sp>
      <p:sp>
        <p:nvSpPr>
          <p:cNvPr id="5" name="Content Placeholder 4">
            <a:extLst>
              <a:ext uri="{FF2B5EF4-FFF2-40B4-BE49-F238E27FC236}">
                <a16:creationId xmlns:a16="http://schemas.microsoft.com/office/drawing/2014/main" id="{24A69021-A7D6-4177-B7E9-3872221D336A}"/>
              </a:ext>
            </a:extLst>
          </p:cNvPr>
          <p:cNvSpPr>
            <a:spLocks noGrp="1"/>
          </p:cNvSpPr>
          <p:nvPr>
            <p:ph idx="1"/>
          </p:nvPr>
        </p:nvSpPr>
        <p:spPr/>
        <p:txBody>
          <a:bodyPr/>
          <a:lstStyle/>
          <a:p>
            <a:pPr marL="285750" indent="-285750">
              <a:spcAft>
                <a:spcPts val="1800"/>
              </a:spcAft>
              <a:buFont typeface="Arial" panose="020B0604020202020204" pitchFamily="34" charset="0"/>
              <a:buChar char="•"/>
            </a:pPr>
            <a:r>
              <a:rPr lang="en-US" dirty="0"/>
              <a:t>Move to a quasi-territorial system with a 100% dividends received deduction</a:t>
            </a:r>
          </a:p>
          <a:p>
            <a:pPr marL="285750" indent="-285750">
              <a:spcAft>
                <a:spcPts val="1800"/>
              </a:spcAft>
              <a:buFont typeface="Arial" panose="020B0604020202020204" pitchFamily="34" charset="0"/>
              <a:buChar char="•"/>
            </a:pPr>
            <a:r>
              <a:rPr lang="en-US" dirty="0"/>
              <a:t>One-time tax on previously unrepatriated earnings</a:t>
            </a:r>
          </a:p>
          <a:p>
            <a:pPr marL="285750" indent="-285750">
              <a:spcAft>
                <a:spcPts val="1800"/>
              </a:spcAft>
              <a:buFont typeface="Arial" panose="020B0604020202020204" pitchFamily="34" charset="0"/>
              <a:buChar char="•"/>
            </a:pPr>
            <a:r>
              <a:rPr lang="en-US" dirty="0"/>
              <a:t>Other significant changes for international tax law</a:t>
            </a:r>
          </a:p>
        </p:txBody>
      </p:sp>
      <p:pic>
        <p:nvPicPr>
          <p:cNvPr id="3" name="Picture 2" descr="A picture containing text&#10;&#10;Description generated with very high confidence">
            <a:extLst>
              <a:ext uri="{FF2B5EF4-FFF2-40B4-BE49-F238E27FC236}">
                <a16:creationId xmlns:a16="http://schemas.microsoft.com/office/drawing/2014/main" id="{A5C253C8-FA5A-4863-85B7-04F8FCE8D876}"/>
              </a:ext>
            </a:extLst>
          </p:cNvPr>
          <p:cNvPicPr>
            <a:picLocks noChangeAspect="1"/>
          </p:cNvPicPr>
          <p:nvPr/>
        </p:nvPicPr>
        <p:blipFill>
          <a:blip r:embed="rId3"/>
          <a:stretch>
            <a:fillRect/>
          </a:stretch>
        </p:blipFill>
        <p:spPr>
          <a:xfrm>
            <a:off x="4784231" y="984802"/>
            <a:ext cx="4200904" cy="3033986"/>
          </a:xfrm>
          <a:prstGeom prst="rect">
            <a:avLst/>
          </a:prstGeom>
          <a:effectLst>
            <a:softEdge rad="31750"/>
          </a:effectLst>
        </p:spPr>
      </p:pic>
    </p:spTree>
    <p:extLst>
      <p:ext uri="{BB962C8B-B14F-4D97-AF65-F5344CB8AC3E}">
        <p14:creationId xmlns:p14="http://schemas.microsoft.com/office/powerpoint/2010/main" val="2837802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Planning opportunities</a:t>
            </a:r>
          </a:p>
        </p:txBody>
      </p:sp>
      <p:cxnSp>
        <p:nvCxnSpPr>
          <p:cNvPr id="5" name="Straight Connector 4"/>
          <p:cNvCxnSpPr/>
          <p:nvPr/>
        </p:nvCxnSpPr>
        <p:spPr>
          <a:xfrm flipV="1">
            <a:off x="2190347" y="2604944"/>
            <a:ext cx="5203566" cy="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525329" y="1742141"/>
            <a:ext cx="1845440" cy="165915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584165" y="1742141"/>
            <a:ext cx="1845440" cy="165915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650461" y="1742141"/>
            <a:ext cx="1845440" cy="165915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648099" y="1925385"/>
            <a:ext cx="1644166" cy="1077218"/>
          </a:xfrm>
          <a:prstGeom prst="rect">
            <a:avLst/>
          </a:prstGeom>
          <a:noFill/>
          <a:effectLst/>
        </p:spPr>
        <p:txBody>
          <a:bodyPr wrap="square" rtlCol="0">
            <a:spAutoFit/>
          </a:bodyPr>
          <a:lstStyle/>
          <a:p>
            <a:r>
              <a:rPr lang="en-US" sz="1600" b="1" dirty="0">
                <a:solidFill>
                  <a:schemeClr val="bg1"/>
                </a:solidFill>
                <a:latin typeface="ArialBold" charset="0"/>
                <a:ea typeface="ArialBold" charset="0"/>
                <a:cs typeface="ArialBold" charset="0"/>
              </a:rPr>
              <a:t>Complexity = possible savings opportunities</a:t>
            </a:r>
          </a:p>
        </p:txBody>
      </p:sp>
      <p:sp>
        <p:nvSpPr>
          <p:cNvPr id="13" name="TextBox 12"/>
          <p:cNvSpPr txBox="1"/>
          <p:nvPr/>
        </p:nvSpPr>
        <p:spPr>
          <a:xfrm>
            <a:off x="3717528" y="1925385"/>
            <a:ext cx="1708943" cy="830997"/>
          </a:xfrm>
          <a:prstGeom prst="rect">
            <a:avLst/>
          </a:prstGeom>
          <a:noFill/>
          <a:effectLst/>
        </p:spPr>
        <p:txBody>
          <a:bodyPr wrap="square" rtlCol="0">
            <a:spAutoFit/>
          </a:bodyPr>
          <a:lstStyle/>
          <a:p>
            <a:r>
              <a:rPr lang="en-US" sz="1600" b="1" dirty="0">
                <a:solidFill>
                  <a:schemeClr val="bg1"/>
                </a:solidFill>
                <a:latin typeface="ArialBold" charset="0"/>
                <a:ea typeface="ArialBold" charset="0"/>
                <a:cs typeface="ArialBold" charset="0"/>
              </a:rPr>
              <a:t>Consider evaluating tax structure</a:t>
            </a:r>
          </a:p>
        </p:txBody>
      </p:sp>
      <p:sp>
        <p:nvSpPr>
          <p:cNvPr id="14" name="TextBox 13"/>
          <p:cNvSpPr txBox="1"/>
          <p:nvPr/>
        </p:nvSpPr>
        <p:spPr>
          <a:xfrm>
            <a:off x="5650461" y="1925385"/>
            <a:ext cx="1968210" cy="830997"/>
          </a:xfrm>
          <a:prstGeom prst="rect">
            <a:avLst/>
          </a:prstGeom>
          <a:noFill/>
          <a:effectLst/>
        </p:spPr>
        <p:txBody>
          <a:bodyPr wrap="square" rtlCol="0">
            <a:spAutoFit/>
          </a:bodyPr>
          <a:lstStyle/>
          <a:p>
            <a:r>
              <a:rPr lang="en-US" sz="1600" b="1" dirty="0">
                <a:solidFill>
                  <a:schemeClr val="bg1"/>
                </a:solidFill>
                <a:latin typeface="ArialBold" charset="0"/>
                <a:ea typeface="ArialBold" charset="0"/>
                <a:cs typeface="ArialBold" charset="0"/>
              </a:rPr>
              <a:t>A CPA can provide financial planning services</a:t>
            </a:r>
          </a:p>
        </p:txBody>
      </p:sp>
    </p:spTree>
    <p:extLst>
      <p:ext uri="{BB962C8B-B14F-4D97-AF65-F5344CB8AC3E}">
        <p14:creationId xmlns:p14="http://schemas.microsoft.com/office/powerpoint/2010/main" val="1849634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3585" y="2837260"/>
            <a:ext cx="1394934" cy="415498"/>
          </a:xfrm>
          <a:prstGeom prst="rect">
            <a:avLst/>
          </a:prstGeom>
        </p:spPr>
        <p:txBody>
          <a:bodyPr wrap="none">
            <a:spAutoFit/>
          </a:bodyPr>
          <a:lstStyle/>
          <a:p>
            <a:pPr>
              <a:defRPr/>
            </a:pPr>
            <a:r>
              <a:rPr lang="en-US" sz="2100" dirty="0">
                <a:solidFill>
                  <a:srgbClr val="FFFFFF"/>
                </a:solidFill>
                <a:latin typeface="+mj-lt"/>
                <a:cs typeface="Arial" charset="0"/>
              </a:rPr>
              <a:t>Questions</a:t>
            </a:r>
            <a:endParaRPr lang="en-US" sz="2100" dirty="0">
              <a:latin typeface="+mj-lt"/>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27903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Box 3"/>
          <p:cNvSpPr txBox="1"/>
          <p:nvPr/>
        </p:nvSpPr>
        <p:spPr>
          <a:xfrm>
            <a:off x="505691" y="2289126"/>
            <a:ext cx="5789903" cy="1138773"/>
          </a:xfrm>
          <a:prstGeom prst="rect">
            <a:avLst/>
          </a:prstGeom>
          <a:noFill/>
        </p:spPr>
        <p:txBody>
          <a:bodyPr wrap="square" lIns="0" tIns="0" bIns="0" rtlCol="0">
            <a:noAutofit/>
          </a:bodyPr>
          <a:lstStyle/>
          <a:p>
            <a:r>
              <a:rPr lang="en-US" sz="6800" dirty="0">
                <a:solidFill>
                  <a:srgbClr val="FFFFFF"/>
                </a:solidFill>
              </a:rPr>
              <a:t>Thank you</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691" y="431386"/>
            <a:ext cx="970804" cy="439609"/>
          </a:xfrm>
          <a:prstGeom prst="rect">
            <a:avLst/>
          </a:prstGeom>
        </p:spPr>
      </p:pic>
      <p:sp>
        <p:nvSpPr>
          <p:cNvPr id="7" name="TextBox 6"/>
          <p:cNvSpPr txBox="1"/>
          <p:nvPr/>
        </p:nvSpPr>
        <p:spPr>
          <a:xfrm>
            <a:off x="505691" y="4431606"/>
            <a:ext cx="6581701" cy="235962"/>
          </a:xfrm>
          <a:prstGeom prst="rect">
            <a:avLst/>
          </a:prstGeom>
          <a:noFill/>
        </p:spPr>
        <p:txBody>
          <a:bodyPr wrap="square" rtlCol="0">
            <a:spAutoFit/>
          </a:bodyPr>
          <a:lstStyle/>
          <a:p>
            <a:r>
              <a:rPr lang="en-US" sz="1400" baseline="30000" dirty="0">
                <a:solidFill>
                  <a:schemeClr val="bg1"/>
                </a:solidFill>
              </a:rPr>
              <a:t>© 2017 Association of International Certified Professional Accountants. All rights reserved.</a:t>
            </a:r>
          </a:p>
        </p:txBody>
      </p:sp>
    </p:spTree>
    <p:extLst>
      <p:ext uri="{BB962C8B-B14F-4D97-AF65-F5344CB8AC3E}">
        <p14:creationId xmlns:p14="http://schemas.microsoft.com/office/powerpoint/2010/main" val="2056576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r="-91"/>
          <a:stretch/>
        </p:blipFill>
        <p:spPr>
          <a:xfrm>
            <a:off x="-8314" y="0"/>
            <a:ext cx="9152313" cy="384879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613" y="549476"/>
            <a:ext cx="1081233" cy="489615"/>
          </a:xfrm>
          <a:prstGeom prst="rect">
            <a:avLst/>
          </a:prstGeom>
        </p:spPr>
      </p:pic>
      <p:sp>
        <p:nvSpPr>
          <p:cNvPr id="11" name="Rectangle 10"/>
          <p:cNvSpPr/>
          <p:nvPr/>
        </p:nvSpPr>
        <p:spPr>
          <a:xfrm>
            <a:off x="290946" y="4638502"/>
            <a:ext cx="8528964" cy="504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455613" y="1827886"/>
            <a:ext cx="8364296" cy="1536425"/>
          </a:xfrm>
        </p:spPr>
        <p:txBody>
          <a:bodyPr/>
          <a:lstStyle/>
          <a:p>
            <a:pPr>
              <a:lnSpc>
                <a:spcPct val="100000"/>
              </a:lnSpc>
            </a:pPr>
            <a:r>
              <a:rPr lang="en-US" sz="4000" dirty="0">
                <a:solidFill>
                  <a:schemeClr val="bg1"/>
                </a:solidFill>
              </a:rPr>
              <a:t>Tax Cuts &amp; Jobs Act – </a:t>
            </a:r>
            <a:br>
              <a:rPr lang="en-US" sz="4000" dirty="0">
                <a:solidFill>
                  <a:schemeClr val="bg1"/>
                </a:solidFill>
              </a:rPr>
            </a:br>
            <a:r>
              <a:rPr lang="en-US" sz="4000" dirty="0">
                <a:solidFill>
                  <a:schemeClr val="bg1"/>
                </a:solidFill>
              </a:rPr>
              <a:t>          </a:t>
            </a:r>
            <a:r>
              <a:rPr lang="en-US" sz="4000" dirty="0">
                <a:solidFill>
                  <a:schemeClr val="accent2">
                    <a:lumMod val="60000"/>
                    <a:lumOff val="40000"/>
                  </a:schemeClr>
                </a:solidFill>
              </a:rPr>
              <a:t>Business Provisions</a:t>
            </a:r>
            <a:endParaRPr lang="en-US" sz="2800" dirty="0">
              <a:solidFill>
                <a:schemeClr val="bg1"/>
              </a:solidFill>
              <a:latin typeface="Arial" pitchFamily="-64" charset="0"/>
              <a:ea typeface="ＭＳ Ｐゴシック" pitchFamily="-64" charset="-128"/>
            </a:endParaRPr>
          </a:p>
        </p:txBody>
      </p:sp>
      <p:sp>
        <p:nvSpPr>
          <p:cNvPr id="8" name="Title 1"/>
          <p:cNvSpPr txBox="1">
            <a:spLocks/>
          </p:cNvSpPr>
          <p:nvPr/>
        </p:nvSpPr>
        <p:spPr>
          <a:xfrm>
            <a:off x="2419004" y="4022713"/>
            <a:ext cx="2836227" cy="1745109"/>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1400" b="1" dirty="0">
                <a:solidFill>
                  <a:schemeClr val="tx1"/>
                </a:solidFill>
                <a:latin typeface="ArialBold" charset="0"/>
                <a:ea typeface="ArialBold" charset="0"/>
                <a:cs typeface="ArialBold" charset="0"/>
              </a:rPr>
              <a:t>CPA Firm Name</a:t>
            </a:r>
          </a:p>
          <a:p>
            <a:r>
              <a:rPr lang="en-US" sz="1200" dirty="0">
                <a:solidFill>
                  <a:schemeClr val="tx1"/>
                </a:solidFill>
              </a:rPr>
              <a:t>Contact information:</a:t>
            </a:r>
          </a:p>
          <a:p>
            <a:r>
              <a:rPr lang="en-US" sz="1200" dirty="0">
                <a:solidFill>
                  <a:schemeClr val="tx1"/>
                </a:solidFill>
              </a:rPr>
              <a:t>Address, State</a:t>
            </a:r>
            <a:br>
              <a:rPr lang="en-US" sz="1200" dirty="0">
                <a:solidFill>
                  <a:schemeClr val="tx1"/>
                </a:solidFill>
              </a:rPr>
            </a:br>
            <a:r>
              <a:rPr lang="en-US" sz="1200" dirty="0">
                <a:solidFill>
                  <a:schemeClr val="tx1"/>
                </a:solidFill>
              </a:rPr>
              <a:t>###-###-####</a:t>
            </a:r>
          </a:p>
          <a:p>
            <a:r>
              <a:rPr lang="en-US" sz="1200" dirty="0">
                <a:solidFill>
                  <a:schemeClr val="tx1"/>
                </a:solidFill>
              </a:rPr>
              <a:t>websiteaddress.com</a:t>
            </a:r>
          </a:p>
        </p:txBody>
      </p:sp>
      <p:sp>
        <p:nvSpPr>
          <p:cNvPr id="5" name="Rectangle 4"/>
          <p:cNvSpPr/>
          <p:nvPr/>
        </p:nvSpPr>
        <p:spPr>
          <a:xfrm>
            <a:off x="455613" y="4055965"/>
            <a:ext cx="1770611" cy="90608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648393" y="4209081"/>
            <a:ext cx="1488955" cy="645612"/>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2000" dirty="0">
                <a:solidFill>
                  <a:srgbClr val="F114BB"/>
                </a:solidFill>
              </a:rPr>
              <a:t>FPO</a:t>
            </a:r>
          </a:p>
          <a:p>
            <a:r>
              <a:rPr lang="en-US" sz="1600" dirty="0">
                <a:solidFill>
                  <a:srgbClr val="22659F"/>
                </a:solidFill>
              </a:rPr>
              <a:t>Logo goes here</a:t>
            </a:r>
          </a:p>
        </p:txBody>
      </p:sp>
    </p:spTree>
    <p:extLst>
      <p:ext uri="{BB962C8B-B14F-4D97-AF65-F5344CB8AC3E}">
        <p14:creationId xmlns:p14="http://schemas.microsoft.com/office/powerpoint/2010/main" val="1084072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a:lstStyle/>
          <a:p>
            <a:r>
              <a:rPr lang="en-US" dirty="0"/>
              <a:t>Many changes!</a:t>
            </a:r>
          </a:p>
        </p:txBody>
      </p:sp>
      <p:sp>
        <p:nvSpPr>
          <p:cNvPr id="8" name="Content Placeholder 7">
            <a:extLst>
              <a:ext uri="{FF2B5EF4-FFF2-40B4-BE49-F238E27FC236}">
                <a16:creationId xmlns:a16="http://schemas.microsoft.com/office/drawing/2014/main" id="{7A4ED0A9-69DA-452D-8994-96EEFC67C7E3}"/>
              </a:ext>
            </a:extLst>
          </p:cNvPr>
          <p:cNvSpPr>
            <a:spLocks noGrp="1"/>
          </p:cNvSpPr>
          <p:nvPr>
            <p:ph idx="1"/>
          </p:nvPr>
        </p:nvSpPr>
        <p:spPr>
          <a:xfrm>
            <a:off x="458529" y="1200151"/>
            <a:ext cx="3651250" cy="3394472"/>
          </a:xfrm>
        </p:spPr>
        <p:txBody>
          <a:bodyPr/>
          <a:lstStyle/>
          <a:p>
            <a:pPr marL="285750" indent="-285750">
              <a:spcAft>
                <a:spcPts val="1800"/>
              </a:spcAft>
              <a:buFont typeface="Arial" panose="020B0604020202020204" pitchFamily="34" charset="0"/>
              <a:buChar char="•"/>
            </a:pPr>
            <a:r>
              <a:rPr lang="en-US" dirty="0"/>
              <a:t>Guidance is needed </a:t>
            </a:r>
          </a:p>
          <a:p>
            <a:pPr marL="285750" indent="-285750">
              <a:spcAft>
                <a:spcPts val="1800"/>
              </a:spcAft>
              <a:buFont typeface="Arial" panose="020B0604020202020204" pitchFamily="34" charset="0"/>
              <a:buChar char="•"/>
            </a:pPr>
            <a:r>
              <a:rPr lang="en-US" dirty="0"/>
              <a:t>Effect on tax provisions</a:t>
            </a:r>
          </a:p>
          <a:p>
            <a:pPr marL="285750" indent="-285750">
              <a:spcAft>
                <a:spcPts val="1800"/>
              </a:spcAft>
              <a:buFont typeface="Arial" panose="020B0604020202020204" pitchFamily="34" charset="0"/>
              <a:buChar char="•"/>
            </a:pPr>
            <a:r>
              <a:rPr lang="en-US" dirty="0"/>
              <a:t>Effect on financial statements</a:t>
            </a:r>
          </a:p>
          <a:p>
            <a:endParaRPr lang="en-US" dirty="0"/>
          </a:p>
        </p:txBody>
      </p:sp>
      <p:sp>
        <p:nvSpPr>
          <p:cNvPr id="6" name="Content Placeholder 2"/>
          <p:cNvSpPr txBox="1">
            <a:spLocks/>
          </p:cNvSpPr>
          <p:nvPr/>
        </p:nvSpPr>
        <p:spPr>
          <a:xfrm>
            <a:off x="350871" y="1004476"/>
            <a:ext cx="3826107" cy="3494194"/>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2659F"/>
              </a:buClr>
            </a:pPr>
            <a:endParaRPr lang="en-US" sz="1600" dirty="0"/>
          </a:p>
        </p:txBody>
      </p:sp>
      <p:pic>
        <p:nvPicPr>
          <p:cNvPr id="3" name="Picture 2"/>
          <p:cNvPicPr>
            <a:picLocks noChangeAspect="1"/>
          </p:cNvPicPr>
          <p:nvPr/>
        </p:nvPicPr>
        <p:blipFill rotWithShape="1">
          <a:blip r:embed="rId3"/>
          <a:srcRect t="12297" b="12702"/>
          <a:stretch/>
        </p:blipFill>
        <p:spPr>
          <a:xfrm>
            <a:off x="4579088" y="-1"/>
            <a:ext cx="4572000" cy="5143501"/>
          </a:xfrm>
          <a:prstGeom prst="rect">
            <a:avLst/>
          </a:prstGeom>
        </p:spPr>
      </p:pic>
    </p:spTree>
    <p:extLst>
      <p:ext uri="{BB962C8B-B14F-4D97-AF65-F5344CB8AC3E}">
        <p14:creationId xmlns:p14="http://schemas.microsoft.com/office/powerpoint/2010/main" val="667105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7D9A0-E81C-4841-9016-96C2A7EF8F7F}"/>
              </a:ext>
            </a:extLst>
          </p:cNvPr>
          <p:cNvSpPr>
            <a:spLocks noGrp="1"/>
          </p:cNvSpPr>
          <p:nvPr>
            <p:ph type="title"/>
          </p:nvPr>
        </p:nvSpPr>
        <p:spPr/>
        <p:txBody>
          <a:bodyPr/>
          <a:lstStyle/>
          <a:p>
            <a:r>
              <a:rPr lang="en-US" dirty="0"/>
              <a:t>Overview of business changes </a:t>
            </a:r>
          </a:p>
        </p:txBody>
      </p:sp>
      <p:sp>
        <p:nvSpPr>
          <p:cNvPr id="3" name="Text Placeholder 2">
            <a:extLst>
              <a:ext uri="{FF2B5EF4-FFF2-40B4-BE49-F238E27FC236}">
                <a16:creationId xmlns:a16="http://schemas.microsoft.com/office/drawing/2014/main" id="{AA2094D8-7002-477A-90F9-01D3D6B3C495}"/>
              </a:ext>
            </a:extLst>
          </p:cNvPr>
          <p:cNvSpPr>
            <a:spLocks noGrp="1"/>
          </p:cNvSpPr>
          <p:nvPr>
            <p:ph type="body" sz="quarter" idx="13"/>
          </p:nvPr>
        </p:nvSpPr>
        <p:spPr>
          <a:xfrm>
            <a:off x="458528" y="1197864"/>
            <a:ext cx="8228271" cy="3349625"/>
          </a:xfrm>
        </p:spPr>
        <p:txBody>
          <a:bodyPr spcCol="365760"/>
          <a:lstStyle/>
          <a:p>
            <a:r>
              <a:rPr lang="en-US" dirty="0"/>
              <a:t>Corporate rate reduction to flat 21%</a:t>
            </a:r>
          </a:p>
          <a:p>
            <a:r>
              <a:rPr lang="en-US" dirty="0"/>
              <a:t>Repeal of corporate AMT</a:t>
            </a:r>
          </a:p>
          <a:p>
            <a:r>
              <a:rPr lang="en-US" dirty="0"/>
              <a:t>Special rules for pass-throughs (Sec. 199A)</a:t>
            </a:r>
          </a:p>
          <a:p>
            <a:r>
              <a:rPr lang="en-US" dirty="0"/>
              <a:t>Loss limitation for other than C corps (Sec. 461)</a:t>
            </a:r>
          </a:p>
          <a:p>
            <a:r>
              <a:rPr lang="en-US" dirty="0"/>
              <a:t>Repeal of Sec.199 (DPD)</a:t>
            </a:r>
          </a:p>
          <a:p>
            <a:pPr>
              <a:spcAft>
                <a:spcPts val="600"/>
              </a:spcAft>
            </a:pPr>
            <a:r>
              <a:rPr lang="en-US" dirty="0"/>
              <a:t>Expensing of assets </a:t>
            </a:r>
          </a:p>
          <a:p>
            <a:pPr lvl="1"/>
            <a:r>
              <a:rPr lang="en-US" dirty="0"/>
              <a:t>increases to Sec.179 ($1 million and threshold $2.5 million) </a:t>
            </a:r>
          </a:p>
          <a:p>
            <a:pPr lvl="1"/>
            <a:endParaRPr lang="en-US" dirty="0"/>
          </a:p>
          <a:p>
            <a:r>
              <a:rPr lang="en-US" dirty="0"/>
              <a:t>Expanded accounting method exceptions for small businesses </a:t>
            </a:r>
          </a:p>
          <a:p>
            <a:r>
              <a:rPr lang="en-US" dirty="0"/>
              <a:t>Changes to various fringe benefits including treatment of meals and entertainment paid by employer</a:t>
            </a:r>
          </a:p>
          <a:p>
            <a:r>
              <a:rPr lang="en-US" dirty="0"/>
              <a:t>Limit on use of and carryback of NOL</a:t>
            </a:r>
          </a:p>
          <a:p>
            <a:r>
              <a:rPr lang="en-US" dirty="0"/>
              <a:t>Limitation on interest expense deduction for non-small businesses (over $25 million receipts); limited exceptions</a:t>
            </a:r>
          </a:p>
          <a:p>
            <a:r>
              <a:rPr lang="en-US" dirty="0"/>
              <a:t>Corporate shift from worldwide to territorial system </a:t>
            </a:r>
          </a:p>
          <a:p>
            <a:endParaRPr lang="en-US" dirty="0"/>
          </a:p>
        </p:txBody>
      </p:sp>
    </p:spTree>
    <p:extLst>
      <p:ext uri="{BB962C8B-B14F-4D97-AF65-F5344CB8AC3E}">
        <p14:creationId xmlns:p14="http://schemas.microsoft.com/office/powerpoint/2010/main" val="3742421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FFBC2-0409-44B6-917A-E7C18CA31150}"/>
              </a:ext>
            </a:extLst>
          </p:cNvPr>
          <p:cNvSpPr>
            <a:spLocks noGrp="1"/>
          </p:cNvSpPr>
          <p:nvPr>
            <p:ph type="title"/>
          </p:nvPr>
        </p:nvSpPr>
        <p:spPr/>
        <p:txBody>
          <a:bodyPr/>
          <a:lstStyle/>
          <a:p>
            <a:r>
              <a:rPr lang="en-US" dirty="0"/>
              <a:t>Corporate rate changes</a:t>
            </a:r>
          </a:p>
        </p:txBody>
      </p:sp>
      <p:sp>
        <p:nvSpPr>
          <p:cNvPr id="3" name="Content Placeholder 2">
            <a:extLst>
              <a:ext uri="{FF2B5EF4-FFF2-40B4-BE49-F238E27FC236}">
                <a16:creationId xmlns:a16="http://schemas.microsoft.com/office/drawing/2014/main" id="{7E259B14-41B3-4BBA-BB29-C5E337775F47}"/>
              </a:ext>
            </a:extLst>
          </p:cNvPr>
          <p:cNvSpPr>
            <a:spLocks noGrp="1"/>
          </p:cNvSpPr>
          <p:nvPr>
            <p:ph idx="1"/>
          </p:nvPr>
        </p:nvSpPr>
        <p:spPr/>
        <p:txBody>
          <a:bodyPr/>
          <a:lstStyle/>
          <a:p>
            <a:pPr marL="285750" indent="-285750">
              <a:spcAft>
                <a:spcPts val="1800"/>
              </a:spcAft>
              <a:buFont typeface="Arial" panose="020B0604020202020204" pitchFamily="34" charset="0"/>
              <a:buChar char="•"/>
            </a:pPr>
            <a:r>
              <a:rPr lang="en-US" dirty="0"/>
              <a:t>Flat rate of 21%</a:t>
            </a:r>
          </a:p>
          <a:p>
            <a:pPr marL="285750" indent="-285750">
              <a:spcAft>
                <a:spcPts val="1800"/>
              </a:spcAft>
              <a:buFont typeface="Arial" panose="020B0604020202020204" pitchFamily="34" charset="0"/>
              <a:buChar char="•"/>
            </a:pPr>
            <a:r>
              <a:rPr lang="en-US" dirty="0"/>
              <a:t>Effective for years beginning after 12/31/17</a:t>
            </a:r>
          </a:p>
          <a:p>
            <a:pPr marL="285750" indent="-285750">
              <a:spcAft>
                <a:spcPts val="1800"/>
              </a:spcAft>
              <a:buFont typeface="Arial" panose="020B0604020202020204" pitchFamily="34" charset="0"/>
              <a:buChar char="•"/>
            </a:pPr>
            <a:r>
              <a:rPr lang="en-US" dirty="0"/>
              <a:t>Fiscal year corporations should apply Sec. 15 </a:t>
            </a:r>
          </a:p>
          <a:p>
            <a:pPr marL="285750" indent="-285750">
              <a:spcAft>
                <a:spcPts val="1800"/>
              </a:spcAft>
              <a:buFont typeface="Arial" panose="020B0604020202020204" pitchFamily="34" charset="0"/>
              <a:buChar char="•"/>
            </a:pPr>
            <a:r>
              <a:rPr lang="en-US" dirty="0"/>
              <a:t>Personal service corporations taxed at same rate (no more surtax)</a:t>
            </a:r>
          </a:p>
          <a:p>
            <a:pPr marL="285750" indent="-285750">
              <a:spcAft>
                <a:spcPts val="1800"/>
              </a:spcAft>
              <a:buFont typeface="Arial" panose="020B0604020202020204" pitchFamily="34" charset="0"/>
              <a:buChar char="•"/>
            </a:pPr>
            <a:r>
              <a:rPr lang="en-US" dirty="0"/>
              <a:t>Corporate AMT has been repealed</a:t>
            </a:r>
          </a:p>
          <a:p>
            <a:pPr marL="285750" indent="-285750">
              <a:spcAft>
                <a:spcPts val="1800"/>
              </a:spcAft>
              <a:buFont typeface="Arial" panose="020B0604020202020204" pitchFamily="34" charset="0"/>
              <a:buChar char="•"/>
            </a:pPr>
            <a:r>
              <a:rPr lang="en-US" dirty="0"/>
              <a:t>Dividends received deduction reduced</a:t>
            </a:r>
          </a:p>
        </p:txBody>
      </p:sp>
    </p:spTree>
    <p:extLst>
      <p:ext uri="{BB962C8B-B14F-4D97-AF65-F5344CB8AC3E}">
        <p14:creationId xmlns:p14="http://schemas.microsoft.com/office/powerpoint/2010/main" val="920876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5085928" cy="433298"/>
          </a:xfrm>
        </p:spPr>
        <p:txBody>
          <a:bodyPr/>
          <a:lstStyle/>
          <a:p>
            <a:r>
              <a:rPr lang="en-US" dirty="0"/>
              <a:t>Effect on Accounting for Income Taxes under FASB ASC 740</a:t>
            </a:r>
          </a:p>
        </p:txBody>
      </p:sp>
      <p:sp>
        <p:nvSpPr>
          <p:cNvPr id="9" name="Text Placeholder 8">
            <a:extLst>
              <a:ext uri="{FF2B5EF4-FFF2-40B4-BE49-F238E27FC236}">
                <a16:creationId xmlns:a16="http://schemas.microsoft.com/office/drawing/2014/main" id="{9D6491C7-DC6E-4FC5-AD6E-A50D7C5389DB}"/>
              </a:ext>
            </a:extLst>
          </p:cNvPr>
          <p:cNvSpPr>
            <a:spLocks noGrp="1"/>
          </p:cNvSpPr>
          <p:nvPr>
            <p:ph type="body" sz="quarter" idx="13"/>
          </p:nvPr>
        </p:nvSpPr>
        <p:spPr>
          <a:xfrm>
            <a:off x="458529" y="992538"/>
            <a:ext cx="4840836" cy="3349625"/>
          </a:xfrm>
        </p:spPr>
        <p:txBody>
          <a:bodyPr/>
          <a:lstStyle/>
          <a:p>
            <a:endParaRPr lang="en-US" dirty="0"/>
          </a:p>
          <a:p>
            <a:pPr>
              <a:spcAft>
                <a:spcPts val="1800"/>
              </a:spcAft>
            </a:pPr>
            <a:r>
              <a:rPr lang="en-US" dirty="0"/>
              <a:t>Effect on calculation of deferred tax liabilities/assets (due to change in rate)</a:t>
            </a:r>
          </a:p>
          <a:p>
            <a:pPr>
              <a:spcAft>
                <a:spcPts val="1800"/>
              </a:spcAft>
            </a:pPr>
            <a:r>
              <a:rPr lang="en-US" dirty="0"/>
              <a:t>Additional complications related to fiscal year corporations </a:t>
            </a:r>
          </a:p>
          <a:p>
            <a:endParaRPr lang="en-US" dirty="0"/>
          </a:p>
        </p:txBody>
      </p:sp>
      <p:sp>
        <p:nvSpPr>
          <p:cNvPr id="5" name="Content Placeholder 2"/>
          <p:cNvSpPr txBox="1">
            <a:spLocks/>
          </p:cNvSpPr>
          <p:nvPr/>
        </p:nvSpPr>
        <p:spPr>
          <a:xfrm>
            <a:off x="266295" y="1009542"/>
            <a:ext cx="3749749" cy="2256816"/>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2659F"/>
              </a:buClr>
            </a:pPr>
            <a:endParaRPr lang="en-US" sz="1600" dirty="0"/>
          </a:p>
          <a:p>
            <a:pPr>
              <a:buClr>
                <a:srgbClr val="22659F"/>
              </a:buClr>
            </a:pPr>
            <a:endParaRPr lang="en-US" sz="1600" dirty="0"/>
          </a:p>
          <a:p>
            <a:pPr>
              <a:buClr>
                <a:srgbClr val="22659F"/>
              </a:buClr>
            </a:pPr>
            <a:endParaRPr lang="en-US" sz="1600" dirty="0"/>
          </a:p>
          <a:p>
            <a:pPr>
              <a:buClr>
                <a:srgbClr val="22659F"/>
              </a:buClr>
            </a:pPr>
            <a:endParaRPr lang="en-US" sz="1600" dirty="0"/>
          </a:p>
        </p:txBody>
      </p:sp>
      <p:sp>
        <p:nvSpPr>
          <p:cNvPr id="7" name="Rectangle 6"/>
          <p:cNvSpPr/>
          <p:nvPr/>
        </p:nvSpPr>
        <p:spPr>
          <a:xfrm>
            <a:off x="5299364" y="4724400"/>
            <a:ext cx="574963" cy="145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5714127" y="-1"/>
            <a:ext cx="3429367" cy="5140037"/>
          </a:xfrm>
          <a:prstGeom prst="rect">
            <a:avLst/>
          </a:prstGeom>
        </p:spPr>
      </p:pic>
    </p:spTree>
    <p:extLst>
      <p:ext uri="{BB962C8B-B14F-4D97-AF65-F5344CB8AC3E}">
        <p14:creationId xmlns:p14="http://schemas.microsoft.com/office/powerpoint/2010/main" val="788412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C18BC-A5A2-473D-893E-FC34F33DBD67}"/>
              </a:ext>
            </a:extLst>
          </p:cNvPr>
          <p:cNvSpPr>
            <a:spLocks noGrp="1"/>
          </p:cNvSpPr>
          <p:nvPr>
            <p:ph type="title"/>
          </p:nvPr>
        </p:nvSpPr>
        <p:spPr/>
        <p:txBody>
          <a:bodyPr/>
          <a:lstStyle/>
          <a:p>
            <a:r>
              <a:rPr lang="en-US" dirty="0"/>
              <a:t>20% Pass-through Deduction</a:t>
            </a:r>
          </a:p>
        </p:txBody>
      </p:sp>
      <p:sp>
        <p:nvSpPr>
          <p:cNvPr id="3" name="Text Placeholder 2">
            <a:extLst>
              <a:ext uri="{FF2B5EF4-FFF2-40B4-BE49-F238E27FC236}">
                <a16:creationId xmlns:a16="http://schemas.microsoft.com/office/drawing/2014/main" id="{97DBE2FD-AE62-48BA-831E-EADDB123DB15}"/>
              </a:ext>
            </a:extLst>
          </p:cNvPr>
          <p:cNvSpPr>
            <a:spLocks noGrp="1"/>
          </p:cNvSpPr>
          <p:nvPr>
            <p:ph type="body" sz="quarter" idx="13"/>
          </p:nvPr>
        </p:nvSpPr>
        <p:spPr>
          <a:xfrm>
            <a:off x="458530" y="832884"/>
            <a:ext cx="5383050" cy="3769344"/>
          </a:xfrm>
        </p:spPr>
        <p:txBody>
          <a:bodyPr/>
          <a:lstStyle/>
          <a:p>
            <a:endParaRPr lang="en-US" dirty="0"/>
          </a:p>
          <a:p>
            <a:r>
              <a:rPr lang="en-US" dirty="0"/>
              <a:t>20% of qualified business income (QBI)</a:t>
            </a:r>
          </a:p>
          <a:p>
            <a:r>
              <a:rPr lang="en-US" dirty="0"/>
              <a:t>Qualified business income definitions</a:t>
            </a:r>
          </a:p>
          <a:p>
            <a:pPr lvl="1"/>
            <a:r>
              <a:rPr lang="en-US" dirty="0"/>
              <a:t>Qualified trade/business income</a:t>
            </a:r>
          </a:p>
          <a:p>
            <a:pPr lvl="2"/>
            <a:r>
              <a:rPr lang="en-US" dirty="0"/>
              <a:t>Not a specified trade/business</a:t>
            </a:r>
          </a:p>
          <a:p>
            <a:pPr lvl="3"/>
            <a:r>
              <a:rPr lang="en-US" dirty="0"/>
              <a:t>Trade/business involving performance of services</a:t>
            </a:r>
          </a:p>
          <a:p>
            <a:pPr lvl="1"/>
            <a:r>
              <a:rPr lang="en-US" dirty="0"/>
              <a:t>Does not include investment income</a:t>
            </a:r>
          </a:p>
          <a:p>
            <a:pPr lvl="1"/>
            <a:r>
              <a:rPr lang="en-US" dirty="0"/>
              <a:t>Does not include reasonable compensation paid from S corporation or guaranteed payments paid to a partner</a:t>
            </a:r>
          </a:p>
          <a:p>
            <a:pPr lvl="1"/>
            <a:r>
              <a:rPr lang="en-US" dirty="0"/>
              <a:t>Phaseout limitation </a:t>
            </a:r>
          </a:p>
        </p:txBody>
      </p:sp>
    </p:spTree>
    <p:extLst>
      <p:ext uri="{BB962C8B-B14F-4D97-AF65-F5344CB8AC3E}">
        <p14:creationId xmlns:p14="http://schemas.microsoft.com/office/powerpoint/2010/main" val="3859360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Partnership change</a:t>
            </a:r>
          </a:p>
        </p:txBody>
      </p:sp>
      <p:sp>
        <p:nvSpPr>
          <p:cNvPr id="10" name="Content Placeholder 9">
            <a:extLst>
              <a:ext uri="{FF2B5EF4-FFF2-40B4-BE49-F238E27FC236}">
                <a16:creationId xmlns:a16="http://schemas.microsoft.com/office/drawing/2014/main" id="{B49F45DA-0CEE-4C5F-A346-80066547A9CF}"/>
              </a:ext>
            </a:extLst>
          </p:cNvPr>
          <p:cNvSpPr>
            <a:spLocks noGrp="1"/>
          </p:cNvSpPr>
          <p:nvPr>
            <p:ph idx="1"/>
          </p:nvPr>
        </p:nvSpPr>
        <p:spPr/>
        <p:txBody>
          <a:bodyPr/>
          <a:lstStyle/>
          <a:p>
            <a:pPr marL="285750" indent="-285750">
              <a:buFont typeface="Arial" panose="020B0604020202020204" pitchFamily="34" charset="0"/>
              <a:buChar char="•"/>
            </a:pPr>
            <a:r>
              <a:rPr lang="en-US" dirty="0"/>
              <a:t>Repeal of technical termination provisions</a:t>
            </a:r>
          </a:p>
          <a:p>
            <a:pPr lvl="2"/>
            <a:r>
              <a:rPr lang="en-US" dirty="0"/>
              <a:t>Greater than 50% ownership change (12 mos.)</a:t>
            </a:r>
          </a:p>
          <a:p>
            <a:pPr lvl="3"/>
            <a:r>
              <a:rPr lang="en-US" dirty="0"/>
              <a:t>No longer an automatic termination</a:t>
            </a:r>
          </a:p>
          <a:p>
            <a:pPr lvl="3"/>
            <a:r>
              <a:rPr lang="en-US" dirty="0"/>
              <a:t>No need to “close the books”</a:t>
            </a:r>
          </a:p>
          <a:p>
            <a:pPr lvl="3"/>
            <a:r>
              <a:rPr lang="en-US" dirty="0"/>
              <a:t>No short year returns</a:t>
            </a:r>
          </a:p>
          <a:p>
            <a:pPr lvl="3"/>
            <a:r>
              <a:rPr lang="en-US" dirty="0"/>
              <a:t>Effective for years after 12/31/17</a:t>
            </a:r>
          </a:p>
          <a:p>
            <a:pPr lvl="3"/>
            <a:endParaRPr lang="en-US" dirty="0"/>
          </a:p>
          <a:p>
            <a:endParaRPr lang="en-US" dirty="0"/>
          </a:p>
        </p:txBody>
      </p:sp>
      <p:sp>
        <p:nvSpPr>
          <p:cNvPr id="7" name="Text Placeholder 8">
            <a:extLst>
              <a:ext uri="{FF2B5EF4-FFF2-40B4-BE49-F238E27FC236}">
                <a16:creationId xmlns:a16="http://schemas.microsoft.com/office/drawing/2014/main" id="{2582904E-38E0-4924-AC38-FC8D962CC213}"/>
              </a:ext>
            </a:extLst>
          </p:cNvPr>
          <p:cNvSpPr txBox="1">
            <a:spLocks/>
          </p:cNvSpPr>
          <p:nvPr/>
        </p:nvSpPr>
        <p:spPr>
          <a:xfrm>
            <a:off x="0" y="992538"/>
            <a:ext cx="4840836" cy="334962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endParaRPr lang="en-US" dirty="0"/>
          </a:p>
        </p:txBody>
      </p:sp>
    </p:spTree>
    <p:extLst>
      <p:ext uri="{BB962C8B-B14F-4D97-AF65-F5344CB8AC3E}">
        <p14:creationId xmlns:p14="http://schemas.microsoft.com/office/powerpoint/2010/main" val="2489493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Depreciation</a:t>
            </a:r>
          </a:p>
        </p:txBody>
      </p:sp>
      <p:sp>
        <p:nvSpPr>
          <p:cNvPr id="5" name="Content Placeholder 10"/>
          <p:cNvSpPr>
            <a:spLocks noGrp="1"/>
          </p:cNvSpPr>
          <p:nvPr>
            <p:ph type="body" sz="quarter" idx="13"/>
          </p:nvPr>
        </p:nvSpPr>
        <p:spPr>
          <a:xfrm>
            <a:off x="457864" y="1197864"/>
            <a:ext cx="8228272" cy="3383280"/>
          </a:xfrm>
        </p:spPr>
        <p:txBody>
          <a:bodyPr numCol="2" spcCol="365760"/>
          <a:lstStyle/>
          <a:p>
            <a:r>
              <a:rPr lang="en-US" dirty="0"/>
              <a:t>Additional first year/bonus depreciation- 100% for property acquired after 9/27/17</a:t>
            </a:r>
          </a:p>
          <a:p>
            <a:r>
              <a:rPr lang="en-US" dirty="0"/>
              <a:t>Phase down schedule for years after 2022</a:t>
            </a:r>
          </a:p>
          <a:p>
            <a:r>
              <a:rPr lang="en-US" dirty="0"/>
              <a:t>Now allowed for new and used property</a:t>
            </a:r>
          </a:p>
          <a:p>
            <a:r>
              <a:rPr lang="en-US" dirty="0"/>
              <a:t>Qualified improvement property – new definition and recovery life</a:t>
            </a:r>
          </a:p>
          <a:p>
            <a:r>
              <a:rPr lang="en-US" dirty="0"/>
              <a:t>Luxury auto limits – (note that additional $8k depreciation has been extended for 2017)</a:t>
            </a:r>
          </a:p>
          <a:p>
            <a:r>
              <a:rPr lang="en-US" dirty="0"/>
              <a:t>Increases to Sec. 179 ($1M and threshold $2.5M)</a:t>
            </a:r>
          </a:p>
          <a:p>
            <a:r>
              <a:rPr lang="en-US" dirty="0"/>
              <a:t>SUV limitation remains at $25,000</a:t>
            </a:r>
          </a:p>
          <a:p>
            <a:r>
              <a:rPr lang="en-US" dirty="0"/>
              <a:t>Limits are indexed for inflation</a:t>
            </a:r>
          </a:p>
          <a:p>
            <a:r>
              <a:rPr lang="en-US" dirty="0"/>
              <a:t>Expansion for certain real property (roofs, HVAC)</a:t>
            </a:r>
          </a:p>
          <a:p>
            <a:r>
              <a:rPr lang="en-US" dirty="0"/>
              <a:t>Allows residential rental property</a:t>
            </a:r>
          </a:p>
          <a:p>
            <a:endParaRPr lang="en-US" dirty="0"/>
          </a:p>
        </p:txBody>
      </p:sp>
    </p:spTree>
    <p:extLst>
      <p:ext uri="{BB962C8B-B14F-4D97-AF65-F5344CB8AC3E}">
        <p14:creationId xmlns:p14="http://schemas.microsoft.com/office/powerpoint/2010/main" val="447905082"/>
      </p:ext>
    </p:extLst>
  </p:cSld>
  <p:clrMapOvr>
    <a:masterClrMapping/>
  </p:clrMapOvr>
</p:sld>
</file>

<file path=ppt/theme/theme1.xml><?xml version="1.0" encoding="utf-8"?>
<a:theme xmlns:a="http://schemas.openxmlformats.org/drawingml/2006/main" name="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3352</Words>
  <Application>Microsoft Office PowerPoint</Application>
  <PresentationFormat>On-screen Show (16:9)</PresentationFormat>
  <Paragraphs>262</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ＭＳ Ｐゴシック</vt:lpstr>
      <vt:lpstr>Arial</vt:lpstr>
      <vt:lpstr>ArialBold</vt:lpstr>
      <vt:lpstr>Calibri</vt:lpstr>
      <vt:lpstr>Symbol</vt:lpstr>
      <vt:lpstr>Wingdings</vt:lpstr>
      <vt:lpstr>Office Theme</vt:lpstr>
      <vt:lpstr>Tax Cuts &amp; Jobs Act –            Business Provisions</vt:lpstr>
      <vt:lpstr>Tax Cuts &amp; Jobs Act –            Business Provisions</vt:lpstr>
      <vt:lpstr>Many changes!</vt:lpstr>
      <vt:lpstr>Overview of business changes </vt:lpstr>
      <vt:lpstr>Corporate rate changes</vt:lpstr>
      <vt:lpstr>Effect on Accounting for Income Taxes under FASB ASC 740</vt:lpstr>
      <vt:lpstr>20% Pass-through Deduction</vt:lpstr>
      <vt:lpstr>Partnership change</vt:lpstr>
      <vt:lpstr>Depreciation</vt:lpstr>
      <vt:lpstr>Accounting methods for small taxpayers</vt:lpstr>
      <vt:lpstr>Restrictions on interest deductions</vt:lpstr>
      <vt:lpstr>Changes to fringe benefits/entertainment expense</vt:lpstr>
      <vt:lpstr>Net operating loss provisions</vt:lpstr>
      <vt:lpstr>Other changes to note</vt:lpstr>
      <vt:lpstr>Planning for 2018 and forward</vt:lpstr>
      <vt:lpstr>International changes</vt:lpstr>
      <vt:lpstr>Planning opportunities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2018-01-23T22:14:10Z</dcterms:created>
  <dcterms:modified xsi:type="dcterms:W3CDTF">2018-02-06T17:17:12Z</dcterms:modified>
</cp:coreProperties>
</file>