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2"/>
  </p:notesMasterIdLst>
  <p:handoutMasterIdLst>
    <p:handoutMasterId r:id="rId13"/>
  </p:handoutMasterIdLst>
  <p:sldIdLst>
    <p:sldId id="256" r:id="rId5"/>
    <p:sldId id="331" r:id="rId6"/>
    <p:sldId id="281" r:id="rId7"/>
    <p:sldId id="330" r:id="rId8"/>
    <p:sldId id="282" r:id="rId9"/>
    <p:sldId id="283" r:id="rId10"/>
    <p:sldId id="329" r:id="rId11"/>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pitchFamily="-64" charset="0"/>
        <a:ea typeface="ＭＳ Ｐゴシック" pitchFamily="-64" charset="-128"/>
        <a:cs typeface="ＭＳ Ｐゴシック" pitchFamily="-64" charset="-128"/>
      </a:defRPr>
    </a:lvl1pPr>
    <a:lvl2pPr marL="457200" algn="l" defTabSz="457200" rtl="0" fontAlgn="base">
      <a:spcBef>
        <a:spcPct val="0"/>
      </a:spcBef>
      <a:spcAft>
        <a:spcPct val="0"/>
      </a:spcAft>
      <a:defRPr kern="1200">
        <a:solidFill>
          <a:schemeClr val="tx1"/>
        </a:solidFill>
        <a:latin typeface="Arial" pitchFamily="-64" charset="0"/>
        <a:ea typeface="ＭＳ Ｐゴシック" pitchFamily="-64" charset="-128"/>
        <a:cs typeface="ＭＳ Ｐゴシック" pitchFamily="-64" charset="-128"/>
      </a:defRPr>
    </a:lvl2pPr>
    <a:lvl3pPr marL="914400" algn="l" defTabSz="457200" rtl="0" fontAlgn="base">
      <a:spcBef>
        <a:spcPct val="0"/>
      </a:spcBef>
      <a:spcAft>
        <a:spcPct val="0"/>
      </a:spcAft>
      <a:defRPr kern="1200">
        <a:solidFill>
          <a:schemeClr val="tx1"/>
        </a:solidFill>
        <a:latin typeface="Arial" pitchFamily="-64" charset="0"/>
        <a:ea typeface="ＭＳ Ｐゴシック" pitchFamily="-64" charset="-128"/>
        <a:cs typeface="ＭＳ Ｐゴシック" pitchFamily="-64" charset="-128"/>
      </a:defRPr>
    </a:lvl3pPr>
    <a:lvl4pPr marL="1371600" algn="l" defTabSz="457200" rtl="0" fontAlgn="base">
      <a:spcBef>
        <a:spcPct val="0"/>
      </a:spcBef>
      <a:spcAft>
        <a:spcPct val="0"/>
      </a:spcAft>
      <a:defRPr kern="1200">
        <a:solidFill>
          <a:schemeClr val="tx1"/>
        </a:solidFill>
        <a:latin typeface="Arial" pitchFamily="-64" charset="0"/>
        <a:ea typeface="ＭＳ Ｐゴシック" pitchFamily="-64" charset="-128"/>
        <a:cs typeface="ＭＳ Ｐゴシック" pitchFamily="-64" charset="-128"/>
      </a:defRPr>
    </a:lvl4pPr>
    <a:lvl5pPr marL="1828800" algn="l" defTabSz="457200" rtl="0" fontAlgn="base">
      <a:spcBef>
        <a:spcPct val="0"/>
      </a:spcBef>
      <a:spcAft>
        <a:spcPct val="0"/>
      </a:spcAft>
      <a:defRPr kern="1200">
        <a:solidFill>
          <a:schemeClr val="tx1"/>
        </a:solidFill>
        <a:latin typeface="Arial" pitchFamily="-64" charset="0"/>
        <a:ea typeface="ＭＳ Ｐゴシック" pitchFamily="-64" charset="-128"/>
        <a:cs typeface="ＭＳ Ｐゴシック" pitchFamily="-64" charset="-128"/>
      </a:defRPr>
    </a:lvl5pPr>
    <a:lvl6pPr marL="2286000" algn="l" defTabSz="457200" rtl="0" eaLnBrk="1" latinLnBrk="0" hangingPunct="1">
      <a:defRPr kern="1200">
        <a:solidFill>
          <a:schemeClr val="tx1"/>
        </a:solidFill>
        <a:latin typeface="Arial" pitchFamily="-64" charset="0"/>
        <a:ea typeface="ＭＳ Ｐゴシック" pitchFamily="-64" charset="-128"/>
        <a:cs typeface="ＭＳ Ｐゴシック" pitchFamily="-64" charset="-128"/>
      </a:defRPr>
    </a:lvl6pPr>
    <a:lvl7pPr marL="2743200" algn="l" defTabSz="457200" rtl="0" eaLnBrk="1" latinLnBrk="0" hangingPunct="1">
      <a:defRPr kern="1200">
        <a:solidFill>
          <a:schemeClr val="tx1"/>
        </a:solidFill>
        <a:latin typeface="Arial" pitchFamily="-64" charset="0"/>
        <a:ea typeface="ＭＳ Ｐゴシック" pitchFamily="-64" charset="-128"/>
        <a:cs typeface="ＭＳ Ｐゴシック" pitchFamily="-64" charset="-128"/>
      </a:defRPr>
    </a:lvl7pPr>
    <a:lvl8pPr marL="3200400" algn="l" defTabSz="457200" rtl="0" eaLnBrk="1" latinLnBrk="0" hangingPunct="1">
      <a:defRPr kern="1200">
        <a:solidFill>
          <a:schemeClr val="tx1"/>
        </a:solidFill>
        <a:latin typeface="Arial" pitchFamily="-64" charset="0"/>
        <a:ea typeface="ＭＳ Ｐゴシック" pitchFamily="-64" charset="-128"/>
        <a:cs typeface="ＭＳ Ｐゴシック" pitchFamily="-64" charset="-128"/>
      </a:defRPr>
    </a:lvl8pPr>
    <a:lvl9pPr marL="3657600" algn="l" defTabSz="457200" rtl="0" eaLnBrk="1" latinLnBrk="0" hangingPunct="1">
      <a:defRPr kern="1200">
        <a:solidFill>
          <a:schemeClr val="tx1"/>
        </a:solidFill>
        <a:latin typeface="Arial" pitchFamily="-64" charset="0"/>
        <a:ea typeface="ＭＳ Ｐゴシック" pitchFamily="-64" charset="-128"/>
        <a:cs typeface="ＭＳ Ｐゴシック" pitchFamily="-64" charset="-128"/>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ICPA"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clrMode="gray"/>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B5CA8"/>
    <a:srgbClr val="665FA1"/>
    <a:srgbClr val="63619A"/>
    <a:srgbClr val="88648D"/>
    <a:srgbClr val="7F6689"/>
    <a:srgbClr val="AD0C64"/>
    <a:srgbClr val="5B8F34"/>
    <a:srgbClr val="256BA8"/>
    <a:srgbClr val="929F2A"/>
    <a:srgbClr val="8D951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0252" autoAdjust="0"/>
  </p:normalViewPr>
  <p:slideViewPr>
    <p:cSldViewPr snapToGrid="0" snapToObjects="1">
      <p:cViewPr>
        <p:scale>
          <a:sx n="81" d="100"/>
          <a:sy n="81" d="100"/>
        </p:scale>
        <p:origin x="-834" y="810"/>
      </p:cViewPr>
      <p:guideLst>
        <p:guide orient="horz" pos="2160"/>
        <p:guide pos="542"/>
      </p:guideLst>
    </p:cSldViewPr>
  </p:slideViewPr>
  <p:notesTextViewPr>
    <p:cViewPr>
      <p:scale>
        <a:sx n="75" d="100"/>
        <a:sy n="75" d="100"/>
      </p:scale>
      <p:origin x="0" y="3054"/>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64" charset="0"/>
              </a:defRPr>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64" charset="0"/>
              </a:defRPr>
            </a:lvl1pPr>
          </a:lstStyle>
          <a:p>
            <a:fld id="{57C9F6C1-53BA-4BBB-97B4-B6244B5CD8B8}" type="datetime1">
              <a:rPr lang="en-US"/>
              <a:pPr/>
              <a:t>12/18/2014</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64" charset="0"/>
              </a:defRPr>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64" charset="0"/>
              </a:defRPr>
            </a:lvl1pPr>
          </a:lstStyle>
          <a:p>
            <a:fld id="{D978487A-58C4-48C3-A38B-F2E104474A4E}" type="slidenum">
              <a:rPr lang="en-US"/>
              <a:pPr/>
              <a:t>‹#›</a:t>
            </a:fld>
            <a:endParaRPr lang="en-US" dirty="0"/>
          </a:p>
        </p:txBody>
      </p:sp>
    </p:spTree>
    <p:extLst>
      <p:ext uri="{BB962C8B-B14F-4D97-AF65-F5344CB8AC3E}">
        <p14:creationId xmlns:p14="http://schemas.microsoft.com/office/powerpoint/2010/main" val="42087004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64"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64" charset="0"/>
              </a:defRPr>
            </a:lvl1pPr>
          </a:lstStyle>
          <a:p>
            <a:fld id="{810991C2-7CC6-4B45-BA6D-F6DE92D001D0}" type="datetime1">
              <a:rPr lang="en-US"/>
              <a:pPr/>
              <a:t>12/18/2014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64"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64" charset="0"/>
              </a:defRPr>
            </a:lvl1pPr>
          </a:lstStyle>
          <a:p>
            <a:fld id="{829599AC-CD18-4F14-B469-B034D02387DF}" type="slidenum">
              <a:rPr lang="en-US"/>
              <a:pPr/>
              <a:t>‹#›</a:t>
            </a:fld>
            <a:endParaRPr lang="en-US" dirty="0"/>
          </a:p>
        </p:txBody>
      </p:sp>
    </p:spTree>
    <p:extLst>
      <p:ext uri="{BB962C8B-B14F-4D97-AF65-F5344CB8AC3E}">
        <p14:creationId xmlns:p14="http://schemas.microsoft.com/office/powerpoint/2010/main" val="1262537658"/>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pitchFamily="-112" charset="-128"/>
        <a:cs typeface="ＭＳ Ｐゴシック" pitchFamily="-112"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12"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Geneva" charset="-128"/>
        <a:cs typeface="Geneva" charset="0"/>
      </a:defRPr>
    </a:lvl3pPr>
    <a:lvl4pPr marL="1371600" algn="l" defTabSz="457200" rtl="0" eaLnBrk="0" fontAlgn="base" hangingPunct="0">
      <a:spcBef>
        <a:spcPct val="30000"/>
      </a:spcBef>
      <a:spcAft>
        <a:spcPct val="0"/>
      </a:spcAft>
      <a:defRPr sz="1200" kern="1200">
        <a:solidFill>
          <a:schemeClr val="tx1"/>
        </a:solidFill>
        <a:latin typeface="+mn-lt"/>
        <a:ea typeface="Geneva" charset="-128"/>
        <a:cs typeface="Geneva" charset="0"/>
      </a:defRPr>
    </a:lvl4pPr>
    <a:lvl5pPr marL="1828800" algn="l" defTabSz="457200" rtl="0" eaLnBrk="0" fontAlgn="base" hangingPunct="0">
      <a:spcBef>
        <a:spcPct val="30000"/>
      </a:spcBef>
      <a:spcAft>
        <a:spcPct val="0"/>
      </a:spcAft>
      <a:defRPr sz="1200" kern="1200">
        <a:solidFill>
          <a:schemeClr val="tx1"/>
        </a:solidFill>
        <a:latin typeface="+mn-lt"/>
        <a:ea typeface="Geneva" charset="-128"/>
        <a:cs typeface="Geneva"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i="1" dirty="0" smtClean="0"/>
              <a:t>The first step is to Identify threats</a:t>
            </a:r>
            <a:r>
              <a:rPr lang="en-US" dirty="0" smtClean="0"/>
              <a:t>. Is there a relationship or circumstance that creates a threat or maybe multiple threats to complying with the rules. The existence of a threat does not mean that there is a violation of</a:t>
            </a:r>
            <a:r>
              <a:rPr lang="en-US" b="1" i="1" dirty="0" smtClean="0"/>
              <a:t> </a:t>
            </a:r>
            <a:r>
              <a:rPr lang="en-US" dirty="0" smtClean="0"/>
              <a:t>the rules.  Rather, that the significance of the threat has to be evaluated. And that’s the second step.</a:t>
            </a:r>
          </a:p>
          <a:p>
            <a:pPr lvl="0"/>
            <a:r>
              <a:rPr lang="en-US" b="1" i="1" dirty="0" smtClean="0"/>
              <a:t>The second step is to Evaluate the significance of a threat</a:t>
            </a:r>
            <a:r>
              <a:rPr lang="en-US" dirty="0" smtClean="0"/>
              <a:t>. In evaluating the significance of an identified threat, you should determine whether a threat is at an acceptable level. A threat is at an acceptable level when a reasonable and informed third party who is aware of the relevant information would be expected to conclude that the threat would not compromise the compliance with the rules. You should consider both qualitative and quantitative factors when evaluating the significance of a threat, including the extent to which existing </a:t>
            </a:r>
            <a:r>
              <a:rPr lang="en-US" i="1" u="sng" dirty="0" smtClean="0">
                <a:hlinkClick r:id="" action="ppaction://hlinkfile"/>
              </a:rPr>
              <a:t>safeguards</a:t>
            </a:r>
            <a:r>
              <a:rPr lang="en-US" dirty="0" smtClean="0"/>
              <a:t> already reduce the threat to an acceptable level. </a:t>
            </a:r>
          </a:p>
          <a:p>
            <a:pPr lvl="0"/>
            <a:endParaRPr lang="en-US" dirty="0" smtClean="0"/>
          </a:p>
          <a:p>
            <a:pPr lvl="0"/>
            <a:r>
              <a:rPr lang="en-US" dirty="0" smtClean="0"/>
              <a:t>If you conclude that a reasonable and informed third party who is aware of the relevant information would be expected to conclude that the threat does not compromise you compliance with the rules, the threat is at an acceptable level, and you are not required to evaluate the threat any further under this conceptual framework approach.  </a:t>
            </a:r>
          </a:p>
          <a:p>
            <a:pPr lvl="0"/>
            <a:endParaRPr lang="en-US" dirty="0" smtClean="0"/>
          </a:p>
          <a:p>
            <a:pPr lvl="0"/>
            <a:r>
              <a:rPr lang="en-US" dirty="0" smtClean="0"/>
              <a:t>However, if you conclude that the threat is not at an acceptable level, then you have to proceed to the next step.  </a:t>
            </a:r>
          </a:p>
          <a:p>
            <a:pPr lvl="0"/>
            <a:endParaRPr lang="en-US" dirty="0" smtClean="0"/>
          </a:p>
          <a:p>
            <a:pPr lvl="0"/>
            <a:r>
              <a:rPr lang="en-US" b="1" i="1" dirty="0" smtClean="0"/>
              <a:t>The third step is to identify and apply safeguards</a:t>
            </a:r>
            <a:r>
              <a:rPr lang="en-US" dirty="0" smtClean="0"/>
              <a:t>. So next you have to identify what safeguards, once applied would eliminate or reduce the threat or threats to an acceptable level. You will have to apply judgment in determining the appropriate safeguards. When identifying appropriate </a:t>
            </a:r>
            <a:r>
              <a:rPr lang="en-US" i="1" u="sng" dirty="0" smtClean="0">
                <a:hlinkClick r:id="" action="ppaction://hlinkfile"/>
              </a:rPr>
              <a:t>safeguards</a:t>
            </a:r>
            <a:r>
              <a:rPr lang="en-US" i="1" dirty="0" smtClean="0"/>
              <a:t> </a:t>
            </a:r>
            <a:r>
              <a:rPr lang="en-US" dirty="0" smtClean="0"/>
              <a:t>to apply, keep in mind that one </a:t>
            </a:r>
            <a:r>
              <a:rPr lang="en-US" i="1" u="sng" dirty="0" smtClean="0">
                <a:hlinkClick r:id="" action="ppaction://hlinkfile"/>
              </a:rPr>
              <a:t>safeguard</a:t>
            </a:r>
            <a:r>
              <a:rPr lang="en-US" dirty="0" smtClean="0"/>
              <a:t> may eliminate or reduce multiple threats, but in some cases, you may need to apply multiple </a:t>
            </a:r>
            <a:r>
              <a:rPr lang="en-US" i="1" u="sng" dirty="0" smtClean="0">
                <a:hlinkClick r:id="" action="ppaction://hlinkfile"/>
              </a:rPr>
              <a:t>safeguards</a:t>
            </a:r>
            <a:r>
              <a:rPr lang="en-US" i="1" dirty="0" smtClean="0"/>
              <a:t> </a:t>
            </a:r>
            <a:r>
              <a:rPr lang="en-US" dirty="0" smtClean="0"/>
              <a:t>to eliminate or reduce one threat to an acceptable level. </a:t>
            </a:r>
          </a:p>
          <a:p>
            <a:pPr lvl="0"/>
            <a:endParaRPr lang="en-US" dirty="0" smtClean="0"/>
          </a:p>
          <a:p>
            <a:pPr lvl="0"/>
            <a:r>
              <a:rPr lang="en-US" dirty="0" smtClean="0"/>
              <a:t>In other cases, an identified threat may be so significant that no </a:t>
            </a:r>
            <a:r>
              <a:rPr lang="en-US" i="1" u="sng" dirty="0" smtClean="0">
                <a:hlinkClick r:id="" action="ppaction://hlinkfile"/>
              </a:rPr>
              <a:t>safeguards</a:t>
            </a:r>
            <a:r>
              <a:rPr lang="en-US" i="1" dirty="0" smtClean="0"/>
              <a:t> </a:t>
            </a:r>
            <a:r>
              <a:rPr lang="en-US" dirty="0" smtClean="0"/>
              <a:t>will eliminate the threat or reduce it to an acceptable level, or the maybe  you are unable to implement effective </a:t>
            </a:r>
            <a:r>
              <a:rPr lang="en-US" i="1" u="sng" dirty="0" smtClean="0">
                <a:hlinkClick r:id="" action="ppaction://hlinkfile"/>
              </a:rPr>
              <a:t>safeguards</a:t>
            </a:r>
            <a:r>
              <a:rPr lang="en-US" dirty="0" smtClean="0"/>
              <a:t>. Under such circumstances, providing the specific </a:t>
            </a:r>
            <a:r>
              <a:rPr lang="en-US" i="1" u="sng" dirty="0" smtClean="0">
                <a:hlinkClick r:id="" action="ppaction://hlinkfile"/>
              </a:rPr>
              <a:t>professional services</a:t>
            </a:r>
            <a:r>
              <a:rPr lang="en-US" dirty="0" smtClean="0"/>
              <a:t> would compromise your compliance with the rules, and you should determine whether to decline or discontinue the </a:t>
            </a:r>
            <a:r>
              <a:rPr lang="en-US" i="1" u="sng" dirty="0" smtClean="0">
                <a:hlinkClick r:id="" action="ppaction://hlinkfile"/>
              </a:rPr>
              <a:t>professional services</a:t>
            </a:r>
            <a:r>
              <a:rPr lang="en-US" dirty="0" smtClean="0"/>
              <a:t> or resign from the engagement.</a:t>
            </a:r>
          </a:p>
          <a:p>
            <a:endParaRPr lang="en-US" dirty="0"/>
          </a:p>
        </p:txBody>
      </p:sp>
      <p:sp>
        <p:nvSpPr>
          <p:cNvPr id="4" name="Slide Number Placeholder 3"/>
          <p:cNvSpPr>
            <a:spLocks noGrp="1"/>
          </p:cNvSpPr>
          <p:nvPr>
            <p:ph type="sldNum" sz="quarter" idx="10"/>
          </p:nvPr>
        </p:nvSpPr>
        <p:spPr/>
        <p:txBody>
          <a:bodyPr/>
          <a:lstStyle/>
          <a:p>
            <a:fld id="{BAC86235-06BC-DD4A-89B7-5749DDB12758}" type="slidenum">
              <a:rPr lang="en-US" smtClean="0"/>
              <a:pPr/>
              <a:t>2</a:t>
            </a:fld>
            <a:endParaRPr lang="en-US" dirty="0"/>
          </a:p>
        </p:txBody>
      </p:sp>
    </p:spTree>
    <p:extLst>
      <p:ext uri="{BB962C8B-B14F-4D97-AF65-F5344CB8AC3E}">
        <p14:creationId xmlns:p14="http://schemas.microsoft.com/office/powerpoint/2010/main" val="1461060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77500" lnSpcReduction="20000"/>
          </a:bodyPr>
          <a:lstStyle/>
          <a:p>
            <a:r>
              <a:rPr lang="en-US" b="1" dirty="0" smtClean="0">
                <a:effectLst/>
              </a:rPr>
              <a:t>Under the conceptual framework approach, users follow the following steps:</a:t>
            </a:r>
            <a:endParaRPr lang="en-US" dirty="0" smtClean="0">
              <a:effectLst/>
            </a:endParaRPr>
          </a:p>
          <a:p>
            <a:r>
              <a:rPr lang="en-US" b="1" dirty="0" smtClean="0">
                <a:effectLst/>
              </a:rPr>
              <a:t>Step 1</a:t>
            </a:r>
            <a:r>
              <a:rPr lang="en-US" dirty="0" smtClean="0">
                <a:effectLst/>
              </a:rPr>
              <a:t> Identify threats to compliance with the rules. If no threats, then proceed with service. If threats are identified, then must proceed to Step 2. </a:t>
            </a:r>
          </a:p>
          <a:p>
            <a:r>
              <a:rPr lang="en-US" b="1" dirty="0" smtClean="0">
                <a:effectLst/>
              </a:rPr>
              <a:t>Step 2</a:t>
            </a:r>
            <a:r>
              <a:rPr lang="en-US" dirty="0" smtClean="0">
                <a:effectLst/>
              </a:rPr>
              <a:t> Evaluate the significance of the threats to determine whether the threats are at an acceptable level. If threats are at an acceptable level, then proceed with service. If threats are not at an acceptable level, then must proceed to Step 3. </a:t>
            </a:r>
          </a:p>
          <a:p>
            <a:r>
              <a:rPr lang="en-US" b="1" dirty="0" smtClean="0">
                <a:effectLst/>
              </a:rPr>
              <a:t>Step 3</a:t>
            </a:r>
            <a:r>
              <a:rPr lang="en-US" dirty="0" smtClean="0">
                <a:effectLst/>
              </a:rPr>
              <a:t> Identify safeguards that can be applied. Safeguards can be existing safeguards or new safeguards. </a:t>
            </a:r>
          </a:p>
          <a:p>
            <a:r>
              <a:rPr lang="en-US" b="1" dirty="0" smtClean="0">
                <a:effectLst/>
              </a:rPr>
              <a:t>Step 4</a:t>
            </a:r>
            <a:r>
              <a:rPr lang="en-US" dirty="0" smtClean="0">
                <a:effectLst/>
              </a:rPr>
              <a:t> Evaluate the safeguards to determine if they eliminate or reduce threats to an acceptable level. Where you conclude that threats are at an acceptable level after applying safeguards, proceed with service. In some cases, an identified threat may be so significant that no safeguards will eliminate it or reduce it to an acceptable level, or you may be unable to implement effective safeguards. Under such circumstances, providing the specific professional services would compromise your compliance with the rules, and you would need to determine whether to decline or discontinue the professional services or resign from the engagement. </a:t>
            </a:r>
            <a:endParaRPr lang="en-US" dirty="0">
              <a:effectLst/>
            </a:endParaRPr>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60161917-689F-4E93-B7A5-8C75AB5F5994}" type="slidenum">
              <a:rPr lang="en-US" smtClean="0">
                <a:latin typeface="Calibri" pitchFamily="34" charset="0"/>
              </a:rPr>
              <a:pPr eaLnBrk="1" hangingPunct="1"/>
              <a:t>3</a:t>
            </a:fld>
            <a:endParaRPr lang="en-US" dirty="0" smtClean="0">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pPr marL="0" marR="0" indent="0" algn="l" defTabSz="4572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ＭＳ Ｐゴシック" pitchFamily="-112" charset="-128"/>
                <a:cs typeface="ＭＳ Ｐゴシック" pitchFamily="-112" charset="-128"/>
              </a:rPr>
              <a:t>To help you understand how to use the</a:t>
            </a:r>
            <a:r>
              <a:rPr lang="en-US" sz="1200" kern="1200" baseline="0" dirty="0" smtClean="0">
                <a:solidFill>
                  <a:schemeClr val="tx1"/>
                </a:solidFill>
                <a:effectLst/>
                <a:latin typeface="+mn-lt"/>
                <a:ea typeface="ＭＳ Ｐゴシック" pitchFamily="-112" charset="-128"/>
                <a:cs typeface="ＭＳ Ｐゴシック" pitchFamily="-112" charset="-128"/>
              </a:rPr>
              <a:t> conceptual framework, so you can train your staff and implement appropriate procedures or revise your firm’s processes, let’s go through a case study.</a:t>
            </a:r>
            <a:r>
              <a:rPr lang="en-US" sz="1200" kern="1200" dirty="0" smtClean="0">
                <a:solidFill>
                  <a:schemeClr val="tx1"/>
                </a:solidFill>
                <a:effectLst/>
                <a:latin typeface="+mn-lt"/>
                <a:ea typeface="ＭＳ Ｐゴシック" pitchFamily="-112" charset="-128"/>
                <a:cs typeface="ＭＳ Ｐゴシック" pitchFamily="-112" charset="-128"/>
              </a:rPr>
              <a:t> </a:t>
            </a:r>
          </a:p>
          <a:p>
            <a:endParaRPr lang="en-US" sz="1200" b="1" kern="1200" dirty="0" smtClean="0">
              <a:solidFill>
                <a:schemeClr val="tx1"/>
              </a:solidFill>
              <a:effectLst/>
              <a:latin typeface="+mn-lt"/>
              <a:ea typeface="ＭＳ Ｐゴシック" pitchFamily="-112" charset="-128"/>
              <a:cs typeface="ＭＳ Ｐゴシック" pitchFamily="-112" charset="-128"/>
            </a:endParaRPr>
          </a:p>
          <a:p>
            <a:r>
              <a:rPr lang="en-US" sz="1200" b="1" kern="1200" dirty="0" smtClean="0">
                <a:solidFill>
                  <a:schemeClr val="tx1"/>
                </a:solidFill>
                <a:effectLst/>
                <a:latin typeface="+mn-lt"/>
                <a:ea typeface="ＭＳ Ｐゴシック" pitchFamily="-112" charset="-128"/>
                <a:cs typeface="ＭＳ Ｐゴシック" pitchFamily="-112" charset="-128"/>
              </a:rPr>
              <a:t>CASE STUDY </a:t>
            </a:r>
            <a:endParaRPr lang="en-US" sz="1200" kern="1200" dirty="0" smtClean="0">
              <a:solidFill>
                <a:schemeClr val="tx1"/>
              </a:solidFill>
              <a:effectLst/>
              <a:latin typeface="+mn-lt"/>
              <a:ea typeface="ＭＳ Ｐゴシック" pitchFamily="-112" charset="-128"/>
              <a:cs typeface="ＭＳ Ｐゴシック" pitchFamily="-112" charset="-128"/>
            </a:endParaRPr>
          </a:p>
          <a:p>
            <a:r>
              <a:rPr lang="en-US" sz="1200" i="1" kern="1200" dirty="0" smtClean="0">
                <a:solidFill>
                  <a:schemeClr val="tx1"/>
                </a:solidFill>
                <a:effectLst/>
                <a:latin typeface="+mn-lt"/>
                <a:ea typeface="ＭＳ Ｐゴシック" pitchFamily="-112" charset="-128"/>
                <a:cs typeface="ＭＳ Ｐゴシック" pitchFamily="-112" charset="-128"/>
              </a:rPr>
              <a:t>Characters</a:t>
            </a:r>
            <a:endParaRPr lang="en-US" sz="1200" kern="1200" dirty="0" smtClean="0">
              <a:solidFill>
                <a:schemeClr val="tx1"/>
              </a:solidFill>
              <a:effectLst/>
              <a:latin typeface="+mn-lt"/>
              <a:ea typeface="ＭＳ Ｐゴシック" pitchFamily="-112" charset="-128"/>
              <a:cs typeface="ＭＳ Ｐゴシック" pitchFamily="-112" charset="-128"/>
            </a:endParaRPr>
          </a:p>
          <a:p>
            <a:r>
              <a:rPr lang="en-US" sz="1200" kern="1200" dirty="0" smtClean="0">
                <a:solidFill>
                  <a:schemeClr val="tx1"/>
                </a:solidFill>
                <a:effectLst/>
                <a:latin typeface="+mn-lt"/>
                <a:ea typeface="ＭＳ Ｐゴシック" pitchFamily="-112" charset="-128"/>
                <a:cs typeface="ＭＳ Ｐゴシック" pitchFamily="-112" charset="-128"/>
              </a:rPr>
              <a:t>Our case study begins with two brothers Evan and Anthony a pair that couldn’t be more different than if they tried.  </a:t>
            </a:r>
          </a:p>
          <a:p>
            <a:r>
              <a:rPr lang="en-US" sz="1200" kern="1200" dirty="0" smtClean="0">
                <a:solidFill>
                  <a:schemeClr val="tx1"/>
                </a:solidFill>
                <a:effectLst/>
                <a:latin typeface="+mn-lt"/>
                <a:ea typeface="ＭＳ Ｐゴシック" pitchFamily="-112" charset="-128"/>
                <a:cs typeface="ＭＳ Ｐゴシック" pitchFamily="-112" charset="-128"/>
              </a:rPr>
              <a:t> </a:t>
            </a:r>
          </a:p>
          <a:p>
            <a:r>
              <a:rPr lang="en-US" sz="1200" kern="1200" dirty="0" smtClean="0">
                <a:solidFill>
                  <a:schemeClr val="tx1"/>
                </a:solidFill>
                <a:effectLst/>
                <a:latin typeface="+mn-lt"/>
                <a:ea typeface="ＭＳ Ｐゴシック" pitchFamily="-112" charset="-128"/>
                <a:cs typeface="ＭＳ Ｐゴシック" pitchFamily="-112" charset="-128"/>
              </a:rPr>
              <a:t>Anthony known as “Auto” is a dashing young man in his early 30s.  Dashing not only because of his good looks but because of his need for speed. Auto started out tearing around town on his BMX, graduated to a dirt bike and ATV until finally he was old enough to drive a car.  Since then any time you heard a squeal of tires or whiff of burned rubber, it was safe to assume that Auto was nearby.  Auto owns a used car dealership.  His speed for acquiring the best and most sought after used cars is like none other and his dashing looks, helps sell the cars almost as fast as they arrive on his lot.  </a:t>
            </a:r>
          </a:p>
          <a:p>
            <a:r>
              <a:rPr lang="en-US" sz="1200" kern="1200" dirty="0" smtClean="0">
                <a:solidFill>
                  <a:schemeClr val="tx1"/>
                </a:solidFill>
                <a:effectLst/>
                <a:latin typeface="+mn-lt"/>
                <a:ea typeface="ＭＳ Ｐゴシック" pitchFamily="-112" charset="-128"/>
                <a:cs typeface="ＭＳ Ｐゴシック" pitchFamily="-112" charset="-128"/>
              </a:rPr>
              <a:t> </a:t>
            </a:r>
          </a:p>
          <a:p>
            <a:r>
              <a:rPr lang="en-US" sz="1200" kern="1200" dirty="0" smtClean="0">
                <a:solidFill>
                  <a:schemeClr val="tx1"/>
                </a:solidFill>
                <a:effectLst/>
                <a:latin typeface="+mn-lt"/>
                <a:ea typeface="ＭＳ Ｐゴシック" pitchFamily="-112" charset="-128"/>
                <a:cs typeface="ＭＳ Ｐゴシック" pitchFamily="-112" charset="-128"/>
              </a:rPr>
              <a:t>Evan on the other hand is an athletic and brilliant young man in this late 20s. Evan’s hunger is not for speed but for wrestling down complex issues.  As a young boy, Evan excelled at chess and baseball moving on to tennis and computer programming, taking down all his opponents with is keen intellect and athletic prowess.  Evan is a partner in a three office CPA firm that specializes in servicing local business in Ocean County, NJ.  The firm, and Evan are known for keeping the financials of their client’s well organized, and never paying taxes that aren’t absolutely necessary! Local bankers breathe a sigh of relief when a business approaches them and they learn that Evan is their CPA because they know he will shoot straight with them.  </a:t>
            </a:r>
          </a:p>
          <a:p>
            <a:r>
              <a:rPr lang="en-US" sz="1200" kern="1200" dirty="0" smtClean="0">
                <a:solidFill>
                  <a:schemeClr val="tx1"/>
                </a:solidFill>
                <a:effectLst/>
                <a:latin typeface="+mn-lt"/>
                <a:ea typeface="ＭＳ Ｐゴシック" pitchFamily="-112" charset="-128"/>
                <a:cs typeface="ＭＳ Ｐゴシック" pitchFamily="-112" charset="-128"/>
              </a:rPr>
              <a:t> </a:t>
            </a:r>
          </a:p>
          <a:p>
            <a:r>
              <a:rPr lang="en-US" sz="1200" kern="1200" dirty="0" smtClean="0">
                <a:solidFill>
                  <a:schemeClr val="tx1"/>
                </a:solidFill>
                <a:effectLst/>
                <a:latin typeface="+mn-lt"/>
                <a:ea typeface="ＭＳ Ｐゴシック" pitchFamily="-112" charset="-128"/>
                <a:cs typeface="ＭＳ Ｐゴシック" pitchFamily="-112" charset="-128"/>
              </a:rPr>
              <a:t>The final component of case study is Robert.  Robert lived next door to Auto and Evan when growing up and the three have been best friends since childhood.  Growing up the threesome spent every spare moment in Robert’s father’s auto-repair shop.  Today, Robert is an </a:t>
            </a:r>
            <a:r>
              <a:rPr lang="en-US" sz="1200" kern="1200" dirty="0" err="1" smtClean="0">
                <a:solidFill>
                  <a:schemeClr val="tx1"/>
                </a:solidFill>
                <a:effectLst/>
                <a:latin typeface="+mn-lt"/>
                <a:ea typeface="ＭＳ Ｐゴシック" pitchFamily="-112" charset="-128"/>
                <a:cs typeface="ＭＳ Ｐゴシック" pitchFamily="-112" charset="-128"/>
              </a:rPr>
              <a:t>über</a:t>
            </a:r>
            <a:r>
              <a:rPr lang="en-US" sz="1200" kern="1200" dirty="0" smtClean="0">
                <a:solidFill>
                  <a:schemeClr val="tx1"/>
                </a:solidFill>
                <a:effectLst/>
                <a:latin typeface="+mn-lt"/>
                <a:ea typeface="ＭＳ Ｐゴシック" pitchFamily="-112" charset="-128"/>
                <a:cs typeface="ＭＳ Ｐゴシック" pitchFamily="-112" charset="-128"/>
              </a:rPr>
              <a:t> mechanic and owns his own auto supply store and can often be found checking under the hood of Auto’s latest acquisitions for his lot.  Any issue that Auto can’t figure out, Robert is sure to handle.</a:t>
            </a:r>
          </a:p>
          <a:p>
            <a:endParaRPr lang="en-US" dirty="0" smtClean="0"/>
          </a:p>
          <a:p>
            <a:r>
              <a:rPr lang="en-US" i="1" dirty="0" smtClean="0"/>
              <a:t>Situation – Following is just one possible situation and just one possible solution</a:t>
            </a:r>
            <a:r>
              <a:rPr lang="en-US" i="1" baseline="0" dirty="0" smtClean="0"/>
              <a:t> of</a:t>
            </a:r>
            <a:r>
              <a:rPr lang="en-US" i="1" dirty="0" smtClean="0"/>
              <a:t> how a firm might</a:t>
            </a:r>
            <a:r>
              <a:rPr lang="en-US" i="1" baseline="0" dirty="0" smtClean="0"/>
              <a:t> decide how to handle such situation, </a:t>
            </a:r>
            <a:r>
              <a:rPr lang="en-US" i="1" dirty="0" smtClean="0"/>
              <a:t>but encourage the group develop their own</a:t>
            </a:r>
          </a:p>
          <a:p>
            <a:r>
              <a:rPr lang="en-US" sz="1200" kern="1200" dirty="0" smtClean="0">
                <a:solidFill>
                  <a:schemeClr val="tx1"/>
                </a:solidFill>
                <a:effectLst/>
                <a:latin typeface="+mn-lt"/>
                <a:ea typeface="ＭＳ Ｐゴシック" pitchFamily="-112" charset="-128"/>
                <a:cs typeface="ＭＳ Ｐゴシック" pitchFamily="-112" charset="-128"/>
              </a:rPr>
              <a:t>Robert has been using his father’s CPA, Jay Bird CPA, for his auto supply store until Jay passed away unexpectedly.  Robert approached Evan and asked if he can do the quarterly reviews that he needs to submit to his bank.  </a:t>
            </a:r>
            <a:endParaRPr lang="en-US" sz="1050" kern="1200" dirty="0" smtClean="0">
              <a:solidFill>
                <a:schemeClr val="tx1"/>
              </a:solidFill>
              <a:effectLst/>
              <a:latin typeface="+mn-lt"/>
              <a:ea typeface="ＭＳ Ｐゴシック" pitchFamily="-112" charset="-128"/>
              <a:cs typeface="ＭＳ Ｐゴシック" pitchFamily="-112" charset="-128"/>
            </a:endParaRPr>
          </a:p>
          <a:p>
            <a:r>
              <a:rPr lang="en-US" sz="1200" kern="1200" dirty="0" smtClean="0">
                <a:solidFill>
                  <a:schemeClr val="tx1"/>
                </a:solidFill>
                <a:effectLst/>
                <a:latin typeface="+mn-lt"/>
                <a:ea typeface="ＭＳ Ｐゴシック" pitchFamily="-112" charset="-128"/>
                <a:cs typeface="ＭＳ Ｐゴシック" pitchFamily="-112" charset="-128"/>
              </a:rPr>
              <a:t> </a:t>
            </a:r>
            <a:endParaRPr lang="en-US" sz="1050" kern="1200" dirty="0" smtClean="0">
              <a:solidFill>
                <a:schemeClr val="tx1"/>
              </a:solidFill>
              <a:effectLst/>
              <a:latin typeface="+mn-lt"/>
              <a:ea typeface="ＭＳ Ｐゴシック" pitchFamily="-112" charset="-128"/>
              <a:cs typeface="ＭＳ Ｐゴシック" pitchFamily="-112" charset="-128"/>
            </a:endParaRPr>
          </a:p>
          <a:p>
            <a:r>
              <a:rPr lang="en-US" sz="1200" kern="1200" dirty="0" smtClean="0">
                <a:solidFill>
                  <a:schemeClr val="tx1"/>
                </a:solidFill>
                <a:effectLst/>
                <a:latin typeface="+mn-lt"/>
                <a:ea typeface="ＭＳ Ｐゴシック" pitchFamily="-112" charset="-128"/>
                <a:cs typeface="ＭＳ Ｐゴシック" pitchFamily="-112" charset="-128"/>
              </a:rPr>
              <a:t>So given the background, the issue here is that Robert is Evan’s close friend and under the Code the independence rules do not extend to friends  so there is no black and white answer. So let’s apply the framework to this fact pattern.  [Use the following text as possible talking points while you walk the group through the visual aid slide deck if the group is silent and doesn’t offer their own opinions.] </a:t>
            </a:r>
            <a:endParaRPr lang="en-US" sz="1050" kern="1200" dirty="0" smtClean="0">
              <a:solidFill>
                <a:schemeClr val="tx1"/>
              </a:solidFill>
              <a:effectLst/>
              <a:latin typeface="+mn-lt"/>
              <a:ea typeface="ＭＳ Ｐゴシック" pitchFamily="-112" charset="-128"/>
              <a:cs typeface="ＭＳ Ｐゴシック" pitchFamily="-112" charset="-128"/>
            </a:endParaRPr>
          </a:p>
          <a:p>
            <a:r>
              <a:rPr lang="en-US" sz="1200" kern="1200" dirty="0" smtClean="0">
                <a:solidFill>
                  <a:schemeClr val="tx1"/>
                </a:solidFill>
                <a:effectLst/>
                <a:latin typeface="+mn-lt"/>
                <a:ea typeface="ＭＳ Ｐゴシック" pitchFamily="-112" charset="-128"/>
                <a:cs typeface="ＭＳ Ｐゴシック" pitchFamily="-112" charset="-128"/>
              </a:rPr>
              <a:t>Since Robert is close personal friend, Evan’s firm, identifies that the familiarity threat exists. </a:t>
            </a:r>
            <a:endParaRPr lang="en-US" sz="1050" kern="1200" dirty="0" smtClean="0">
              <a:solidFill>
                <a:schemeClr val="tx1"/>
              </a:solidFill>
              <a:effectLst/>
              <a:latin typeface="+mn-lt"/>
              <a:ea typeface="ＭＳ Ｐゴシック" pitchFamily="-112" charset="-128"/>
              <a:cs typeface="ＭＳ Ｐゴシック" pitchFamily="-112" charset="-128"/>
            </a:endParaRPr>
          </a:p>
          <a:p>
            <a:pPr lvl="1"/>
            <a:endParaRPr lang="en-US" sz="1200" kern="1200" dirty="0" smtClean="0">
              <a:solidFill>
                <a:schemeClr val="tx1"/>
              </a:solidFill>
              <a:effectLst/>
              <a:latin typeface="+mn-lt"/>
              <a:ea typeface="ＭＳ Ｐゴシック" pitchFamily="-112" charset="-128"/>
              <a:cs typeface="+mn-cs"/>
            </a:endParaRPr>
          </a:p>
          <a:p>
            <a:pPr lvl="1"/>
            <a:r>
              <a:rPr lang="en-US" sz="1200" kern="1200" dirty="0" smtClean="0">
                <a:solidFill>
                  <a:schemeClr val="tx1"/>
                </a:solidFill>
                <a:effectLst/>
                <a:latin typeface="+mn-lt"/>
                <a:ea typeface="ＭＳ Ｐゴシック" pitchFamily="-112" charset="-128"/>
                <a:cs typeface="+mn-cs"/>
              </a:rPr>
              <a:t>So Step One – the firm has identified the familiarly threat exists.</a:t>
            </a:r>
            <a:endParaRPr lang="en-US" sz="1050" kern="1200" dirty="0" smtClean="0">
              <a:solidFill>
                <a:schemeClr val="tx1"/>
              </a:solidFill>
              <a:effectLst/>
              <a:latin typeface="+mn-lt"/>
              <a:ea typeface="ＭＳ Ｐゴシック" pitchFamily="-112" charset="-128"/>
              <a:cs typeface="+mn-cs"/>
            </a:endParaRPr>
          </a:p>
          <a:p>
            <a:r>
              <a:rPr lang="en-US" sz="1200" kern="1200" dirty="0" smtClean="0">
                <a:solidFill>
                  <a:schemeClr val="tx1"/>
                </a:solidFill>
                <a:effectLst/>
                <a:latin typeface="+mn-lt"/>
                <a:ea typeface="ＭＳ Ｐゴシック" pitchFamily="-112" charset="-128"/>
                <a:cs typeface="ＭＳ Ｐゴシック" pitchFamily="-112" charset="-128"/>
              </a:rPr>
              <a:t> </a:t>
            </a:r>
            <a:endParaRPr lang="en-US" sz="1050" kern="1200" dirty="0" smtClean="0">
              <a:solidFill>
                <a:schemeClr val="tx1"/>
              </a:solidFill>
              <a:effectLst/>
              <a:latin typeface="+mn-lt"/>
              <a:ea typeface="ＭＳ Ｐゴシック" pitchFamily="-112" charset="-128"/>
              <a:cs typeface="ＭＳ Ｐゴシック" pitchFamily="-112" charset="-128"/>
            </a:endParaRPr>
          </a:p>
          <a:p>
            <a:r>
              <a:rPr lang="en-US" sz="1200" kern="1200" dirty="0" smtClean="0">
                <a:solidFill>
                  <a:schemeClr val="tx1"/>
                </a:solidFill>
                <a:effectLst/>
                <a:latin typeface="+mn-lt"/>
                <a:ea typeface="ＭＳ Ｐゴシック" pitchFamily="-112" charset="-128"/>
                <a:cs typeface="ＭＳ Ｐゴシック" pitchFamily="-112" charset="-128"/>
              </a:rPr>
              <a:t>Since the friendship has existed since childhood, and Evan, Auto and Robert vacation with each other’s families and often spend holidays with each other, Evan’s firm believes the familiarly threat is significant.  </a:t>
            </a:r>
            <a:endParaRPr lang="en-US" sz="1050" kern="1200" dirty="0" smtClean="0">
              <a:solidFill>
                <a:schemeClr val="tx1"/>
              </a:solidFill>
              <a:effectLst/>
              <a:latin typeface="+mn-lt"/>
              <a:ea typeface="ＭＳ Ｐゴシック" pitchFamily="-112" charset="-128"/>
              <a:cs typeface="ＭＳ Ｐゴシック" pitchFamily="-112" charset="-128"/>
            </a:endParaRPr>
          </a:p>
          <a:p>
            <a:pPr lvl="1"/>
            <a:r>
              <a:rPr lang="en-US" sz="1200" kern="1200" dirty="0" smtClean="0">
                <a:solidFill>
                  <a:schemeClr val="tx1"/>
                </a:solidFill>
                <a:effectLst/>
                <a:latin typeface="+mn-lt"/>
                <a:ea typeface="ＭＳ Ｐゴシック" pitchFamily="-112" charset="-128"/>
                <a:cs typeface="+mn-cs"/>
              </a:rPr>
              <a:t>So Step Two – the firm believes the familiarly threat is significant.  </a:t>
            </a:r>
            <a:endParaRPr lang="en-US" sz="1050" kern="1200" dirty="0" smtClean="0">
              <a:solidFill>
                <a:schemeClr val="tx1"/>
              </a:solidFill>
              <a:effectLst/>
              <a:latin typeface="+mn-lt"/>
              <a:ea typeface="ＭＳ Ｐゴシック" pitchFamily="-112" charset="-128"/>
              <a:cs typeface="+mn-cs"/>
            </a:endParaRPr>
          </a:p>
          <a:p>
            <a:r>
              <a:rPr lang="en-US" sz="1200" kern="1200" dirty="0" smtClean="0">
                <a:solidFill>
                  <a:schemeClr val="tx1"/>
                </a:solidFill>
                <a:effectLst/>
                <a:latin typeface="+mn-lt"/>
                <a:ea typeface="ＭＳ Ｐゴシック" pitchFamily="-112" charset="-128"/>
                <a:cs typeface="ＭＳ Ｐゴシック" pitchFamily="-112" charset="-128"/>
              </a:rPr>
              <a:t> </a:t>
            </a:r>
            <a:endParaRPr lang="en-US" sz="1050" kern="1200" dirty="0" smtClean="0">
              <a:solidFill>
                <a:schemeClr val="tx1"/>
              </a:solidFill>
              <a:effectLst/>
              <a:latin typeface="+mn-lt"/>
              <a:ea typeface="ＭＳ Ｐゴシック" pitchFamily="-112" charset="-128"/>
              <a:cs typeface="ＭＳ Ｐゴシック" pitchFamily="-112" charset="-128"/>
            </a:endParaRPr>
          </a:p>
          <a:p>
            <a:r>
              <a:rPr lang="en-US" sz="1200" kern="1200" dirty="0" smtClean="0">
                <a:solidFill>
                  <a:schemeClr val="tx1"/>
                </a:solidFill>
                <a:effectLst/>
                <a:latin typeface="+mn-lt"/>
                <a:ea typeface="ＭＳ Ｐゴシック" pitchFamily="-112" charset="-128"/>
                <a:cs typeface="ＭＳ Ｐゴシック" pitchFamily="-112" charset="-128"/>
              </a:rPr>
              <a:t>So next Evan’s firm needs to identify what safeguards could be applied to reduce the familiarity threat to an acceptable level.  The firm decides to implement two safeguards. </a:t>
            </a:r>
            <a:endParaRPr lang="en-US" sz="1050" kern="1200" dirty="0" smtClean="0">
              <a:solidFill>
                <a:schemeClr val="tx1"/>
              </a:solidFill>
              <a:effectLst/>
              <a:latin typeface="+mn-lt"/>
              <a:ea typeface="ＭＳ Ｐゴシック" pitchFamily="-112" charset="-128"/>
              <a:cs typeface="ＭＳ Ｐゴシック" pitchFamily="-112" charset="-128"/>
            </a:endParaRPr>
          </a:p>
          <a:p>
            <a:pPr lvl="1"/>
            <a:r>
              <a:rPr lang="en-US" sz="1200" kern="1200" dirty="0" smtClean="0">
                <a:solidFill>
                  <a:schemeClr val="tx1"/>
                </a:solidFill>
                <a:effectLst/>
                <a:latin typeface="+mn-lt"/>
                <a:ea typeface="ＭＳ Ｐゴシック" pitchFamily="-112" charset="-128"/>
                <a:cs typeface="+mn-cs"/>
              </a:rPr>
              <a:t>First, the firm decides to keep the Evan off of the engagement.  </a:t>
            </a:r>
            <a:endParaRPr lang="en-US" sz="1050" kern="1200" dirty="0" smtClean="0">
              <a:solidFill>
                <a:schemeClr val="tx1"/>
              </a:solidFill>
              <a:effectLst/>
              <a:latin typeface="+mn-lt"/>
              <a:ea typeface="ＭＳ Ｐゴシック" pitchFamily="-112" charset="-128"/>
              <a:cs typeface="+mn-cs"/>
            </a:endParaRPr>
          </a:p>
          <a:p>
            <a:pPr lvl="1"/>
            <a:r>
              <a:rPr lang="en-US" sz="1200" kern="1200" dirty="0" smtClean="0">
                <a:solidFill>
                  <a:schemeClr val="tx1"/>
                </a:solidFill>
                <a:effectLst/>
                <a:latin typeface="+mn-lt"/>
                <a:ea typeface="ＭＳ Ｐゴシック" pitchFamily="-112" charset="-128"/>
                <a:cs typeface="+mn-cs"/>
              </a:rPr>
              <a:t>Second, since the firm is relatively small, and Evan may interact with audit staff on other engagements, the firm also decides it will perform a second review of work on this engagement that is performed by staff who work with Evan on other engagements.  </a:t>
            </a:r>
            <a:endParaRPr lang="en-US" sz="1050" kern="1200" dirty="0" smtClean="0">
              <a:solidFill>
                <a:schemeClr val="tx1"/>
              </a:solidFill>
              <a:effectLst/>
              <a:latin typeface="+mn-lt"/>
              <a:ea typeface="ＭＳ Ｐゴシック" pitchFamily="-112" charset="-128"/>
              <a:cs typeface="+mn-cs"/>
            </a:endParaRPr>
          </a:p>
          <a:p>
            <a:r>
              <a:rPr lang="en-US" sz="1200" kern="1200" dirty="0" smtClean="0">
                <a:solidFill>
                  <a:schemeClr val="tx1"/>
                </a:solidFill>
                <a:effectLst/>
                <a:latin typeface="+mn-lt"/>
                <a:ea typeface="ＭＳ Ｐゴシック" pitchFamily="-112" charset="-128"/>
                <a:cs typeface="ＭＳ Ｐゴシック" pitchFamily="-112" charset="-128"/>
              </a:rPr>
              <a:t> </a:t>
            </a:r>
            <a:endParaRPr lang="en-US" sz="1050" kern="1200" dirty="0" smtClean="0">
              <a:solidFill>
                <a:schemeClr val="tx1"/>
              </a:solidFill>
              <a:effectLst/>
              <a:latin typeface="+mn-lt"/>
              <a:ea typeface="ＭＳ Ｐゴシック" pitchFamily="-112" charset="-128"/>
              <a:cs typeface="ＭＳ Ｐゴシック" pitchFamily="-112" charset="-128"/>
            </a:endParaRPr>
          </a:p>
          <a:p>
            <a:r>
              <a:rPr lang="en-US" sz="1200" kern="1200" dirty="0" smtClean="0">
                <a:solidFill>
                  <a:schemeClr val="tx1"/>
                </a:solidFill>
                <a:effectLst/>
                <a:latin typeface="+mn-lt"/>
                <a:ea typeface="ＭＳ Ｐゴシック" pitchFamily="-112" charset="-128"/>
                <a:cs typeface="ＭＳ Ｐゴシック" pitchFamily="-112" charset="-128"/>
              </a:rPr>
              <a:t>The firm believes that once these safeguards are implemented that the familiarity threat will be reduced to an acceptable level so that they may accept the review and bookkeeping engagement.</a:t>
            </a:r>
            <a:endParaRPr lang="en-US" sz="1050" kern="1200" dirty="0" smtClean="0">
              <a:solidFill>
                <a:schemeClr val="tx1"/>
              </a:solidFill>
              <a:effectLst/>
              <a:latin typeface="+mn-lt"/>
              <a:ea typeface="ＭＳ Ｐゴシック" pitchFamily="-112" charset="-128"/>
              <a:cs typeface="ＭＳ Ｐゴシック" pitchFamily="-112" charset="-128"/>
            </a:endParaRPr>
          </a:p>
          <a:p>
            <a:r>
              <a:rPr lang="en-US" sz="1200" kern="1200" dirty="0" smtClean="0">
                <a:solidFill>
                  <a:schemeClr val="tx1"/>
                </a:solidFill>
                <a:effectLst/>
                <a:latin typeface="+mn-lt"/>
                <a:ea typeface="ＭＳ Ｐゴシック" pitchFamily="-112" charset="-128"/>
                <a:cs typeface="ＭＳ Ｐゴシック" pitchFamily="-112" charset="-128"/>
              </a:rPr>
              <a:t> </a:t>
            </a:r>
            <a:endParaRPr lang="en-US" sz="1050" kern="1200" dirty="0" smtClean="0">
              <a:solidFill>
                <a:schemeClr val="tx1"/>
              </a:solidFill>
              <a:effectLst/>
              <a:latin typeface="+mn-lt"/>
              <a:ea typeface="ＭＳ Ｐゴシック" pitchFamily="-112" charset="-128"/>
              <a:cs typeface="ＭＳ Ｐゴシック" pitchFamily="-112" charset="-128"/>
            </a:endParaRPr>
          </a:p>
          <a:p>
            <a:r>
              <a:rPr lang="en-US" sz="1200" kern="1200" dirty="0" smtClean="0">
                <a:solidFill>
                  <a:schemeClr val="tx1"/>
                </a:solidFill>
                <a:effectLst/>
                <a:latin typeface="+mn-lt"/>
                <a:ea typeface="ＭＳ Ｐゴシック" pitchFamily="-112" charset="-128"/>
                <a:cs typeface="ＭＳ Ｐゴシック" pitchFamily="-112" charset="-128"/>
              </a:rPr>
              <a:t>To be in compliance with the ethics rules, the firm documents the threat that it identified as being significant and what safeguards it applied.  [If the firm forgot to prepare this documentation, but could demonstrate that safeguards were applied that eliminated or reduced significant threats to an acceptable level, then the member would be in violation of the Compliance with Standards rule not the Independence rule.]  </a:t>
            </a:r>
            <a:endParaRPr lang="en-US" sz="1050" kern="1200" dirty="0" smtClean="0">
              <a:solidFill>
                <a:schemeClr val="tx1"/>
              </a:solidFill>
              <a:effectLst/>
              <a:latin typeface="+mn-lt"/>
              <a:ea typeface="ＭＳ Ｐゴシック" pitchFamily="-112" charset="-128"/>
              <a:cs typeface="ＭＳ Ｐゴシック" pitchFamily="-112" charset="-128"/>
            </a:endParaRPr>
          </a:p>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pPr/>
              <a:t>4</a:t>
            </a:fld>
            <a:endParaRPr lang="en-US" dirty="0"/>
          </a:p>
        </p:txBody>
      </p:sp>
    </p:spTree>
    <p:extLst>
      <p:ext uri="{BB962C8B-B14F-4D97-AF65-F5344CB8AC3E}">
        <p14:creationId xmlns:p14="http://schemas.microsoft.com/office/powerpoint/2010/main" val="12914081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0" fontAlgn="base" latinLnBrk="0" hangingPunct="0">
              <a:lnSpc>
                <a:spcPct val="100000"/>
              </a:lnSpc>
              <a:spcBef>
                <a:spcPct val="30000"/>
              </a:spcBef>
              <a:spcAft>
                <a:spcPct val="0"/>
              </a:spcAft>
              <a:buClrTx/>
              <a:buSzTx/>
              <a:buFontTx/>
              <a:buNone/>
              <a:tabLst/>
              <a:defRPr/>
            </a:pPr>
            <a:r>
              <a:rPr lang="en-US" sz="1200" dirty="0" smtClean="0">
                <a:latin typeface="Arial" pitchFamily="34" charset="0"/>
                <a:cs typeface="Arial" pitchFamily="34" charset="0"/>
              </a:rPr>
              <a:t>Answer</a:t>
            </a:r>
            <a:r>
              <a:rPr lang="en-US" sz="1200" baseline="0" dirty="0" smtClean="0">
                <a:latin typeface="Arial" pitchFamily="34" charset="0"/>
                <a:cs typeface="Arial" pitchFamily="34" charset="0"/>
              </a:rPr>
              <a:t> is C</a:t>
            </a:r>
          </a:p>
          <a:p>
            <a:pPr marL="0" marR="0" indent="0" algn="l" defTabSz="457200" rtl="0" eaLnBrk="0" fontAlgn="base" latinLnBrk="0" hangingPunct="0">
              <a:lnSpc>
                <a:spcPct val="100000"/>
              </a:lnSpc>
              <a:spcBef>
                <a:spcPct val="30000"/>
              </a:spcBef>
              <a:spcAft>
                <a:spcPct val="0"/>
              </a:spcAft>
              <a:buClrTx/>
              <a:buSzTx/>
              <a:buFontTx/>
              <a:buNone/>
              <a:tabLst/>
              <a:defRPr/>
            </a:pPr>
            <a:endParaRPr lang="en-US" sz="1200" baseline="0" dirty="0" smtClean="0">
              <a:latin typeface="Arial" pitchFamily="34" charset="0"/>
              <a:cs typeface="Arial" pitchFamily="34" charset="0"/>
            </a:endParaRPr>
          </a:p>
          <a:p>
            <a:pPr marL="0" marR="0" indent="0" algn="l" defTabSz="457200" rtl="0" eaLnBrk="0" fontAlgn="base" latinLnBrk="0" hangingPunct="0">
              <a:lnSpc>
                <a:spcPct val="100000"/>
              </a:lnSpc>
              <a:spcBef>
                <a:spcPct val="30000"/>
              </a:spcBef>
              <a:spcAft>
                <a:spcPct val="0"/>
              </a:spcAft>
              <a:buClrTx/>
              <a:buSzTx/>
              <a:buFontTx/>
              <a:buNone/>
              <a:tabLst/>
              <a:defRPr/>
            </a:pPr>
            <a:r>
              <a:rPr lang="en-US" sz="1200" baseline="0" dirty="0" smtClean="0">
                <a:latin typeface="Arial" pitchFamily="34" charset="0"/>
                <a:cs typeface="Arial" pitchFamily="34" charset="0"/>
              </a:rPr>
              <a:t>A = ok, but unnecessary</a:t>
            </a:r>
          </a:p>
          <a:p>
            <a:pPr marL="0" marR="0" indent="0" algn="l" defTabSz="457200" rtl="0" eaLnBrk="0" fontAlgn="base" latinLnBrk="0" hangingPunct="0">
              <a:lnSpc>
                <a:spcPct val="100000"/>
              </a:lnSpc>
              <a:spcBef>
                <a:spcPct val="30000"/>
              </a:spcBef>
              <a:spcAft>
                <a:spcPct val="0"/>
              </a:spcAft>
              <a:buClrTx/>
              <a:buSzTx/>
              <a:buFontTx/>
              <a:buNone/>
              <a:tabLst/>
              <a:defRPr/>
            </a:pPr>
            <a:endParaRPr lang="en-US" sz="1200" baseline="0"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0"/>
          </p:nvPr>
        </p:nvSpPr>
        <p:spPr/>
        <p:txBody>
          <a:bodyPr/>
          <a:lstStyle/>
          <a:p>
            <a:fld id="{BAC86235-06BC-DD4A-89B7-5749DDB12758}" type="slidenum">
              <a:rPr lang="en-US" smtClean="0"/>
              <a:pPr/>
              <a:t>5</a:t>
            </a:fld>
            <a:endParaRPr lang="en-US" dirty="0"/>
          </a:p>
        </p:txBody>
      </p:sp>
    </p:spTree>
    <p:extLst>
      <p:ext uri="{BB962C8B-B14F-4D97-AF65-F5344CB8AC3E}">
        <p14:creationId xmlns:p14="http://schemas.microsoft.com/office/powerpoint/2010/main" val="11066390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marL="0" marR="0" indent="0" algn="l" defTabSz="457200" rtl="0" eaLnBrk="0" fontAlgn="base" latinLnBrk="0" hangingPunct="0">
              <a:lnSpc>
                <a:spcPct val="100000"/>
              </a:lnSpc>
              <a:spcBef>
                <a:spcPct val="30000"/>
              </a:spcBef>
              <a:spcAft>
                <a:spcPct val="0"/>
              </a:spcAft>
              <a:buClrTx/>
              <a:buSzTx/>
              <a:buFontTx/>
              <a:buNone/>
              <a:tabLst/>
              <a:defRPr/>
            </a:pPr>
            <a:r>
              <a:rPr lang="en-US" baseline="0" dirty="0" smtClean="0"/>
              <a:t>Answer is B - NO</a:t>
            </a:r>
          </a:p>
          <a:p>
            <a:pPr marL="0" marR="0" indent="0" algn="l" defTabSz="457200" rtl="0" eaLnBrk="0" fontAlgn="base" latinLnBrk="0" hangingPunct="0">
              <a:lnSpc>
                <a:spcPct val="100000"/>
              </a:lnSpc>
              <a:spcBef>
                <a:spcPct val="30000"/>
              </a:spcBef>
              <a:spcAft>
                <a:spcPct val="0"/>
              </a:spcAft>
              <a:buClrTx/>
              <a:buSzTx/>
              <a:buFontTx/>
              <a:buNone/>
              <a:tabLst/>
              <a:defRPr/>
            </a:pPr>
            <a:endParaRPr lang="en-US" baseline="0" dirty="0" smtClean="0"/>
          </a:p>
          <a:p>
            <a:pPr marL="0" marR="0" indent="0" algn="l" defTabSz="457200" rtl="0" eaLnBrk="0" fontAlgn="base" latinLnBrk="0" hangingPunct="0">
              <a:lnSpc>
                <a:spcPct val="100000"/>
              </a:lnSpc>
              <a:spcBef>
                <a:spcPct val="30000"/>
              </a:spcBef>
              <a:spcAft>
                <a:spcPct val="0"/>
              </a:spcAft>
              <a:buClrTx/>
              <a:buSzTx/>
              <a:buFontTx/>
              <a:buNone/>
              <a:tabLst/>
              <a:defRPr/>
            </a:pPr>
            <a:r>
              <a:rPr lang="en-US" baseline="0" dirty="0" smtClean="0"/>
              <a:t>In this situation, the conceptual framework is not used because a brother’s relationship is directly addressed in the Code.</a:t>
            </a:r>
          </a:p>
          <a:p>
            <a:pPr marL="0" marR="0" indent="0" algn="l" defTabSz="457200" rtl="0" eaLnBrk="0" fontAlgn="base" latinLnBrk="0" hangingPunct="0">
              <a:lnSpc>
                <a:spcPct val="100000"/>
              </a:lnSpc>
              <a:spcBef>
                <a:spcPct val="30000"/>
              </a:spcBef>
              <a:spcAft>
                <a:spcPct val="0"/>
              </a:spcAft>
              <a:buClrTx/>
              <a:buSzTx/>
              <a:buFontTx/>
              <a:buNone/>
              <a:tabLst/>
              <a:defRPr/>
            </a:pPr>
            <a:endParaRPr lang="en-US" baseline="0" dirty="0" smtClean="0"/>
          </a:p>
          <a:p>
            <a:pPr lvl="1"/>
            <a:r>
              <a:rPr lang="en-US" dirty="0" smtClean="0"/>
              <a:t>Close Relative Guidance:</a:t>
            </a:r>
          </a:p>
          <a:p>
            <a:pPr marL="685800" lvl="1" indent="-228600">
              <a:buFont typeface="+mj-lt"/>
              <a:buAutoNum type="arabicPeriod"/>
            </a:pPr>
            <a:r>
              <a:rPr lang="en-US" dirty="0" smtClean="0"/>
              <a:t>Independence would be considered to be impaired if an individual participating on the attest engagement team has a </a:t>
            </a:r>
            <a:r>
              <a:rPr lang="en-US" b="1" dirty="0" smtClean="0"/>
              <a:t>close relative</a:t>
            </a:r>
            <a:r>
              <a:rPr lang="en-US" dirty="0" smtClean="0"/>
              <a:t> who had </a:t>
            </a:r>
          </a:p>
          <a:p>
            <a:pPr marL="1143000" lvl="2" indent="-228600">
              <a:buFont typeface="+mj-lt"/>
              <a:buAutoNum type="alphaLcPeriod"/>
            </a:pPr>
            <a:r>
              <a:rPr lang="en-US" dirty="0" smtClean="0">
                <a:effectLst/>
              </a:rPr>
              <a:t>key position with the client, or </a:t>
            </a:r>
          </a:p>
          <a:p>
            <a:pPr marL="1143000" lvl="2" indent="-228600">
              <a:buFont typeface="+mj-lt"/>
              <a:buAutoNum type="alphaLcPeriod"/>
            </a:pPr>
            <a:r>
              <a:rPr lang="en-US" dirty="0" smtClean="0">
                <a:effectLst/>
              </a:rPr>
              <a:t>a financial interest in the client that </a:t>
            </a:r>
          </a:p>
          <a:p>
            <a:pPr marL="1657350" lvl="3" indent="-285750">
              <a:buFont typeface="+mj-lt"/>
              <a:buAutoNum type="romanLcPeriod"/>
            </a:pPr>
            <a:r>
              <a:rPr lang="en-US" dirty="0" smtClean="0">
                <a:effectLst/>
              </a:rPr>
              <a:t>the individual knows or has reason to believe was material to the close relative; or </a:t>
            </a:r>
          </a:p>
          <a:p>
            <a:pPr marL="1657350" lvl="3" indent="-285750">
              <a:buFont typeface="+mj-lt"/>
              <a:buAutoNum type="romanLcPeriod"/>
            </a:pPr>
            <a:r>
              <a:rPr lang="en-US" dirty="0" smtClean="0">
                <a:effectLst/>
              </a:rPr>
              <a:t>enabled the close relative to exercise significant influence over the client. </a:t>
            </a:r>
          </a:p>
          <a:p>
            <a:pPr marL="742950" lvl="1" indent="-285750">
              <a:buFont typeface="+mj-lt"/>
              <a:buAutoNum type="arabicPeriod"/>
            </a:pPr>
            <a:r>
              <a:rPr lang="en-US" dirty="0" smtClean="0"/>
              <a:t>an individual in a position to influence the attest engagement </a:t>
            </a:r>
            <a:r>
              <a:rPr lang="en-US" b="1" dirty="0" smtClean="0"/>
              <a:t>or any partner or partner equivalent in the office </a:t>
            </a:r>
            <a:r>
              <a:rPr lang="en-US" dirty="0" smtClean="0"/>
              <a:t>in which the lead attest engagement partner or partner equivalent primarily practices in connection with the attest engagement has a close relative who had </a:t>
            </a:r>
          </a:p>
          <a:p>
            <a:pPr marL="1200150" lvl="2" indent="-285750">
              <a:buFont typeface="+mj-lt"/>
              <a:buAutoNum type="alphaLcPeriod"/>
            </a:pPr>
            <a:r>
              <a:rPr lang="en-US" dirty="0" smtClean="0">
                <a:effectLst/>
              </a:rPr>
              <a:t>key position with the client; or </a:t>
            </a:r>
          </a:p>
          <a:p>
            <a:pPr marL="1200150" lvl="2" indent="-285750">
              <a:buFont typeface="+mj-lt"/>
              <a:buAutoNum type="alphaLcPeriod"/>
            </a:pPr>
            <a:r>
              <a:rPr lang="en-US" dirty="0" smtClean="0">
                <a:effectLst/>
              </a:rPr>
              <a:t>a financial interest in the client that </a:t>
            </a:r>
          </a:p>
          <a:p>
            <a:pPr marL="1657350" lvl="3" indent="-285750">
              <a:buFont typeface="+mj-lt"/>
              <a:buAutoNum type="romanLcPeriod"/>
            </a:pPr>
            <a:r>
              <a:rPr lang="en-US" dirty="0" smtClean="0">
                <a:effectLst/>
              </a:rPr>
              <a:t>the individual, partner or partner equivalent knows or has reason to believe was material to the close relative; and </a:t>
            </a:r>
          </a:p>
          <a:p>
            <a:pPr marL="1657350" lvl="3" indent="-285750">
              <a:buFont typeface="+mj-lt"/>
              <a:buAutoNum type="romanLcPeriod"/>
            </a:pPr>
            <a:r>
              <a:rPr lang="en-US" dirty="0" smtClean="0">
                <a:effectLst/>
              </a:rPr>
              <a:t>enabled the close relative to exercise significant influence over the client. </a:t>
            </a:r>
          </a:p>
          <a:p>
            <a:pPr marL="0" lvl="0" indent="0">
              <a:buFont typeface="Arial"/>
              <a:buNone/>
            </a:pPr>
            <a:endParaRPr lang="en-US" dirty="0" smtClean="0">
              <a:effectLst/>
            </a:endParaRPr>
          </a:p>
          <a:p>
            <a:pPr marL="0" lvl="0" indent="0">
              <a:buFont typeface="Arial"/>
              <a:buNone/>
            </a:pPr>
            <a:r>
              <a:rPr lang="en-US" dirty="0" smtClean="0">
                <a:effectLst/>
              </a:rPr>
              <a:t>So…..</a:t>
            </a:r>
            <a:r>
              <a:rPr lang="en-US" baseline="0" dirty="0" smtClean="0">
                <a:effectLst/>
              </a:rPr>
              <a:t> if Evan’s firm had 2 offices and he wasn’t in the firm’s chain of command, the other office could do the review.</a:t>
            </a:r>
            <a:endParaRPr lang="en-US" dirty="0" smtClean="0">
              <a:effectLst/>
            </a:endParaRPr>
          </a:p>
          <a:p>
            <a:pPr lvl="1"/>
            <a:endParaRPr lang="en-US" dirty="0"/>
          </a:p>
        </p:txBody>
      </p:sp>
      <p:sp>
        <p:nvSpPr>
          <p:cNvPr id="4" name="Slide Number Placeholder 3"/>
          <p:cNvSpPr>
            <a:spLocks noGrp="1"/>
          </p:cNvSpPr>
          <p:nvPr>
            <p:ph type="sldNum" sz="quarter" idx="10"/>
          </p:nvPr>
        </p:nvSpPr>
        <p:spPr/>
        <p:txBody>
          <a:bodyPr/>
          <a:lstStyle/>
          <a:p>
            <a:fld id="{BAC86235-06BC-DD4A-89B7-5749DDB12758}" type="slidenum">
              <a:rPr lang="en-US" smtClean="0"/>
              <a:pPr/>
              <a:t>6</a:t>
            </a:fld>
            <a:endParaRPr lang="en-US" dirty="0"/>
          </a:p>
        </p:txBody>
      </p:sp>
    </p:spTree>
    <p:extLst>
      <p:ext uri="{BB962C8B-B14F-4D97-AF65-F5344CB8AC3E}">
        <p14:creationId xmlns:p14="http://schemas.microsoft.com/office/powerpoint/2010/main" val="15453208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2A2B2AB5-5820-4196-AAED-5A5F5893F666}" type="slidenum">
              <a:rPr lang="en-US" smtClean="0">
                <a:latin typeface="Calibri" pitchFamily="34" charset="0"/>
              </a:rPr>
              <a:pPr eaLnBrk="1" hangingPunct="1"/>
              <a:t>7</a:t>
            </a:fld>
            <a:endParaRPr lang="en-US" dirty="0" smtClean="0">
              <a:latin typeface="Calibri" pitchFamily="34" charset="0"/>
            </a:endParaRPr>
          </a:p>
        </p:txBody>
      </p:sp>
      <p:sp>
        <p:nvSpPr>
          <p:cNvPr id="144387" name="Rectangle 2"/>
          <p:cNvSpPr>
            <a:spLocks noGrp="1" noRot="1" noChangeAspect="1" noChangeArrowheads="1" noTextEdit="1"/>
          </p:cNvSpPr>
          <p:nvPr>
            <p:ph type="sldImg"/>
          </p:nvPr>
        </p:nvSpPr>
        <p:spPr bwMode="auto">
          <a:xfrm>
            <a:off x="1141413" y="685800"/>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4388" name="Rectangle 3"/>
          <p:cNvSpPr>
            <a:spLocks noGrp="1" noChangeArrowheads="1"/>
          </p:cNvSpPr>
          <p:nvPr>
            <p:ph type="body" idx="1"/>
          </p:nvPr>
        </p:nvSpPr>
        <p:spPr bwMode="auto">
          <a:xfrm>
            <a:off x="914400" y="4341813"/>
            <a:ext cx="5029200" cy="41163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8822" tIns="44411" rIns="88822" bIns="44411" numCol="1" anchor="t" anchorCtr="0" compatLnSpc="1">
            <a:prstTxWarp prst="textNoShape">
              <a:avLst/>
            </a:prstTxWarp>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userDrawn="1"/>
        </p:nvSpPr>
        <p:spPr>
          <a:xfrm>
            <a:off x="0" y="-2917"/>
            <a:ext cx="9144000" cy="133350"/>
          </a:xfrm>
          <a:prstGeom prst="rect">
            <a:avLst/>
          </a:prstGeom>
          <a:solidFill>
            <a:srgbClr val="63619A"/>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dirty="0">
              <a:solidFill>
                <a:srgbClr val="FFFFFF"/>
              </a:solidFill>
              <a:ea typeface="ＭＳ Ｐゴシック" pitchFamily="-64" charset="-128"/>
              <a:cs typeface="ＭＳ Ｐゴシック" pitchFamily="-64" charset="-128"/>
            </a:endParaRPr>
          </a:p>
        </p:txBody>
      </p:sp>
      <p:pic>
        <p:nvPicPr>
          <p:cNvPr id="6" name="Picture 4" descr="Bar.jpg"/>
          <p:cNvPicPr>
            <a:picLocks noChangeAspect="1"/>
          </p:cNvPicPr>
          <p:nvPr userDrawn="1"/>
        </p:nvPicPr>
        <p:blipFill>
          <a:blip r:embed="rId2"/>
          <a:srcRect/>
          <a:stretch>
            <a:fillRect/>
          </a:stretch>
        </p:blipFill>
        <p:spPr bwMode="auto">
          <a:xfrm>
            <a:off x="0" y="5729288"/>
            <a:ext cx="9144000" cy="822325"/>
          </a:xfrm>
          <a:prstGeom prst="rect">
            <a:avLst/>
          </a:prstGeom>
          <a:noFill/>
          <a:ln w="9525">
            <a:noFill/>
            <a:miter lim="800000"/>
            <a:headEnd/>
            <a:tailEnd/>
          </a:ln>
        </p:spPr>
      </p:pic>
      <p:sp>
        <p:nvSpPr>
          <p:cNvPr id="2" name="Title 1"/>
          <p:cNvSpPr>
            <a:spLocks noGrp="1"/>
          </p:cNvSpPr>
          <p:nvPr>
            <p:ph type="ctrTitle"/>
          </p:nvPr>
        </p:nvSpPr>
        <p:spPr>
          <a:xfrm>
            <a:off x="766561" y="1400367"/>
            <a:ext cx="7010400" cy="1571433"/>
          </a:xfrm>
          <a:prstGeom prst="rect">
            <a:avLst/>
          </a:prstGeom>
        </p:spPr>
        <p:txBody>
          <a:bodyPr anchor="b">
            <a:normAutofit/>
          </a:bodyPr>
          <a:lstStyle>
            <a:lvl1pPr algn="l">
              <a:defRPr kumimoji="0" lang="en-US" sz="4600" b="0" i="0" u="none" strike="noStrike" kern="0" cap="none" spc="0" normalizeH="0" baseline="0" noProof="0" smtClean="0">
                <a:ln>
                  <a:noFill/>
                </a:ln>
                <a:solidFill>
                  <a:schemeClr val="tx1"/>
                </a:solidFill>
                <a:effectLst/>
                <a:uLnTx/>
                <a:uFillTx/>
                <a:latin typeface="Arial"/>
                <a:ea typeface="ヒラギノ角ゴ Pro W3" charset="-128"/>
                <a:cs typeface="Arial"/>
              </a:defRPr>
            </a:lvl1pPr>
          </a:lstStyle>
          <a:p>
            <a:r>
              <a:rPr lang="en-US" smtClean="0"/>
              <a:t>Click to edit Master title style</a:t>
            </a:r>
            <a:endParaRPr lang="en-US" dirty="0"/>
          </a:p>
        </p:txBody>
      </p:sp>
      <p:sp>
        <p:nvSpPr>
          <p:cNvPr id="3" name="Subtitle 2"/>
          <p:cNvSpPr>
            <a:spLocks noGrp="1"/>
          </p:cNvSpPr>
          <p:nvPr>
            <p:ph type="subTitle" idx="1"/>
          </p:nvPr>
        </p:nvSpPr>
        <p:spPr>
          <a:xfrm>
            <a:off x="766561" y="2971800"/>
            <a:ext cx="7010400" cy="1600200"/>
          </a:xfrm>
          <a:prstGeom prst="rect">
            <a:avLst/>
          </a:prstGeom>
        </p:spPr>
        <p:txBody>
          <a:bodyPr>
            <a:normAutofit/>
          </a:bodyPr>
          <a:lstStyle>
            <a:lvl1pPr marL="0" indent="0" algn="l">
              <a:buNone/>
              <a:defRPr kumimoji="0" lang="en-US" sz="2400" b="0" i="0" u="none" strike="noStrike" kern="1200" cap="none" spc="0" normalizeH="0" baseline="0" noProof="0" dirty="0" smtClean="0">
                <a:ln>
                  <a:noFill/>
                </a:ln>
                <a:solidFill>
                  <a:schemeClr val="tx1"/>
                </a:solidFill>
                <a:effectLst/>
                <a:uLnTx/>
                <a:uFillTx/>
                <a:latin typeface="Arial"/>
                <a:ea typeface="+mn-ea"/>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9" name="Picture 4" descr="AICPA Web_1c.eps"/>
          <p:cNvPicPr>
            <a:picLocks noChangeAspect="1"/>
          </p:cNvPicPr>
          <p:nvPr userDrawn="1"/>
        </p:nvPicPr>
        <p:blipFill>
          <a:blip r:embed="rId3"/>
          <a:stretch>
            <a:fillRect/>
          </a:stretch>
        </p:blipFill>
        <p:spPr bwMode="auto">
          <a:xfrm>
            <a:off x="490538" y="640749"/>
            <a:ext cx="1004887" cy="337753"/>
          </a:xfrm>
          <a:prstGeom prst="rect">
            <a:avLst/>
          </a:prstGeom>
          <a:noFill/>
          <a:ln w="9525">
            <a:noFill/>
            <a:miter lim="800000"/>
            <a:headEnd/>
            <a:tailEnd/>
          </a:ln>
        </p:spPr>
      </p:pic>
      <p:sp>
        <p:nvSpPr>
          <p:cNvPr id="10" name="Rectangle 6"/>
          <p:cNvSpPr txBox="1">
            <a:spLocks noChangeArrowheads="1"/>
          </p:cNvSpPr>
          <p:nvPr userDrawn="1"/>
        </p:nvSpPr>
        <p:spPr>
          <a:xfrm>
            <a:off x="0" y="6567488"/>
            <a:ext cx="9144000" cy="290512"/>
          </a:xfrm>
          <a:prstGeom prst="rect">
            <a:avLst/>
          </a:prstGeom>
          <a:solidFill>
            <a:srgbClr val="665FA1"/>
          </a:solidFill>
          <a:ln/>
        </p:spPr>
        <p:txBody>
          <a:bodyPr/>
          <a:lstStyle/>
          <a:p>
            <a:pPr marL="1187450" marR="0" indent="0" algn="l" defTabSz="457200" rtl="0" eaLnBrk="1" fontAlgn="base" latinLnBrk="0" hangingPunct="1">
              <a:lnSpc>
                <a:spcPct val="100000"/>
              </a:lnSpc>
              <a:spcBef>
                <a:spcPct val="0"/>
              </a:spcBef>
              <a:spcAft>
                <a:spcPct val="0"/>
              </a:spcAft>
              <a:buClrTx/>
              <a:buSzTx/>
              <a:buFontTx/>
              <a:buNone/>
              <a:tabLst/>
              <a:defRPr/>
            </a:pPr>
            <a:endParaRPr lang="en-US" sz="1100" baseline="30000" dirty="0">
              <a:solidFill>
                <a:schemeClr val="bg1"/>
              </a:solidFill>
              <a:latin typeface="Arial" pitchFamily="-64" charset="0"/>
              <a:ea typeface="ＭＳ Ｐゴシック" pitchFamily="-64" charset="-128"/>
              <a:cs typeface="ＭＳ Ｐゴシック" pitchFamily="-64" charset="-128"/>
            </a:endParaRPr>
          </a:p>
        </p:txBody>
      </p:sp>
      <p:sp>
        <p:nvSpPr>
          <p:cNvPr id="12" name="Slide Number Placeholder 7"/>
          <p:cNvSpPr>
            <a:spLocks noGrp="1"/>
          </p:cNvSpPr>
          <p:nvPr>
            <p:ph type="sldNum" sz="quarter" idx="10"/>
          </p:nvPr>
        </p:nvSpPr>
        <p:spPr>
          <a:xfrm>
            <a:off x="6553200" y="6576246"/>
            <a:ext cx="2133600" cy="280981"/>
          </a:xfrm>
          <a:noFill/>
        </p:spPr>
        <p:txBody>
          <a:bodyPr/>
          <a:lstStyle>
            <a:lvl1pPr>
              <a:defRPr>
                <a:solidFill>
                  <a:schemeClr val="bg1"/>
                </a:solidFill>
              </a:defRPr>
            </a:lvl1pPr>
          </a:lstStyle>
          <a:p>
            <a:fld id="{24EB8870-F3E1-CF45-B816-876A4F15BA16}" type="slidenum">
              <a:rPr lang="en-US" smtClean="0"/>
              <a:pPr/>
              <a:t>‹#›</a:t>
            </a:fld>
            <a:endParaRPr lang="en-US" dirty="0"/>
          </a:p>
        </p:txBody>
      </p:sp>
      <p:sp>
        <p:nvSpPr>
          <p:cNvPr id="13" name="Slide Number Placeholder 7"/>
          <p:cNvSpPr txBox="1">
            <a:spLocks/>
          </p:cNvSpPr>
          <p:nvPr userDrawn="1"/>
        </p:nvSpPr>
        <p:spPr>
          <a:xfrm>
            <a:off x="5854138" y="6509288"/>
            <a:ext cx="2133600" cy="365125"/>
          </a:xfrm>
          <a:prstGeom prst="rect">
            <a:avLst/>
          </a:prstGeom>
        </p:spPr>
        <p:txBody>
          <a:bodyPr vert="horz" lIns="91440" tIns="45720" rIns="91440" bIns="45720" rtlCol="0" anchor="ctr"/>
          <a:lstStyle>
            <a:defPPr>
              <a:defRPr lang="en-US"/>
            </a:defPPr>
            <a:lvl1pPr algn="r" defTabSz="457200" rtl="0" fontAlgn="base">
              <a:spcBef>
                <a:spcPct val="0"/>
              </a:spcBef>
              <a:spcAft>
                <a:spcPct val="0"/>
              </a:spcAft>
              <a:defRPr sz="1200" kern="1200">
                <a:solidFill>
                  <a:srgbClr val="FFFFFF"/>
                </a:solidFill>
                <a:latin typeface="Arial" pitchFamily="-64" charset="0"/>
                <a:ea typeface="ＭＳ Ｐゴシック" pitchFamily="-64" charset="-128"/>
                <a:cs typeface="ＭＳ Ｐゴシック" pitchFamily="-64" charset="-128"/>
              </a:defRPr>
            </a:lvl1pPr>
            <a:lvl2pPr marL="457200" algn="l" defTabSz="457200" rtl="0" fontAlgn="base">
              <a:spcBef>
                <a:spcPct val="0"/>
              </a:spcBef>
              <a:spcAft>
                <a:spcPct val="0"/>
              </a:spcAft>
              <a:defRPr kern="1200">
                <a:solidFill>
                  <a:schemeClr val="tx1"/>
                </a:solidFill>
                <a:latin typeface="Arial" pitchFamily="-64" charset="0"/>
                <a:ea typeface="ＭＳ Ｐゴシック" pitchFamily="-64" charset="-128"/>
                <a:cs typeface="ＭＳ Ｐゴシック" pitchFamily="-64" charset="-128"/>
              </a:defRPr>
            </a:lvl2pPr>
            <a:lvl3pPr marL="914400" algn="l" defTabSz="457200" rtl="0" fontAlgn="base">
              <a:spcBef>
                <a:spcPct val="0"/>
              </a:spcBef>
              <a:spcAft>
                <a:spcPct val="0"/>
              </a:spcAft>
              <a:defRPr kern="1200">
                <a:solidFill>
                  <a:schemeClr val="tx1"/>
                </a:solidFill>
                <a:latin typeface="Arial" pitchFamily="-64" charset="0"/>
                <a:ea typeface="ＭＳ Ｐゴシック" pitchFamily="-64" charset="-128"/>
                <a:cs typeface="ＭＳ Ｐゴシック" pitchFamily="-64" charset="-128"/>
              </a:defRPr>
            </a:lvl3pPr>
            <a:lvl4pPr marL="1371600" algn="l" defTabSz="457200" rtl="0" fontAlgn="base">
              <a:spcBef>
                <a:spcPct val="0"/>
              </a:spcBef>
              <a:spcAft>
                <a:spcPct val="0"/>
              </a:spcAft>
              <a:defRPr kern="1200">
                <a:solidFill>
                  <a:schemeClr val="tx1"/>
                </a:solidFill>
                <a:latin typeface="Arial" pitchFamily="-64" charset="0"/>
                <a:ea typeface="ＭＳ Ｐゴシック" pitchFamily="-64" charset="-128"/>
                <a:cs typeface="ＭＳ Ｐゴシック" pitchFamily="-64" charset="-128"/>
              </a:defRPr>
            </a:lvl4pPr>
            <a:lvl5pPr marL="1828800" algn="l" defTabSz="457200" rtl="0" fontAlgn="base">
              <a:spcBef>
                <a:spcPct val="0"/>
              </a:spcBef>
              <a:spcAft>
                <a:spcPct val="0"/>
              </a:spcAft>
              <a:defRPr kern="1200">
                <a:solidFill>
                  <a:schemeClr val="tx1"/>
                </a:solidFill>
                <a:latin typeface="Arial" pitchFamily="-64" charset="0"/>
                <a:ea typeface="ＭＳ Ｐゴシック" pitchFamily="-64" charset="-128"/>
                <a:cs typeface="ＭＳ Ｐゴシック" pitchFamily="-64" charset="-128"/>
              </a:defRPr>
            </a:lvl5pPr>
            <a:lvl6pPr marL="2286000" algn="l" defTabSz="457200" rtl="0" eaLnBrk="1" latinLnBrk="0" hangingPunct="1">
              <a:defRPr kern="1200">
                <a:solidFill>
                  <a:schemeClr val="tx1"/>
                </a:solidFill>
                <a:latin typeface="Arial" pitchFamily="-64" charset="0"/>
                <a:ea typeface="ＭＳ Ｐゴシック" pitchFamily="-64" charset="-128"/>
                <a:cs typeface="ＭＳ Ｐゴシック" pitchFamily="-64" charset="-128"/>
              </a:defRPr>
            </a:lvl6pPr>
            <a:lvl7pPr marL="2743200" algn="l" defTabSz="457200" rtl="0" eaLnBrk="1" latinLnBrk="0" hangingPunct="1">
              <a:defRPr kern="1200">
                <a:solidFill>
                  <a:schemeClr val="tx1"/>
                </a:solidFill>
                <a:latin typeface="Arial" pitchFamily="-64" charset="0"/>
                <a:ea typeface="ＭＳ Ｐゴシック" pitchFamily="-64" charset="-128"/>
                <a:cs typeface="ＭＳ Ｐゴシック" pitchFamily="-64" charset="-128"/>
              </a:defRPr>
            </a:lvl7pPr>
            <a:lvl8pPr marL="3200400" algn="l" defTabSz="457200" rtl="0" eaLnBrk="1" latinLnBrk="0" hangingPunct="1">
              <a:defRPr kern="1200">
                <a:solidFill>
                  <a:schemeClr val="tx1"/>
                </a:solidFill>
                <a:latin typeface="Arial" pitchFamily="-64" charset="0"/>
                <a:ea typeface="ＭＳ Ｐゴシック" pitchFamily="-64" charset="-128"/>
                <a:cs typeface="ＭＳ Ｐゴシック" pitchFamily="-64" charset="-128"/>
              </a:defRPr>
            </a:lvl8pPr>
            <a:lvl9pPr marL="3657600" algn="l" defTabSz="457200" rtl="0" eaLnBrk="1" latinLnBrk="0" hangingPunct="1">
              <a:defRPr kern="1200">
                <a:solidFill>
                  <a:schemeClr val="tx1"/>
                </a:solidFill>
                <a:latin typeface="Arial" pitchFamily="-64" charset="0"/>
                <a:ea typeface="ＭＳ Ｐゴシック" pitchFamily="-64" charset="-128"/>
                <a:cs typeface="ＭＳ Ｐゴシック" pitchFamily="-64" charset="-128"/>
              </a:defRPr>
            </a:lvl9pPr>
          </a:lstStyle>
          <a:p>
            <a:r>
              <a:rPr lang="en-US" sz="1400" dirty="0" smtClean="0"/>
              <a:t>#</a:t>
            </a:r>
            <a:endParaRPr lang="en-US" sz="140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vider Slide">
    <p:spTree>
      <p:nvGrpSpPr>
        <p:cNvPr id="1" name=""/>
        <p:cNvGrpSpPr/>
        <p:nvPr/>
      </p:nvGrpSpPr>
      <p:grpSpPr>
        <a:xfrm>
          <a:off x="0" y="0"/>
          <a:ext cx="0" cy="0"/>
          <a:chOff x="0" y="0"/>
          <a:chExt cx="0" cy="0"/>
        </a:xfrm>
      </p:grpSpPr>
      <p:sp>
        <p:nvSpPr>
          <p:cNvPr id="11" name="Rectangle 6"/>
          <p:cNvSpPr txBox="1">
            <a:spLocks noChangeArrowheads="1"/>
          </p:cNvSpPr>
          <p:nvPr userDrawn="1"/>
        </p:nvSpPr>
        <p:spPr>
          <a:xfrm>
            <a:off x="0" y="6567488"/>
            <a:ext cx="9144000" cy="290512"/>
          </a:xfrm>
          <a:prstGeom prst="rect">
            <a:avLst/>
          </a:prstGeom>
          <a:solidFill>
            <a:srgbClr val="665FA1"/>
          </a:solidFill>
          <a:ln/>
        </p:spPr>
        <p:txBody>
          <a:bodyPr/>
          <a:lstStyle/>
          <a:p>
            <a:pPr marL="1187450" marR="0" indent="0" algn="l" defTabSz="457200" rtl="0" eaLnBrk="1" fontAlgn="base" latinLnBrk="0" hangingPunct="1">
              <a:lnSpc>
                <a:spcPct val="100000"/>
              </a:lnSpc>
              <a:spcBef>
                <a:spcPct val="0"/>
              </a:spcBef>
              <a:spcAft>
                <a:spcPct val="0"/>
              </a:spcAft>
              <a:buClrTx/>
              <a:buSzTx/>
              <a:buFontTx/>
              <a:buNone/>
              <a:tabLst/>
              <a:defRPr/>
            </a:pPr>
            <a:endParaRPr lang="en-US" sz="1100" baseline="30000" dirty="0">
              <a:solidFill>
                <a:schemeClr val="bg1"/>
              </a:solidFill>
              <a:latin typeface="Arial" pitchFamily="-64" charset="0"/>
              <a:ea typeface="ＭＳ Ｐゴシック" pitchFamily="-64" charset="-128"/>
              <a:cs typeface="ＭＳ Ｐゴシック" pitchFamily="-64" charset="-128"/>
            </a:endParaRPr>
          </a:p>
        </p:txBody>
      </p:sp>
      <p:sp>
        <p:nvSpPr>
          <p:cNvPr id="3" name="Rectangle 2"/>
          <p:cNvSpPr/>
          <p:nvPr userDrawn="1"/>
        </p:nvSpPr>
        <p:spPr>
          <a:xfrm>
            <a:off x="0" y="-3175"/>
            <a:ext cx="9144000" cy="133350"/>
          </a:xfrm>
          <a:prstGeom prst="rect">
            <a:avLst/>
          </a:prstGeom>
          <a:solidFill>
            <a:srgbClr val="63619A"/>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dirty="0">
              <a:solidFill>
                <a:srgbClr val="FFFFFF"/>
              </a:solidFill>
              <a:ea typeface="ＭＳ Ｐゴシック" pitchFamily="-64" charset="-128"/>
              <a:cs typeface="ＭＳ Ｐゴシック" pitchFamily="-64" charset="-128"/>
            </a:endParaRPr>
          </a:p>
        </p:txBody>
      </p:sp>
      <p:pic>
        <p:nvPicPr>
          <p:cNvPr id="4" name="Picture 3" descr="Bar.jpg"/>
          <p:cNvPicPr>
            <a:picLocks noChangeAspect="1"/>
          </p:cNvPicPr>
          <p:nvPr userDrawn="1"/>
        </p:nvPicPr>
        <p:blipFill>
          <a:blip r:embed="rId2"/>
          <a:srcRect/>
          <a:stretch>
            <a:fillRect/>
          </a:stretch>
        </p:blipFill>
        <p:spPr bwMode="auto">
          <a:xfrm>
            <a:off x="0" y="5729288"/>
            <a:ext cx="9144000" cy="822325"/>
          </a:xfrm>
          <a:prstGeom prst="rect">
            <a:avLst/>
          </a:prstGeom>
          <a:noFill/>
          <a:ln w="9525">
            <a:noFill/>
            <a:miter lim="800000"/>
            <a:headEnd/>
            <a:tailEnd/>
          </a:ln>
        </p:spPr>
      </p:pic>
      <p:sp>
        <p:nvSpPr>
          <p:cNvPr id="5" name="TextBox 4"/>
          <p:cNvSpPr txBox="1"/>
          <p:nvPr userDrawn="1"/>
        </p:nvSpPr>
        <p:spPr>
          <a:xfrm>
            <a:off x="857250" y="3071813"/>
            <a:ext cx="185738" cy="369887"/>
          </a:xfrm>
          <a:prstGeom prst="rect">
            <a:avLst/>
          </a:prstGeom>
          <a:noFill/>
        </p:spPr>
        <p:txBody>
          <a:bodyPr wrap="none">
            <a:prstTxWarp prst="textNoShape">
              <a:avLst/>
            </a:prstTxWarp>
            <a:spAutoFit/>
          </a:bodyPr>
          <a:lstStyle/>
          <a:p>
            <a:endParaRPr lang="en-US" dirty="0">
              <a:latin typeface="Calibri" pitchFamily="-64" charset="0"/>
            </a:endParaRPr>
          </a:p>
        </p:txBody>
      </p:sp>
      <p:sp>
        <p:nvSpPr>
          <p:cNvPr id="2" name="Title 1"/>
          <p:cNvSpPr>
            <a:spLocks noGrp="1"/>
          </p:cNvSpPr>
          <p:nvPr>
            <p:ph type="ctrTitle"/>
          </p:nvPr>
        </p:nvSpPr>
        <p:spPr>
          <a:xfrm>
            <a:off x="759560" y="2054931"/>
            <a:ext cx="6704967" cy="1508924"/>
          </a:xfrm>
          <a:prstGeom prst="rect">
            <a:avLst/>
          </a:prstGeom>
        </p:spPr>
        <p:txBody>
          <a:bodyPr anchor="ctr">
            <a:noAutofit/>
          </a:bodyPr>
          <a:lstStyle>
            <a:lvl1pPr algn="l">
              <a:defRPr kumimoji="0" lang="en-US" sz="4600" b="0" i="0" u="none" strike="noStrike" kern="0" cap="none" spc="0" normalizeH="0" baseline="0" noProof="0" smtClean="0">
                <a:ln>
                  <a:noFill/>
                </a:ln>
                <a:solidFill>
                  <a:schemeClr val="tx1"/>
                </a:solidFill>
                <a:effectLst/>
                <a:uLnTx/>
                <a:uFillTx/>
                <a:latin typeface="Arial"/>
                <a:ea typeface="ヒラギノ角ゴ Pro W3" charset="-128"/>
                <a:cs typeface="Arial"/>
              </a:defRPr>
            </a:lvl1pPr>
          </a:lstStyle>
          <a:p>
            <a:r>
              <a:rPr lang="en-US" smtClean="0"/>
              <a:t>Click to edit Master title style</a:t>
            </a:r>
            <a:endParaRPr lang="en-US" dirty="0"/>
          </a:p>
        </p:txBody>
      </p:sp>
      <p:sp>
        <p:nvSpPr>
          <p:cNvPr id="10" name="Slide Number Placeholder 9"/>
          <p:cNvSpPr>
            <a:spLocks noGrp="1"/>
          </p:cNvSpPr>
          <p:nvPr>
            <p:ph type="sldNum" sz="quarter" idx="10"/>
          </p:nvPr>
        </p:nvSpPr>
        <p:spPr>
          <a:xfrm>
            <a:off x="6553200" y="6524920"/>
            <a:ext cx="2133600" cy="365125"/>
          </a:xfrm>
        </p:spPr>
        <p:txBody>
          <a:bodyPr/>
          <a:lstStyle>
            <a:lvl1pPr>
              <a:defRPr>
                <a:solidFill>
                  <a:schemeClr val="bg1"/>
                </a:solidFill>
              </a:defRPr>
            </a:lvl1pPr>
          </a:lstStyle>
          <a:p>
            <a:endParaRPr lang="en-US" dirty="0"/>
          </a:p>
        </p:txBody>
      </p:sp>
      <p:pic>
        <p:nvPicPr>
          <p:cNvPr id="9" name="Picture 8" descr="AICPA Web_wht.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26825" y="6599238"/>
            <a:ext cx="660849" cy="222250"/>
          </a:xfrm>
          <a:prstGeom prst="rect">
            <a:avLst/>
          </a:prstGeom>
        </p:spPr>
      </p:pic>
      <p:sp>
        <p:nvSpPr>
          <p:cNvPr id="12" name="Slide Number Placeholder 7"/>
          <p:cNvSpPr txBox="1">
            <a:spLocks/>
          </p:cNvSpPr>
          <p:nvPr userDrawn="1"/>
        </p:nvSpPr>
        <p:spPr>
          <a:xfrm>
            <a:off x="5854138" y="6509288"/>
            <a:ext cx="2133600" cy="365125"/>
          </a:xfrm>
          <a:prstGeom prst="rect">
            <a:avLst/>
          </a:prstGeom>
        </p:spPr>
        <p:txBody>
          <a:bodyPr vert="horz" lIns="91440" tIns="45720" rIns="91440" bIns="45720" rtlCol="0" anchor="ctr"/>
          <a:lstStyle>
            <a:defPPr>
              <a:defRPr lang="en-US"/>
            </a:defPPr>
            <a:lvl1pPr algn="r" defTabSz="457200" rtl="0" fontAlgn="base">
              <a:spcBef>
                <a:spcPct val="0"/>
              </a:spcBef>
              <a:spcAft>
                <a:spcPct val="0"/>
              </a:spcAft>
              <a:defRPr sz="1200" kern="1200">
                <a:solidFill>
                  <a:srgbClr val="FFFFFF"/>
                </a:solidFill>
                <a:latin typeface="Arial" pitchFamily="-64" charset="0"/>
                <a:ea typeface="ＭＳ Ｐゴシック" pitchFamily="-64" charset="-128"/>
                <a:cs typeface="ＭＳ Ｐゴシック" pitchFamily="-64" charset="-128"/>
              </a:defRPr>
            </a:lvl1pPr>
            <a:lvl2pPr marL="457200" algn="l" defTabSz="457200" rtl="0" fontAlgn="base">
              <a:spcBef>
                <a:spcPct val="0"/>
              </a:spcBef>
              <a:spcAft>
                <a:spcPct val="0"/>
              </a:spcAft>
              <a:defRPr kern="1200">
                <a:solidFill>
                  <a:schemeClr val="tx1"/>
                </a:solidFill>
                <a:latin typeface="Arial" pitchFamily="-64" charset="0"/>
                <a:ea typeface="ＭＳ Ｐゴシック" pitchFamily="-64" charset="-128"/>
                <a:cs typeface="ＭＳ Ｐゴシック" pitchFamily="-64" charset="-128"/>
              </a:defRPr>
            </a:lvl2pPr>
            <a:lvl3pPr marL="914400" algn="l" defTabSz="457200" rtl="0" fontAlgn="base">
              <a:spcBef>
                <a:spcPct val="0"/>
              </a:spcBef>
              <a:spcAft>
                <a:spcPct val="0"/>
              </a:spcAft>
              <a:defRPr kern="1200">
                <a:solidFill>
                  <a:schemeClr val="tx1"/>
                </a:solidFill>
                <a:latin typeface="Arial" pitchFamily="-64" charset="0"/>
                <a:ea typeface="ＭＳ Ｐゴシック" pitchFamily="-64" charset="-128"/>
                <a:cs typeface="ＭＳ Ｐゴシック" pitchFamily="-64" charset="-128"/>
              </a:defRPr>
            </a:lvl3pPr>
            <a:lvl4pPr marL="1371600" algn="l" defTabSz="457200" rtl="0" fontAlgn="base">
              <a:spcBef>
                <a:spcPct val="0"/>
              </a:spcBef>
              <a:spcAft>
                <a:spcPct val="0"/>
              </a:spcAft>
              <a:defRPr kern="1200">
                <a:solidFill>
                  <a:schemeClr val="tx1"/>
                </a:solidFill>
                <a:latin typeface="Arial" pitchFamily="-64" charset="0"/>
                <a:ea typeface="ＭＳ Ｐゴシック" pitchFamily="-64" charset="-128"/>
                <a:cs typeface="ＭＳ Ｐゴシック" pitchFamily="-64" charset="-128"/>
              </a:defRPr>
            </a:lvl4pPr>
            <a:lvl5pPr marL="1828800" algn="l" defTabSz="457200" rtl="0" fontAlgn="base">
              <a:spcBef>
                <a:spcPct val="0"/>
              </a:spcBef>
              <a:spcAft>
                <a:spcPct val="0"/>
              </a:spcAft>
              <a:defRPr kern="1200">
                <a:solidFill>
                  <a:schemeClr val="tx1"/>
                </a:solidFill>
                <a:latin typeface="Arial" pitchFamily="-64" charset="0"/>
                <a:ea typeface="ＭＳ Ｐゴシック" pitchFamily="-64" charset="-128"/>
                <a:cs typeface="ＭＳ Ｐゴシック" pitchFamily="-64" charset="-128"/>
              </a:defRPr>
            </a:lvl5pPr>
            <a:lvl6pPr marL="2286000" algn="l" defTabSz="457200" rtl="0" eaLnBrk="1" latinLnBrk="0" hangingPunct="1">
              <a:defRPr kern="1200">
                <a:solidFill>
                  <a:schemeClr val="tx1"/>
                </a:solidFill>
                <a:latin typeface="Arial" pitchFamily="-64" charset="0"/>
                <a:ea typeface="ＭＳ Ｐゴシック" pitchFamily="-64" charset="-128"/>
                <a:cs typeface="ＭＳ Ｐゴシック" pitchFamily="-64" charset="-128"/>
              </a:defRPr>
            </a:lvl6pPr>
            <a:lvl7pPr marL="2743200" algn="l" defTabSz="457200" rtl="0" eaLnBrk="1" latinLnBrk="0" hangingPunct="1">
              <a:defRPr kern="1200">
                <a:solidFill>
                  <a:schemeClr val="tx1"/>
                </a:solidFill>
                <a:latin typeface="Arial" pitchFamily="-64" charset="0"/>
                <a:ea typeface="ＭＳ Ｐゴシック" pitchFamily="-64" charset="-128"/>
                <a:cs typeface="ＭＳ Ｐゴシック" pitchFamily="-64" charset="-128"/>
              </a:defRPr>
            </a:lvl7pPr>
            <a:lvl8pPr marL="3200400" algn="l" defTabSz="457200" rtl="0" eaLnBrk="1" latinLnBrk="0" hangingPunct="1">
              <a:defRPr kern="1200">
                <a:solidFill>
                  <a:schemeClr val="tx1"/>
                </a:solidFill>
                <a:latin typeface="Arial" pitchFamily="-64" charset="0"/>
                <a:ea typeface="ＭＳ Ｐゴシック" pitchFamily="-64" charset="-128"/>
                <a:cs typeface="ＭＳ Ｐゴシック" pitchFamily="-64" charset="-128"/>
              </a:defRPr>
            </a:lvl8pPr>
            <a:lvl9pPr marL="3657600" algn="l" defTabSz="457200" rtl="0" eaLnBrk="1" latinLnBrk="0" hangingPunct="1">
              <a:defRPr kern="1200">
                <a:solidFill>
                  <a:schemeClr val="tx1"/>
                </a:solidFill>
                <a:latin typeface="Arial" pitchFamily="-64" charset="0"/>
                <a:ea typeface="ＭＳ Ｐゴシック" pitchFamily="-64" charset="-128"/>
                <a:cs typeface="ＭＳ Ｐゴシック" pitchFamily="-64" charset="-128"/>
              </a:defRPr>
            </a:lvl9pPr>
          </a:lstStyle>
          <a:p>
            <a:endParaRPr lang="en-US" sz="140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Rectangle 6"/>
          <p:cNvSpPr txBox="1">
            <a:spLocks noChangeArrowheads="1"/>
          </p:cNvSpPr>
          <p:nvPr userDrawn="1"/>
        </p:nvSpPr>
        <p:spPr>
          <a:xfrm>
            <a:off x="0" y="6567488"/>
            <a:ext cx="9144000" cy="290512"/>
          </a:xfrm>
          <a:prstGeom prst="rect">
            <a:avLst/>
          </a:prstGeom>
          <a:solidFill>
            <a:srgbClr val="665FA1"/>
          </a:solidFill>
          <a:ln/>
        </p:spPr>
        <p:txBody>
          <a:bodyPr/>
          <a:lstStyle/>
          <a:p>
            <a:pPr marL="1187450" marR="0" indent="0" algn="l" defTabSz="457200" rtl="0" eaLnBrk="1" fontAlgn="base" latinLnBrk="0" hangingPunct="1">
              <a:lnSpc>
                <a:spcPct val="100000"/>
              </a:lnSpc>
              <a:spcBef>
                <a:spcPct val="0"/>
              </a:spcBef>
              <a:spcAft>
                <a:spcPct val="0"/>
              </a:spcAft>
              <a:buClrTx/>
              <a:buSzTx/>
              <a:buFontTx/>
              <a:buNone/>
              <a:tabLst/>
              <a:defRPr/>
            </a:pPr>
            <a:endParaRPr lang="en-US" sz="1100" baseline="30000" dirty="0">
              <a:solidFill>
                <a:schemeClr val="bg1"/>
              </a:solidFill>
              <a:latin typeface="Arial" pitchFamily="-64" charset="0"/>
              <a:ea typeface="ＭＳ Ｐゴシック" pitchFamily="-64" charset="-128"/>
              <a:cs typeface="ＭＳ Ｐゴシック" pitchFamily="-64" charset="-128"/>
            </a:endParaRPr>
          </a:p>
        </p:txBody>
      </p:sp>
      <p:sp>
        <p:nvSpPr>
          <p:cNvPr id="6" name="Title 1"/>
          <p:cNvSpPr>
            <a:spLocks noGrp="1"/>
          </p:cNvSpPr>
          <p:nvPr>
            <p:ph type="title"/>
          </p:nvPr>
        </p:nvSpPr>
        <p:spPr>
          <a:xfrm>
            <a:off x="508680" y="353786"/>
            <a:ext cx="8178120" cy="901011"/>
          </a:xfrm>
          <a:prstGeom prst="rect">
            <a:avLst/>
          </a:prstGeom>
        </p:spPr>
        <p:txBody>
          <a:bodyPr anchor="ctr">
            <a:normAutofit/>
          </a:bodyPr>
          <a:lstStyle>
            <a:lvl1pPr algn="l">
              <a:defRPr sz="3200" b="1"/>
            </a:lvl1pPr>
          </a:lstStyle>
          <a:p>
            <a:r>
              <a:rPr lang="en-US" smtClean="0"/>
              <a:t>Click to edit Master title style</a:t>
            </a:r>
            <a:endParaRPr lang="en-US" dirty="0"/>
          </a:p>
        </p:txBody>
      </p:sp>
      <p:sp>
        <p:nvSpPr>
          <p:cNvPr id="7" name="Content Placeholder 2"/>
          <p:cNvSpPr>
            <a:spLocks noGrp="1"/>
          </p:cNvSpPr>
          <p:nvPr>
            <p:ph idx="1"/>
          </p:nvPr>
        </p:nvSpPr>
        <p:spPr>
          <a:xfrm>
            <a:off x="508680" y="1500323"/>
            <a:ext cx="8178120" cy="4766661"/>
          </a:xfrm>
          <a:prstGeom prst="rect">
            <a:avLst/>
          </a:prstGeom>
        </p:spPr>
        <p:txBody>
          <a:bodyPr/>
          <a:lstStyle>
            <a:lvl1pPr>
              <a:buClr>
                <a:schemeClr val="accent2"/>
              </a:buClr>
              <a:defRPr>
                <a:solidFill>
                  <a:schemeClr val="accent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Rectangle 8"/>
          <p:cNvSpPr/>
          <p:nvPr userDrawn="1"/>
        </p:nvSpPr>
        <p:spPr>
          <a:xfrm>
            <a:off x="0" y="-3175"/>
            <a:ext cx="9144000" cy="133350"/>
          </a:xfrm>
          <a:prstGeom prst="rect">
            <a:avLst/>
          </a:prstGeom>
          <a:solidFill>
            <a:srgbClr val="63619A"/>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dirty="0">
              <a:solidFill>
                <a:srgbClr val="FFFFFF"/>
              </a:solidFill>
              <a:ea typeface="ＭＳ Ｐゴシック" pitchFamily="-64" charset="-128"/>
              <a:cs typeface="ＭＳ Ｐゴシック" pitchFamily="-64" charset="-128"/>
            </a:endParaRPr>
          </a:p>
        </p:txBody>
      </p:sp>
      <p:sp>
        <p:nvSpPr>
          <p:cNvPr id="10" name="Slide Number Placeholder 9"/>
          <p:cNvSpPr>
            <a:spLocks noGrp="1"/>
          </p:cNvSpPr>
          <p:nvPr>
            <p:ph type="sldNum" sz="quarter" idx="10"/>
          </p:nvPr>
        </p:nvSpPr>
        <p:spPr>
          <a:xfrm>
            <a:off x="6553200" y="6524920"/>
            <a:ext cx="2133600" cy="365125"/>
          </a:xfrm>
        </p:spPr>
        <p:txBody>
          <a:bodyPr/>
          <a:lstStyle>
            <a:lvl1pPr>
              <a:defRPr>
                <a:solidFill>
                  <a:srgbClr val="FFFFFF"/>
                </a:solidFill>
              </a:defRPr>
            </a:lvl1pPr>
          </a:lstStyle>
          <a:p>
            <a:fld id="{24EB8870-F3E1-CF45-B816-876A4F15BA16}" type="slidenum">
              <a:rPr lang="en-US" smtClean="0"/>
              <a:pPr/>
              <a:t>‹#›</a:t>
            </a:fld>
            <a:endParaRPr lang="en-US" dirty="0"/>
          </a:p>
        </p:txBody>
      </p:sp>
      <p:pic>
        <p:nvPicPr>
          <p:cNvPr id="12" name="Picture 11" descr="AICPA Web_wht.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6825" y="6599238"/>
            <a:ext cx="660849" cy="222250"/>
          </a:xfrm>
          <a:prstGeom prst="rect">
            <a:avLst/>
          </a:prstGeom>
        </p:spPr>
      </p:pic>
      <p:sp>
        <p:nvSpPr>
          <p:cNvPr id="11" name="Slide Number Placeholder 7"/>
          <p:cNvSpPr txBox="1">
            <a:spLocks/>
          </p:cNvSpPr>
          <p:nvPr userDrawn="1"/>
        </p:nvSpPr>
        <p:spPr>
          <a:xfrm>
            <a:off x="5854138" y="6509288"/>
            <a:ext cx="2133600" cy="365125"/>
          </a:xfrm>
          <a:prstGeom prst="rect">
            <a:avLst/>
          </a:prstGeom>
        </p:spPr>
        <p:txBody>
          <a:bodyPr vert="horz" lIns="91440" tIns="45720" rIns="91440" bIns="45720" rtlCol="0" anchor="ctr"/>
          <a:lstStyle>
            <a:defPPr>
              <a:defRPr lang="en-US"/>
            </a:defPPr>
            <a:lvl1pPr algn="r" defTabSz="457200" rtl="0" fontAlgn="base">
              <a:spcBef>
                <a:spcPct val="0"/>
              </a:spcBef>
              <a:spcAft>
                <a:spcPct val="0"/>
              </a:spcAft>
              <a:defRPr sz="1200" kern="1200">
                <a:solidFill>
                  <a:srgbClr val="FFFFFF"/>
                </a:solidFill>
                <a:latin typeface="Arial" pitchFamily="-64" charset="0"/>
                <a:ea typeface="ＭＳ Ｐゴシック" pitchFamily="-64" charset="-128"/>
                <a:cs typeface="ＭＳ Ｐゴシック" pitchFamily="-64" charset="-128"/>
              </a:defRPr>
            </a:lvl1pPr>
            <a:lvl2pPr marL="457200" algn="l" defTabSz="457200" rtl="0" fontAlgn="base">
              <a:spcBef>
                <a:spcPct val="0"/>
              </a:spcBef>
              <a:spcAft>
                <a:spcPct val="0"/>
              </a:spcAft>
              <a:defRPr kern="1200">
                <a:solidFill>
                  <a:schemeClr val="tx1"/>
                </a:solidFill>
                <a:latin typeface="Arial" pitchFamily="-64" charset="0"/>
                <a:ea typeface="ＭＳ Ｐゴシック" pitchFamily="-64" charset="-128"/>
                <a:cs typeface="ＭＳ Ｐゴシック" pitchFamily="-64" charset="-128"/>
              </a:defRPr>
            </a:lvl2pPr>
            <a:lvl3pPr marL="914400" algn="l" defTabSz="457200" rtl="0" fontAlgn="base">
              <a:spcBef>
                <a:spcPct val="0"/>
              </a:spcBef>
              <a:spcAft>
                <a:spcPct val="0"/>
              </a:spcAft>
              <a:defRPr kern="1200">
                <a:solidFill>
                  <a:schemeClr val="tx1"/>
                </a:solidFill>
                <a:latin typeface="Arial" pitchFamily="-64" charset="0"/>
                <a:ea typeface="ＭＳ Ｐゴシック" pitchFamily="-64" charset="-128"/>
                <a:cs typeface="ＭＳ Ｐゴシック" pitchFamily="-64" charset="-128"/>
              </a:defRPr>
            </a:lvl3pPr>
            <a:lvl4pPr marL="1371600" algn="l" defTabSz="457200" rtl="0" fontAlgn="base">
              <a:spcBef>
                <a:spcPct val="0"/>
              </a:spcBef>
              <a:spcAft>
                <a:spcPct val="0"/>
              </a:spcAft>
              <a:defRPr kern="1200">
                <a:solidFill>
                  <a:schemeClr val="tx1"/>
                </a:solidFill>
                <a:latin typeface="Arial" pitchFamily="-64" charset="0"/>
                <a:ea typeface="ＭＳ Ｐゴシック" pitchFamily="-64" charset="-128"/>
                <a:cs typeface="ＭＳ Ｐゴシック" pitchFamily="-64" charset="-128"/>
              </a:defRPr>
            </a:lvl4pPr>
            <a:lvl5pPr marL="1828800" algn="l" defTabSz="457200" rtl="0" fontAlgn="base">
              <a:spcBef>
                <a:spcPct val="0"/>
              </a:spcBef>
              <a:spcAft>
                <a:spcPct val="0"/>
              </a:spcAft>
              <a:defRPr kern="1200">
                <a:solidFill>
                  <a:schemeClr val="tx1"/>
                </a:solidFill>
                <a:latin typeface="Arial" pitchFamily="-64" charset="0"/>
                <a:ea typeface="ＭＳ Ｐゴシック" pitchFamily="-64" charset="-128"/>
                <a:cs typeface="ＭＳ Ｐゴシック" pitchFamily="-64" charset="-128"/>
              </a:defRPr>
            </a:lvl5pPr>
            <a:lvl6pPr marL="2286000" algn="l" defTabSz="457200" rtl="0" eaLnBrk="1" latinLnBrk="0" hangingPunct="1">
              <a:defRPr kern="1200">
                <a:solidFill>
                  <a:schemeClr val="tx1"/>
                </a:solidFill>
                <a:latin typeface="Arial" pitchFamily="-64" charset="0"/>
                <a:ea typeface="ＭＳ Ｐゴシック" pitchFamily="-64" charset="-128"/>
                <a:cs typeface="ＭＳ Ｐゴシック" pitchFamily="-64" charset="-128"/>
              </a:defRPr>
            </a:lvl6pPr>
            <a:lvl7pPr marL="2743200" algn="l" defTabSz="457200" rtl="0" eaLnBrk="1" latinLnBrk="0" hangingPunct="1">
              <a:defRPr kern="1200">
                <a:solidFill>
                  <a:schemeClr val="tx1"/>
                </a:solidFill>
                <a:latin typeface="Arial" pitchFamily="-64" charset="0"/>
                <a:ea typeface="ＭＳ Ｐゴシック" pitchFamily="-64" charset="-128"/>
                <a:cs typeface="ＭＳ Ｐゴシック" pitchFamily="-64" charset="-128"/>
              </a:defRPr>
            </a:lvl7pPr>
            <a:lvl8pPr marL="3200400" algn="l" defTabSz="457200" rtl="0" eaLnBrk="1" latinLnBrk="0" hangingPunct="1">
              <a:defRPr kern="1200">
                <a:solidFill>
                  <a:schemeClr val="tx1"/>
                </a:solidFill>
                <a:latin typeface="Arial" pitchFamily="-64" charset="0"/>
                <a:ea typeface="ＭＳ Ｐゴシック" pitchFamily="-64" charset="-128"/>
                <a:cs typeface="ＭＳ Ｐゴシック" pitchFamily="-64" charset="-128"/>
              </a:defRPr>
            </a:lvl8pPr>
            <a:lvl9pPr marL="3657600" algn="l" defTabSz="457200" rtl="0" eaLnBrk="1" latinLnBrk="0" hangingPunct="1">
              <a:defRPr kern="1200">
                <a:solidFill>
                  <a:schemeClr val="tx1"/>
                </a:solidFill>
                <a:latin typeface="Arial" pitchFamily="-64" charset="0"/>
                <a:ea typeface="ＭＳ Ｐゴシック" pitchFamily="-64" charset="-128"/>
                <a:cs typeface="ＭＳ Ｐゴシック" pitchFamily="-64" charset="-128"/>
              </a:defRPr>
            </a:lvl9pPr>
          </a:lstStyle>
          <a:p>
            <a:r>
              <a:rPr lang="en-US" sz="1400" dirty="0" smtClean="0"/>
              <a:t>#AICPA_Banks</a:t>
            </a:r>
            <a:endParaRPr lang="en-US" sz="1400"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Rectangle 5"/>
          <p:cNvSpPr/>
          <p:nvPr userDrawn="1"/>
        </p:nvSpPr>
        <p:spPr>
          <a:xfrm>
            <a:off x="0" y="0"/>
            <a:ext cx="9144000" cy="133350"/>
          </a:xfrm>
          <a:prstGeom prst="rect">
            <a:avLst/>
          </a:prstGeom>
          <a:solidFill>
            <a:srgbClr val="63619A"/>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dirty="0">
              <a:solidFill>
                <a:srgbClr val="FFFFFF"/>
              </a:solidFill>
              <a:ea typeface="ＭＳ Ｐゴシック" pitchFamily="-64" charset="-128"/>
              <a:cs typeface="ＭＳ Ｐゴシック" pitchFamily="-64" charset="-128"/>
            </a:endParaRPr>
          </a:p>
        </p:txBody>
      </p:sp>
      <p:sp>
        <p:nvSpPr>
          <p:cNvPr id="7" name="Content Placeholder 2"/>
          <p:cNvSpPr>
            <a:spLocks noGrp="1"/>
          </p:cNvSpPr>
          <p:nvPr>
            <p:ph sz="half" idx="1"/>
          </p:nvPr>
        </p:nvSpPr>
        <p:spPr>
          <a:xfrm>
            <a:off x="505580" y="1494846"/>
            <a:ext cx="4063320" cy="4855496"/>
          </a:xfrm>
          <a:prstGeom prst="rect">
            <a:avLst/>
          </a:prstGeom>
        </p:spPr>
        <p:txBody>
          <a:bodyPr/>
          <a:lstStyle>
            <a:lvl1pPr>
              <a:buClr>
                <a:schemeClr val="accent2"/>
              </a:buClr>
              <a:defRPr sz="2400">
                <a:solidFill>
                  <a:schemeClr val="accent1"/>
                </a:solidFill>
              </a:defRPr>
            </a:lvl1pPr>
            <a:lvl2pPr>
              <a:defRPr sz="2000">
                <a:solidFill>
                  <a:schemeClr val="tx1"/>
                </a:solidFill>
              </a:defRPr>
            </a:lvl2pPr>
            <a:lvl3pPr>
              <a:defRPr sz="2000">
                <a:solidFill>
                  <a:schemeClr val="tx1"/>
                </a:solidFill>
              </a:defRPr>
            </a:lvl3pPr>
            <a:lvl4pPr>
              <a:defRPr sz="2000">
                <a:solidFill>
                  <a:schemeClr val="tx1"/>
                </a:solidFill>
              </a:defRPr>
            </a:lvl4pPr>
            <a:lvl5pPr>
              <a:defRPr sz="2000">
                <a:solidFill>
                  <a:schemeClr val="tx1"/>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Content Placeholder 3"/>
          <p:cNvSpPr>
            <a:spLocks noGrp="1"/>
          </p:cNvSpPr>
          <p:nvPr>
            <p:ph sz="half" idx="2"/>
          </p:nvPr>
        </p:nvSpPr>
        <p:spPr>
          <a:xfrm>
            <a:off x="4594302" y="1494846"/>
            <a:ext cx="4063320" cy="4855496"/>
          </a:xfrm>
          <a:prstGeom prst="rect">
            <a:avLst/>
          </a:prstGeom>
        </p:spPr>
        <p:txBody>
          <a:bodyPr/>
          <a:lstStyle>
            <a:lvl1pPr>
              <a:buClr>
                <a:schemeClr val="accent2"/>
              </a:buClr>
              <a:defRPr sz="2400">
                <a:solidFill>
                  <a:srgbClr val="005BBF"/>
                </a:solidFill>
              </a:defRPr>
            </a:lvl1pPr>
            <a:lvl2pPr>
              <a:defRPr sz="2000">
                <a:solidFill>
                  <a:srgbClr val="000000"/>
                </a:solidFill>
              </a:defRPr>
            </a:lvl2pPr>
            <a:lvl3pPr>
              <a:defRPr sz="2000">
                <a:solidFill>
                  <a:srgbClr val="000000"/>
                </a:solidFill>
              </a:defRPr>
            </a:lvl3pPr>
            <a:lvl4pPr>
              <a:defRPr sz="2000">
                <a:solidFill>
                  <a:srgbClr val="000000"/>
                </a:solidFill>
              </a:defRPr>
            </a:lvl4pPr>
            <a:lvl5pPr>
              <a:defRPr sz="2000">
                <a:solidFill>
                  <a:srgbClr val="000000"/>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itle 1"/>
          <p:cNvSpPr>
            <a:spLocks noGrp="1"/>
          </p:cNvSpPr>
          <p:nvPr>
            <p:ph type="title"/>
          </p:nvPr>
        </p:nvSpPr>
        <p:spPr>
          <a:xfrm>
            <a:off x="508680" y="353786"/>
            <a:ext cx="8178120" cy="901011"/>
          </a:xfrm>
          <a:prstGeom prst="rect">
            <a:avLst/>
          </a:prstGeom>
        </p:spPr>
        <p:txBody>
          <a:bodyPr anchor="ctr">
            <a:normAutofit/>
          </a:bodyPr>
          <a:lstStyle>
            <a:lvl1pPr algn="l">
              <a:defRPr sz="3200" b="1"/>
            </a:lvl1pPr>
          </a:lstStyle>
          <a:p>
            <a:r>
              <a:rPr lang="en-US" smtClean="0"/>
              <a:t>Click to edit Master title style</a:t>
            </a:r>
            <a:endParaRPr lang="en-US" dirty="0"/>
          </a:p>
        </p:txBody>
      </p:sp>
      <p:sp>
        <p:nvSpPr>
          <p:cNvPr id="10" name="Rectangle 6"/>
          <p:cNvSpPr txBox="1">
            <a:spLocks noChangeArrowheads="1"/>
          </p:cNvSpPr>
          <p:nvPr userDrawn="1"/>
        </p:nvSpPr>
        <p:spPr>
          <a:xfrm>
            <a:off x="0" y="6567488"/>
            <a:ext cx="9144000" cy="290512"/>
          </a:xfrm>
          <a:prstGeom prst="rect">
            <a:avLst/>
          </a:prstGeom>
          <a:solidFill>
            <a:srgbClr val="665FA1"/>
          </a:solidFill>
          <a:ln/>
        </p:spPr>
        <p:txBody>
          <a:bodyPr/>
          <a:lstStyle/>
          <a:p>
            <a:pPr marL="1187450" marR="0" indent="0" algn="l" defTabSz="457200" rtl="0" eaLnBrk="1" fontAlgn="base" latinLnBrk="0" hangingPunct="1">
              <a:lnSpc>
                <a:spcPct val="100000"/>
              </a:lnSpc>
              <a:spcBef>
                <a:spcPct val="0"/>
              </a:spcBef>
              <a:spcAft>
                <a:spcPct val="0"/>
              </a:spcAft>
              <a:buClrTx/>
              <a:buSzTx/>
              <a:buFontTx/>
              <a:buNone/>
              <a:tabLst/>
              <a:defRPr/>
            </a:pPr>
            <a:endParaRPr lang="en-US" sz="1100" baseline="30000" dirty="0">
              <a:solidFill>
                <a:schemeClr val="bg1"/>
              </a:solidFill>
              <a:latin typeface="Arial" pitchFamily="-64" charset="0"/>
              <a:ea typeface="ＭＳ Ｐゴシック" pitchFamily="-64" charset="-128"/>
              <a:cs typeface="ＭＳ Ｐゴシック" pitchFamily="-64" charset="-128"/>
            </a:endParaRPr>
          </a:p>
        </p:txBody>
      </p:sp>
      <p:sp>
        <p:nvSpPr>
          <p:cNvPr id="11" name="Slide Number Placeholder 10"/>
          <p:cNvSpPr>
            <a:spLocks noGrp="1"/>
          </p:cNvSpPr>
          <p:nvPr>
            <p:ph type="sldNum" sz="quarter" idx="10"/>
          </p:nvPr>
        </p:nvSpPr>
        <p:spPr>
          <a:xfrm>
            <a:off x="6553200" y="6524920"/>
            <a:ext cx="2133600" cy="365125"/>
          </a:xfrm>
        </p:spPr>
        <p:txBody>
          <a:bodyPr/>
          <a:lstStyle>
            <a:lvl1pPr>
              <a:defRPr>
                <a:solidFill>
                  <a:srgbClr val="FFFFFF"/>
                </a:solidFill>
              </a:defRPr>
            </a:lvl1pPr>
          </a:lstStyle>
          <a:p>
            <a:fld id="{24EB8870-F3E1-CF45-B816-876A4F15BA16}" type="slidenum">
              <a:rPr lang="en-US" smtClean="0"/>
              <a:pPr/>
              <a:t>‹#›</a:t>
            </a:fld>
            <a:endParaRPr lang="en-US" dirty="0"/>
          </a:p>
        </p:txBody>
      </p:sp>
      <p:pic>
        <p:nvPicPr>
          <p:cNvPr id="12" name="Picture 11" descr="AICPA Web_wht.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6825" y="6599238"/>
            <a:ext cx="660849" cy="222250"/>
          </a:xfrm>
          <a:prstGeom prst="rect">
            <a:avLst/>
          </a:prstGeom>
        </p:spPr>
      </p:pic>
      <p:sp>
        <p:nvSpPr>
          <p:cNvPr id="13" name="Slide Number Placeholder 7"/>
          <p:cNvSpPr txBox="1">
            <a:spLocks/>
          </p:cNvSpPr>
          <p:nvPr userDrawn="1"/>
        </p:nvSpPr>
        <p:spPr>
          <a:xfrm>
            <a:off x="5854138" y="6509288"/>
            <a:ext cx="2133600" cy="365125"/>
          </a:xfrm>
          <a:prstGeom prst="rect">
            <a:avLst/>
          </a:prstGeom>
        </p:spPr>
        <p:txBody>
          <a:bodyPr vert="horz" lIns="91440" tIns="45720" rIns="91440" bIns="45720" rtlCol="0" anchor="ctr"/>
          <a:lstStyle>
            <a:defPPr>
              <a:defRPr lang="en-US"/>
            </a:defPPr>
            <a:lvl1pPr algn="r" defTabSz="457200" rtl="0" fontAlgn="base">
              <a:spcBef>
                <a:spcPct val="0"/>
              </a:spcBef>
              <a:spcAft>
                <a:spcPct val="0"/>
              </a:spcAft>
              <a:defRPr sz="1200" kern="1200">
                <a:solidFill>
                  <a:srgbClr val="FFFFFF"/>
                </a:solidFill>
                <a:latin typeface="Arial" pitchFamily="-64" charset="0"/>
                <a:ea typeface="ＭＳ Ｐゴシック" pitchFamily="-64" charset="-128"/>
                <a:cs typeface="ＭＳ Ｐゴシック" pitchFamily="-64" charset="-128"/>
              </a:defRPr>
            </a:lvl1pPr>
            <a:lvl2pPr marL="457200" algn="l" defTabSz="457200" rtl="0" fontAlgn="base">
              <a:spcBef>
                <a:spcPct val="0"/>
              </a:spcBef>
              <a:spcAft>
                <a:spcPct val="0"/>
              </a:spcAft>
              <a:defRPr kern="1200">
                <a:solidFill>
                  <a:schemeClr val="tx1"/>
                </a:solidFill>
                <a:latin typeface="Arial" pitchFamily="-64" charset="0"/>
                <a:ea typeface="ＭＳ Ｐゴシック" pitchFamily="-64" charset="-128"/>
                <a:cs typeface="ＭＳ Ｐゴシック" pitchFamily="-64" charset="-128"/>
              </a:defRPr>
            </a:lvl2pPr>
            <a:lvl3pPr marL="914400" algn="l" defTabSz="457200" rtl="0" fontAlgn="base">
              <a:spcBef>
                <a:spcPct val="0"/>
              </a:spcBef>
              <a:spcAft>
                <a:spcPct val="0"/>
              </a:spcAft>
              <a:defRPr kern="1200">
                <a:solidFill>
                  <a:schemeClr val="tx1"/>
                </a:solidFill>
                <a:latin typeface="Arial" pitchFamily="-64" charset="0"/>
                <a:ea typeface="ＭＳ Ｐゴシック" pitchFamily="-64" charset="-128"/>
                <a:cs typeface="ＭＳ Ｐゴシック" pitchFamily="-64" charset="-128"/>
              </a:defRPr>
            </a:lvl3pPr>
            <a:lvl4pPr marL="1371600" algn="l" defTabSz="457200" rtl="0" fontAlgn="base">
              <a:spcBef>
                <a:spcPct val="0"/>
              </a:spcBef>
              <a:spcAft>
                <a:spcPct val="0"/>
              </a:spcAft>
              <a:defRPr kern="1200">
                <a:solidFill>
                  <a:schemeClr val="tx1"/>
                </a:solidFill>
                <a:latin typeface="Arial" pitchFamily="-64" charset="0"/>
                <a:ea typeface="ＭＳ Ｐゴシック" pitchFamily="-64" charset="-128"/>
                <a:cs typeface="ＭＳ Ｐゴシック" pitchFamily="-64" charset="-128"/>
              </a:defRPr>
            </a:lvl4pPr>
            <a:lvl5pPr marL="1828800" algn="l" defTabSz="457200" rtl="0" fontAlgn="base">
              <a:spcBef>
                <a:spcPct val="0"/>
              </a:spcBef>
              <a:spcAft>
                <a:spcPct val="0"/>
              </a:spcAft>
              <a:defRPr kern="1200">
                <a:solidFill>
                  <a:schemeClr val="tx1"/>
                </a:solidFill>
                <a:latin typeface="Arial" pitchFamily="-64" charset="0"/>
                <a:ea typeface="ＭＳ Ｐゴシック" pitchFamily="-64" charset="-128"/>
                <a:cs typeface="ＭＳ Ｐゴシック" pitchFamily="-64" charset="-128"/>
              </a:defRPr>
            </a:lvl5pPr>
            <a:lvl6pPr marL="2286000" algn="l" defTabSz="457200" rtl="0" eaLnBrk="1" latinLnBrk="0" hangingPunct="1">
              <a:defRPr kern="1200">
                <a:solidFill>
                  <a:schemeClr val="tx1"/>
                </a:solidFill>
                <a:latin typeface="Arial" pitchFamily="-64" charset="0"/>
                <a:ea typeface="ＭＳ Ｐゴシック" pitchFamily="-64" charset="-128"/>
                <a:cs typeface="ＭＳ Ｐゴシック" pitchFamily="-64" charset="-128"/>
              </a:defRPr>
            </a:lvl6pPr>
            <a:lvl7pPr marL="2743200" algn="l" defTabSz="457200" rtl="0" eaLnBrk="1" latinLnBrk="0" hangingPunct="1">
              <a:defRPr kern="1200">
                <a:solidFill>
                  <a:schemeClr val="tx1"/>
                </a:solidFill>
                <a:latin typeface="Arial" pitchFamily="-64" charset="0"/>
                <a:ea typeface="ＭＳ Ｐゴシック" pitchFamily="-64" charset="-128"/>
                <a:cs typeface="ＭＳ Ｐゴシック" pitchFamily="-64" charset="-128"/>
              </a:defRPr>
            </a:lvl7pPr>
            <a:lvl8pPr marL="3200400" algn="l" defTabSz="457200" rtl="0" eaLnBrk="1" latinLnBrk="0" hangingPunct="1">
              <a:defRPr kern="1200">
                <a:solidFill>
                  <a:schemeClr val="tx1"/>
                </a:solidFill>
                <a:latin typeface="Arial" pitchFamily="-64" charset="0"/>
                <a:ea typeface="ＭＳ Ｐゴシック" pitchFamily="-64" charset="-128"/>
                <a:cs typeface="ＭＳ Ｐゴシック" pitchFamily="-64" charset="-128"/>
              </a:defRPr>
            </a:lvl8pPr>
            <a:lvl9pPr marL="3657600" algn="l" defTabSz="457200" rtl="0" eaLnBrk="1" latinLnBrk="0" hangingPunct="1">
              <a:defRPr kern="1200">
                <a:solidFill>
                  <a:schemeClr val="tx1"/>
                </a:solidFill>
                <a:latin typeface="Arial" pitchFamily="-64" charset="0"/>
                <a:ea typeface="ＭＳ Ｐゴシック" pitchFamily="-64" charset="-128"/>
                <a:cs typeface="ＭＳ Ｐゴシック" pitchFamily="-64" charset="-128"/>
              </a:defRPr>
            </a:lvl9pPr>
          </a:lstStyle>
          <a:p>
            <a:r>
              <a:rPr lang="en-US" sz="1400" dirty="0" smtClean="0"/>
              <a:t>#AICPA_Banks</a:t>
            </a:r>
            <a:endParaRPr lang="en-US" sz="1400"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6" name="Rectangle 5"/>
          <p:cNvSpPr/>
          <p:nvPr userDrawn="1"/>
        </p:nvSpPr>
        <p:spPr>
          <a:xfrm>
            <a:off x="0" y="0"/>
            <a:ext cx="9144000" cy="133350"/>
          </a:xfrm>
          <a:prstGeom prst="rect">
            <a:avLst/>
          </a:prstGeom>
          <a:solidFill>
            <a:srgbClr val="63619A"/>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dirty="0">
              <a:solidFill>
                <a:srgbClr val="FFFFFF"/>
              </a:solidFill>
              <a:ea typeface="ＭＳ Ｐゴシック" pitchFamily="-64" charset="-128"/>
              <a:cs typeface="ＭＳ Ｐゴシック" pitchFamily="-64" charset="-128"/>
            </a:endParaRPr>
          </a:p>
        </p:txBody>
      </p:sp>
      <p:sp>
        <p:nvSpPr>
          <p:cNvPr id="8" name="Rectangle 6"/>
          <p:cNvSpPr txBox="1">
            <a:spLocks noChangeArrowheads="1"/>
          </p:cNvSpPr>
          <p:nvPr userDrawn="1"/>
        </p:nvSpPr>
        <p:spPr>
          <a:xfrm>
            <a:off x="0" y="6567488"/>
            <a:ext cx="9144000" cy="290512"/>
          </a:xfrm>
          <a:prstGeom prst="rect">
            <a:avLst/>
          </a:prstGeom>
          <a:solidFill>
            <a:srgbClr val="665FA1"/>
          </a:solidFill>
          <a:ln/>
        </p:spPr>
        <p:txBody>
          <a:bodyPr/>
          <a:lstStyle/>
          <a:p>
            <a:pPr marL="1187450" marR="0" indent="0" algn="l" defTabSz="457200" rtl="0" eaLnBrk="1" fontAlgn="base" latinLnBrk="0" hangingPunct="1">
              <a:lnSpc>
                <a:spcPct val="100000"/>
              </a:lnSpc>
              <a:spcBef>
                <a:spcPct val="0"/>
              </a:spcBef>
              <a:spcAft>
                <a:spcPct val="0"/>
              </a:spcAft>
              <a:buClrTx/>
              <a:buSzTx/>
              <a:buFontTx/>
              <a:buNone/>
              <a:tabLst/>
              <a:defRPr/>
            </a:pPr>
            <a:endParaRPr lang="en-US" sz="1100" baseline="30000" dirty="0">
              <a:solidFill>
                <a:schemeClr val="bg1"/>
              </a:solidFill>
              <a:latin typeface="Arial" pitchFamily="-64" charset="0"/>
              <a:ea typeface="ＭＳ Ｐゴシック" pitchFamily="-64" charset="-128"/>
              <a:cs typeface="ＭＳ Ｐゴシック" pitchFamily="-64" charset="-128"/>
            </a:endParaRPr>
          </a:p>
        </p:txBody>
      </p:sp>
      <p:sp>
        <p:nvSpPr>
          <p:cNvPr id="7" name="Slide Number Placeholder 6"/>
          <p:cNvSpPr>
            <a:spLocks noGrp="1"/>
          </p:cNvSpPr>
          <p:nvPr>
            <p:ph type="sldNum" sz="quarter" idx="10"/>
          </p:nvPr>
        </p:nvSpPr>
        <p:spPr>
          <a:xfrm>
            <a:off x="6553200" y="6524920"/>
            <a:ext cx="2133600" cy="365125"/>
          </a:xfrm>
        </p:spPr>
        <p:txBody>
          <a:bodyPr/>
          <a:lstStyle>
            <a:lvl1pPr>
              <a:defRPr>
                <a:solidFill>
                  <a:srgbClr val="FFFFFF"/>
                </a:solidFill>
              </a:defRPr>
            </a:lvl1pPr>
          </a:lstStyle>
          <a:p>
            <a:fld id="{24EB8870-F3E1-CF45-B816-876A4F15BA16}" type="slidenum">
              <a:rPr lang="en-US" smtClean="0"/>
              <a:pPr/>
              <a:t>‹#›</a:t>
            </a:fld>
            <a:endParaRPr lang="en-US" dirty="0"/>
          </a:p>
        </p:txBody>
      </p:sp>
      <p:pic>
        <p:nvPicPr>
          <p:cNvPr id="10" name="Picture 9" descr="AICPA Web_wht.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6825" y="6599238"/>
            <a:ext cx="660849" cy="222250"/>
          </a:xfrm>
          <a:prstGeom prst="rect">
            <a:avLst/>
          </a:prstGeom>
        </p:spPr>
      </p:pic>
      <p:sp>
        <p:nvSpPr>
          <p:cNvPr id="9" name="Slide Number Placeholder 7"/>
          <p:cNvSpPr txBox="1">
            <a:spLocks/>
          </p:cNvSpPr>
          <p:nvPr userDrawn="1"/>
        </p:nvSpPr>
        <p:spPr>
          <a:xfrm>
            <a:off x="5854138" y="6509288"/>
            <a:ext cx="2133600" cy="365125"/>
          </a:xfrm>
          <a:prstGeom prst="rect">
            <a:avLst/>
          </a:prstGeom>
        </p:spPr>
        <p:txBody>
          <a:bodyPr vert="horz" lIns="91440" tIns="45720" rIns="91440" bIns="45720" rtlCol="0" anchor="ctr"/>
          <a:lstStyle>
            <a:defPPr>
              <a:defRPr lang="en-US"/>
            </a:defPPr>
            <a:lvl1pPr algn="r" defTabSz="457200" rtl="0" fontAlgn="base">
              <a:spcBef>
                <a:spcPct val="0"/>
              </a:spcBef>
              <a:spcAft>
                <a:spcPct val="0"/>
              </a:spcAft>
              <a:defRPr sz="1200" kern="1200">
                <a:solidFill>
                  <a:srgbClr val="FFFFFF"/>
                </a:solidFill>
                <a:latin typeface="Arial" pitchFamily="-64" charset="0"/>
                <a:ea typeface="ＭＳ Ｐゴシック" pitchFamily="-64" charset="-128"/>
                <a:cs typeface="ＭＳ Ｐゴシック" pitchFamily="-64" charset="-128"/>
              </a:defRPr>
            </a:lvl1pPr>
            <a:lvl2pPr marL="457200" algn="l" defTabSz="457200" rtl="0" fontAlgn="base">
              <a:spcBef>
                <a:spcPct val="0"/>
              </a:spcBef>
              <a:spcAft>
                <a:spcPct val="0"/>
              </a:spcAft>
              <a:defRPr kern="1200">
                <a:solidFill>
                  <a:schemeClr val="tx1"/>
                </a:solidFill>
                <a:latin typeface="Arial" pitchFamily="-64" charset="0"/>
                <a:ea typeface="ＭＳ Ｐゴシック" pitchFamily="-64" charset="-128"/>
                <a:cs typeface="ＭＳ Ｐゴシック" pitchFamily="-64" charset="-128"/>
              </a:defRPr>
            </a:lvl2pPr>
            <a:lvl3pPr marL="914400" algn="l" defTabSz="457200" rtl="0" fontAlgn="base">
              <a:spcBef>
                <a:spcPct val="0"/>
              </a:spcBef>
              <a:spcAft>
                <a:spcPct val="0"/>
              </a:spcAft>
              <a:defRPr kern="1200">
                <a:solidFill>
                  <a:schemeClr val="tx1"/>
                </a:solidFill>
                <a:latin typeface="Arial" pitchFamily="-64" charset="0"/>
                <a:ea typeface="ＭＳ Ｐゴシック" pitchFamily="-64" charset="-128"/>
                <a:cs typeface="ＭＳ Ｐゴシック" pitchFamily="-64" charset="-128"/>
              </a:defRPr>
            </a:lvl3pPr>
            <a:lvl4pPr marL="1371600" algn="l" defTabSz="457200" rtl="0" fontAlgn="base">
              <a:spcBef>
                <a:spcPct val="0"/>
              </a:spcBef>
              <a:spcAft>
                <a:spcPct val="0"/>
              </a:spcAft>
              <a:defRPr kern="1200">
                <a:solidFill>
                  <a:schemeClr val="tx1"/>
                </a:solidFill>
                <a:latin typeface="Arial" pitchFamily="-64" charset="0"/>
                <a:ea typeface="ＭＳ Ｐゴシック" pitchFamily="-64" charset="-128"/>
                <a:cs typeface="ＭＳ Ｐゴシック" pitchFamily="-64" charset="-128"/>
              </a:defRPr>
            </a:lvl4pPr>
            <a:lvl5pPr marL="1828800" algn="l" defTabSz="457200" rtl="0" fontAlgn="base">
              <a:spcBef>
                <a:spcPct val="0"/>
              </a:spcBef>
              <a:spcAft>
                <a:spcPct val="0"/>
              </a:spcAft>
              <a:defRPr kern="1200">
                <a:solidFill>
                  <a:schemeClr val="tx1"/>
                </a:solidFill>
                <a:latin typeface="Arial" pitchFamily="-64" charset="0"/>
                <a:ea typeface="ＭＳ Ｐゴシック" pitchFamily="-64" charset="-128"/>
                <a:cs typeface="ＭＳ Ｐゴシック" pitchFamily="-64" charset="-128"/>
              </a:defRPr>
            </a:lvl5pPr>
            <a:lvl6pPr marL="2286000" algn="l" defTabSz="457200" rtl="0" eaLnBrk="1" latinLnBrk="0" hangingPunct="1">
              <a:defRPr kern="1200">
                <a:solidFill>
                  <a:schemeClr val="tx1"/>
                </a:solidFill>
                <a:latin typeface="Arial" pitchFamily="-64" charset="0"/>
                <a:ea typeface="ＭＳ Ｐゴシック" pitchFamily="-64" charset="-128"/>
                <a:cs typeface="ＭＳ Ｐゴシック" pitchFamily="-64" charset="-128"/>
              </a:defRPr>
            </a:lvl6pPr>
            <a:lvl7pPr marL="2743200" algn="l" defTabSz="457200" rtl="0" eaLnBrk="1" latinLnBrk="0" hangingPunct="1">
              <a:defRPr kern="1200">
                <a:solidFill>
                  <a:schemeClr val="tx1"/>
                </a:solidFill>
                <a:latin typeface="Arial" pitchFamily="-64" charset="0"/>
                <a:ea typeface="ＭＳ Ｐゴシック" pitchFamily="-64" charset="-128"/>
                <a:cs typeface="ＭＳ Ｐゴシック" pitchFamily="-64" charset="-128"/>
              </a:defRPr>
            </a:lvl7pPr>
            <a:lvl8pPr marL="3200400" algn="l" defTabSz="457200" rtl="0" eaLnBrk="1" latinLnBrk="0" hangingPunct="1">
              <a:defRPr kern="1200">
                <a:solidFill>
                  <a:schemeClr val="tx1"/>
                </a:solidFill>
                <a:latin typeface="Arial" pitchFamily="-64" charset="0"/>
                <a:ea typeface="ＭＳ Ｐゴシック" pitchFamily="-64" charset="-128"/>
                <a:cs typeface="ＭＳ Ｐゴシック" pitchFamily="-64" charset="-128"/>
              </a:defRPr>
            </a:lvl8pPr>
            <a:lvl9pPr marL="3657600" algn="l" defTabSz="457200" rtl="0" eaLnBrk="1" latinLnBrk="0" hangingPunct="1">
              <a:defRPr kern="1200">
                <a:solidFill>
                  <a:schemeClr val="tx1"/>
                </a:solidFill>
                <a:latin typeface="Arial" pitchFamily="-64" charset="0"/>
                <a:ea typeface="ＭＳ Ｐゴシック" pitchFamily="-64" charset="-128"/>
                <a:cs typeface="ＭＳ Ｐゴシック" pitchFamily="-64" charset="-128"/>
              </a:defRPr>
            </a:lvl9pPr>
          </a:lstStyle>
          <a:p>
            <a:r>
              <a:rPr lang="en-US" sz="1400" dirty="0" smtClean="0"/>
              <a:t>#AICPA_Banks</a:t>
            </a:r>
            <a:endParaRPr lang="en-US" sz="1400"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BE3BF56E-8099-4401-82C9-25494AE1D087}" type="datetimeFigureOut">
              <a:rPr lang="en-US" smtClean="0"/>
              <a:pPr/>
              <a:t>12/18/2014</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6553200" y="6519863"/>
            <a:ext cx="2133600" cy="365125"/>
          </a:xfrm>
          <a:prstGeom prst="rect">
            <a:avLst/>
          </a:prstGeom>
        </p:spPr>
        <p:txBody>
          <a:bodyPr/>
          <a:lstStyle/>
          <a:p>
            <a:fld id="{2734BC04-8098-4CD1-BFA3-63F08E016A16}" type="slidenum">
              <a:rPr lang="en-US" smtClean="0"/>
              <a:pPr/>
              <a:t>‹#›</a:t>
            </a:fld>
            <a:endParaRPr lang="en-US" dirty="0"/>
          </a:p>
        </p:txBody>
      </p:sp>
    </p:spTree>
    <p:extLst>
      <p:ext uri="{BB962C8B-B14F-4D97-AF65-F5344CB8AC3E}">
        <p14:creationId xmlns:p14="http://schemas.microsoft.com/office/powerpoint/2010/main" val="3377469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EB8870-F3E1-CF45-B816-876A4F15BA16}"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854" r:id="rId1"/>
    <p:sldLayoutId id="2147483855" r:id="rId2"/>
    <p:sldLayoutId id="2147483856" r:id="rId3"/>
    <p:sldLayoutId id="2147483857" r:id="rId4"/>
    <p:sldLayoutId id="2147483858" r:id="rId5"/>
    <p:sldLayoutId id="2147483859" r:id="rId6"/>
  </p:sldLayoutIdLst>
  <p:hf sldNum="0" hdr="0" ftr="0" dt="0"/>
  <p:txStyles>
    <p:titleStyle>
      <a:lvl1pPr algn="l" defTabSz="457200" rtl="0" eaLnBrk="1" fontAlgn="base" hangingPunct="1">
        <a:spcBef>
          <a:spcPct val="0"/>
        </a:spcBef>
        <a:spcAft>
          <a:spcPct val="0"/>
        </a:spcAft>
        <a:defRPr sz="3200" b="1" kern="1200">
          <a:solidFill>
            <a:schemeClr val="tx1"/>
          </a:solidFill>
          <a:latin typeface="Arial"/>
          <a:ea typeface="ＭＳ Ｐゴシック" pitchFamily="-112" charset="-128"/>
          <a:cs typeface="Arial"/>
        </a:defRPr>
      </a:lvl1pPr>
      <a:lvl2pPr algn="l" defTabSz="457200" rtl="0" eaLnBrk="1" fontAlgn="base" hangingPunct="1">
        <a:spcBef>
          <a:spcPct val="0"/>
        </a:spcBef>
        <a:spcAft>
          <a:spcPct val="0"/>
        </a:spcAft>
        <a:defRPr sz="3200" b="1">
          <a:solidFill>
            <a:schemeClr val="tx1"/>
          </a:solidFill>
          <a:latin typeface="Arial" pitchFamily="-112" charset="0"/>
          <a:ea typeface="ＭＳ Ｐゴシック" pitchFamily="-112" charset="-128"/>
        </a:defRPr>
      </a:lvl2pPr>
      <a:lvl3pPr algn="l" defTabSz="457200" rtl="0" eaLnBrk="1" fontAlgn="base" hangingPunct="1">
        <a:spcBef>
          <a:spcPct val="0"/>
        </a:spcBef>
        <a:spcAft>
          <a:spcPct val="0"/>
        </a:spcAft>
        <a:defRPr sz="3200" b="1">
          <a:solidFill>
            <a:schemeClr val="tx1"/>
          </a:solidFill>
          <a:latin typeface="Arial" pitchFamily="-112" charset="0"/>
          <a:ea typeface="ＭＳ Ｐゴシック" pitchFamily="-112" charset="-128"/>
        </a:defRPr>
      </a:lvl3pPr>
      <a:lvl4pPr algn="l" defTabSz="457200" rtl="0" eaLnBrk="1" fontAlgn="base" hangingPunct="1">
        <a:spcBef>
          <a:spcPct val="0"/>
        </a:spcBef>
        <a:spcAft>
          <a:spcPct val="0"/>
        </a:spcAft>
        <a:defRPr sz="3200" b="1">
          <a:solidFill>
            <a:schemeClr val="tx1"/>
          </a:solidFill>
          <a:latin typeface="Arial" pitchFamily="-112" charset="0"/>
          <a:ea typeface="ＭＳ Ｐゴシック" pitchFamily="-112" charset="-128"/>
        </a:defRPr>
      </a:lvl4pPr>
      <a:lvl5pPr algn="l" defTabSz="457200" rtl="0" eaLnBrk="1" fontAlgn="base" hangingPunct="1">
        <a:spcBef>
          <a:spcPct val="0"/>
        </a:spcBef>
        <a:spcAft>
          <a:spcPct val="0"/>
        </a:spcAft>
        <a:defRPr sz="3200" b="1">
          <a:solidFill>
            <a:schemeClr val="tx1"/>
          </a:solidFill>
          <a:latin typeface="Arial" pitchFamily="-112" charset="0"/>
          <a:ea typeface="ＭＳ Ｐゴシック" pitchFamily="-112" charset="-128"/>
        </a:defRPr>
      </a:lvl5pPr>
      <a:lvl6pPr marL="457200" algn="l" defTabSz="457200" rtl="0" eaLnBrk="1" fontAlgn="base" hangingPunct="1">
        <a:spcBef>
          <a:spcPct val="0"/>
        </a:spcBef>
        <a:spcAft>
          <a:spcPct val="0"/>
        </a:spcAft>
        <a:defRPr sz="3200" b="1">
          <a:solidFill>
            <a:schemeClr val="tx1"/>
          </a:solidFill>
          <a:latin typeface="Arial" pitchFamily="-112" charset="0"/>
          <a:ea typeface="ＭＳ Ｐゴシック" pitchFamily="-112" charset="-128"/>
        </a:defRPr>
      </a:lvl6pPr>
      <a:lvl7pPr marL="914400" algn="l" defTabSz="457200" rtl="0" eaLnBrk="1" fontAlgn="base" hangingPunct="1">
        <a:spcBef>
          <a:spcPct val="0"/>
        </a:spcBef>
        <a:spcAft>
          <a:spcPct val="0"/>
        </a:spcAft>
        <a:defRPr sz="3200" b="1">
          <a:solidFill>
            <a:schemeClr val="tx1"/>
          </a:solidFill>
          <a:latin typeface="Arial" pitchFamily="-112" charset="0"/>
          <a:ea typeface="ＭＳ Ｐゴシック" pitchFamily="-112" charset="-128"/>
        </a:defRPr>
      </a:lvl7pPr>
      <a:lvl8pPr marL="1371600" algn="l" defTabSz="457200" rtl="0" eaLnBrk="1" fontAlgn="base" hangingPunct="1">
        <a:spcBef>
          <a:spcPct val="0"/>
        </a:spcBef>
        <a:spcAft>
          <a:spcPct val="0"/>
        </a:spcAft>
        <a:defRPr sz="3200" b="1">
          <a:solidFill>
            <a:schemeClr val="tx1"/>
          </a:solidFill>
          <a:latin typeface="Arial" pitchFamily="-112" charset="0"/>
          <a:ea typeface="ＭＳ Ｐゴシック" pitchFamily="-112" charset="-128"/>
        </a:defRPr>
      </a:lvl8pPr>
      <a:lvl9pPr marL="1828800" algn="l" defTabSz="457200" rtl="0" eaLnBrk="1" fontAlgn="base" hangingPunct="1">
        <a:spcBef>
          <a:spcPct val="0"/>
        </a:spcBef>
        <a:spcAft>
          <a:spcPct val="0"/>
        </a:spcAft>
        <a:defRPr sz="3200" b="1">
          <a:solidFill>
            <a:schemeClr val="tx1"/>
          </a:solidFill>
          <a:latin typeface="Arial" pitchFamily="-112" charset="0"/>
          <a:ea typeface="ＭＳ Ｐゴシック" pitchFamily="-112" charset="-128"/>
        </a:defRPr>
      </a:lvl9pPr>
    </p:titleStyle>
    <p:bodyStyle>
      <a:lvl1pPr marL="342900" indent="-342900" algn="l" defTabSz="457200" rtl="0" eaLnBrk="1" fontAlgn="base" hangingPunct="1">
        <a:spcBef>
          <a:spcPct val="20000"/>
        </a:spcBef>
        <a:spcAft>
          <a:spcPct val="0"/>
        </a:spcAft>
        <a:buClr>
          <a:srgbClr val="0A52A1"/>
        </a:buClr>
        <a:buSzPct val="100000"/>
        <a:buBlip>
          <a:blip r:embed="rId8"/>
        </a:buBlip>
        <a:defRPr sz="2400" b="1" kern="1200">
          <a:solidFill>
            <a:srgbClr val="0A52A1"/>
          </a:solidFill>
          <a:latin typeface="Arial"/>
          <a:ea typeface="ＭＳ Ｐゴシック" pitchFamily="-112" charset="-128"/>
          <a:cs typeface="Arial"/>
        </a:defRPr>
      </a:lvl1pPr>
      <a:lvl2pPr marL="742950" indent="-285750" algn="l" defTabSz="457200" rtl="0" eaLnBrk="1" fontAlgn="base" hangingPunct="1">
        <a:spcBef>
          <a:spcPct val="20000"/>
        </a:spcBef>
        <a:spcAft>
          <a:spcPct val="0"/>
        </a:spcAft>
        <a:buFont typeface="Arial" pitchFamily="-64" charset="0"/>
        <a:buChar char="•"/>
        <a:defRPr sz="2000" kern="1200">
          <a:solidFill>
            <a:schemeClr val="tx1"/>
          </a:solidFill>
          <a:latin typeface="Arial"/>
          <a:ea typeface="ＭＳ Ｐゴシック" pitchFamily="-112" charset="-128"/>
          <a:cs typeface="Arial"/>
        </a:defRPr>
      </a:lvl2pPr>
      <a:lvl3pPr marL="1143000" indent="-228600" algn="l" defTabSz="457200" rtl="0" eaLnBrk="1" fontAlgn="base" hangingPunct="1">
        <a:spcBef>
          <a:spcPct val="20000"/>
        </a:spcBef>
        <a:spcAft>
          <a:spcPct val="0"/>
        </a:spcAft>
        <a:buFont typeface="Lucida Grande" pitchFamily="-64" charset="0"/>
        <a:buChar char="-"/>
        <a:defRPr sz="2000" kern="1200">
          <a:solidFill>
            <a:schemeClr val="tx1"/>
          </a:solidFill>
          <a:latin typeface="Arial"/>
          <a:ea typeface="ＭＳ Ｐゴシック" pitchFamily="-112" charset="-128"/>
          <a:cs typeface="Arial"/>
        </a:defRPr>
      </a:lvl3pPr>
      <a:lvl4pPr marL="1600200" indent="-228600" algn="l" defTabSz="457200" rtl="0" eaLnBrk="1" fontAlgn="base" hangingPunct="1">
        <a:spcBef>
          <a:spcPct val="20000"/>
        </a:spcBef>
        <a:spcAft>
          <a:spcPct val="0"/>
        </a:spcAft>
        <a:buFont typeface="Lucida Grande" pitchFamily="-64" charset="0"/>
        <a:buChar char="-"/>
        <a:defRPr sz="2000" kern="1200">
          <a:solidFill>
            <a:schemeClr val="tx1"/>
          </a:solidFill>
          <a:latin typeface="Arial"/>
          <a:ea typeface="ＭＳ Ｐゴシック" pitchFamily="-112" charset="-128"/>
          <a:cs typeface="Arial"/>
        </a:defRPr>
      </a:lvl4pPr>
      <a:lvl5pPr marL="2057400" indent="-228600" algn="l" defTabSz="457200" rtl="0" eaLnBrk="1" fontAlgn="base" hangingPunct="1">
        <a:spcBef>
          <a:spcPct val="20000"/>
        </a:spcBef>
        <a:spcAft>
          <a:spcPct val="0"/>
        </a:spcAft>
        <a:buFont typeface="Lucida Grande" pitchFamily="-64" charset="0"/>
        <a:buChar char="-"/>
        <a:defRPr sz="2000" kern="1200">
          <a:solidFill>
            <a:schemeClr val="tx1"/>
          </a:solidFill>
          <a:latin typeface="Arial"/>
          <a:ea typeface="ＭＳ Ｐゴシック" pitchFamily="-112"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6763" y="1400175"/>
            <a:ext cx="7010400" cy="1571625"/>
          </a:xfrm>
        </p:spPr>
        <p:txBody>
          <a:bodyPr vert="horz" wrap="square" lIns="91440" tIns="45720" rIns="91440" bIns="45720" numCol="1" anchorCtr="0" compatLnSpc="1">
            <a:prstTxWarp prst="textNoShape">
              <a:avLst/>
            </a:prstTxWarp>
          </a:bodyPr>
          <a:lstStyle/>
          <a:p>
            <a:r>
              <a:rPr lang="en-US" sz="4800" b="1" dirty="0" smtClean="0"/>
              <a:t>Conceptual Framework</a:t>
            </a:r>
            <a:endParaRPr dirty="0">
              <a:latin typeface="Arial" pitchFamily="-64" charset="0"/>
              <a:ea typeface="ヒラギノ角ゴ Pro W3" pitchFamily="-64" charset="-128"/>
              <a:cs typeface="ヒラギノ角ゴ Pro W3" pitchFamily="-64" charset="-128"/>
            </a:endParaRPr>
          </a:p>
        </p:txBody>
      </p:sp>
      <p:sp>
        <p:nvSpPr>
          <p:cNvPr id="8195" name="Subtitle 4"/>
          <p:cNvSpPr>
            <a:spLocks noGrp="1"/>
          </p:cNvSpPr>
          <p:nvPr>
            <p:ph type="subTitle" idx="1"/>
          </p:nvPr>
        </p:nvSpPr>
        <p:spPr>
          <a:xfrm>
            <a:off x="766763" y="2971800"/>
            <a:ext cx="7010400" cy="1600200"/>
          </a:xfrm>
        </p:spPr>
        <p:txBody>
          <a:bodyPr vert="horz" wrap="square" lIns="91440" tIns="45720" rIns="91440" bIns="45720" numCol="1" anchor="t" anchorCtr="0" compatLnSpc="1">
            <a:prstTxWarp prst="textNoShape">
              <a:avLst/>
            </a:prstTxWarp>
            <a:normAutofit fontScale="92500" lnSpcReduction="10000"/>
          </a:bodyPr>
          <a:lstStyle/>
          <a:p>
            <a:r>
              <a:rPr lang="en-US" i="1" dirty="0"/>
              <a:t>… </a:t>
            </a:r>
            <a:r>
              <a:rPr lang="en-US" i="1" dirty="0" smtClean="0"/>
              <a:t>What Is It And How To Use It</a:t>
            </a:r>
          </a:p>
          <a:p>
            <a:endParaRPr lang="en-US" i="1" dirty="0">
              <a:latin typeface="Arial" pitchFamily="-64" charset="0"/>
              <a:ea typeface="ＭＳ Ｐゴシック" pitchFamily="-64" charset="-128"/>
            </a:endParaRPr>
          </a:p>
          <a:p>
            <a:endParaRPr lang="en-US" i="1" dirty="0" smtClean="0">
              <a:latin typeface="Arial" pitchFamily="-64" charset="0"/>
              <a:ea typeface="ＭＳ Ｐゴシック" pitchFamily="-64" charset="-128"/>
            </a:endParaRPr>
          </a:p>
          <a:p>
            <a:r>
              <a:rPr lang="en-US" dirty="0"/>
              <a:t>As of January 24, 2014</a:t>
            </a:r>
          </a:p>
          <a:p>
            <a:endParaRPr dirty="0">
              <a:latin typeface="Arial" pitchFamily="-64" charset="0"/>
              <a:ea typeface="ＭＳ Ｐゴシック" pitchFamily="-64"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t>What is a Conceptual Framework</a:t>
            </a:r>
            <a:endParaRPr lang="en-US" b="1" dirty="0"/>
          </a:p>
        </p:txBody>
      </p:sp>
      <p:sp>
        <p:nvSpPr>
          <p:cNvPr id="3" name="Content Placeholder 2"/>
          <p:cNvSpPr>
            <a:spLocks noGrp="1"/>
          </p:cNvSpPr>
          <p:nvPr>
            <p:ph idx="1"/>
          </p:nvPr>
        </p:nvSpPr>
        <p:spPr/>
        <p:txBody>
          <a:bodyPr>
            <a:normAutofit/>
          </a:bodyPr>
          <a:lstStyle/>
          <a:p>
            <a:r>
              <a:rPr lang="en-US" dirty="0" smtClean="0">
                <a:latin typeface="Arial" pitchFamily="34" charset="0"/>
                <a:cs typeface="Arial" pitchFamily="34" charset="0"/>
              </a:rPr>
              <a:t>Nothing on Point in the Code</a:t>
            </a:r>
          </a:p>
          <a:p>
            <a:pPr lvl="1"/>
            <a:r>
              <a:rPr lang="en-US" dirty="0" smtClean="0">
                <a:latin typeface="Arial" pitchFamily="34" charset="0"/>
                <a:cs typeface="Arial" pitchFamily="34" charset="0"/>
              </a:rPr>
              <a:t>Old Thinking </a:t>
            </a:r>
          </a:p>
          <a:p>
            <a:pPr lvl="2">
              <a:buFont typeface="Wingdings" pitchFamily="2" charset="2"/>
              <a:buChar char="ü"/>
            </a:pPr>
            <a:r>
              <a:rPr lang="en-US" dirty="0" smtClean="0">
                <a:latin typeface="Arial" pitchFamily="34" charset="0"/>
                <a:cs typeface="Arial" pitchFamily="34" charset="0"/>
              </a:rPr>
              <a:t>Relationship or circumstance must be permitted</a:t>
            </a:r>
          </a:p>
          <a:p>
            <a:pPr lvl="1"/>
            <a:r>
              <a:rPr lang="en-US" dirty="0" smtClean="0">
                <a:latin typeface="Arial" pitchFamily="34" charset="0"/>
                <a:cs typeface="Arial" pitchFamily="34" charset="0"/>
              </a:rPr>
              <a:t>Revised Thinking </a:t>
            </a:r>
          </a:p>
          <a:p>
            <a:pPr lvl="2">
              <a:buFont typeface="Wingdings" pitchFamily="2" charset="2"/>
              <a:buChar char="ü"/>
            </a:pPr>
            <a:r>
              <a:rPr lang="en-US" dirty="0" smtClean="0">
                <a:latin typeface="Arial" pitchFamily="34" charset="0"/>
                <a:cs typeface="Arial" pitchFamily="34" charset="0"/>
              </a:rPr>
              <a:t>Apply the conceptual framework</a:t>
            </a:r>
          </a:p>
          <a:p>
            <a:r>
              <a:rPr lang="en-US" dirty="0" smtClean="0">
                <a:latin typeface="Arial" pitchFamily="34" charset="0"/>
                <a:cs typeface="Arial" pitchFamily="34" charset="0"/>
              </a:rPr>
              <a:t>Requires professional judgment</a:t>
            </a:r>
            <a:endParaRPr lang="en-US" dirty="0">
              <a:latin typeface="Arial" pitchFamily="34" charset="0"/>
              <a:cs typeface="Arial" pitchFamily="34" charset="0"/>
            </a:endParaRPr>
          </a:p>
          <a:p>
            <a:pPr lvl="1"/>
            <a:r>
              <a:rPr lang="en-US" dirty="0" smtClean="0">
                <a:latin typeface="Arial" pitchFamily="34" charset="0"/>
                <a:cs typeface="Arial" pitchFamily="34" charset="0"/>
              </a:rPr>
              <a:t>Reasonable Third </a:t>
            </a:r>
            <a:r>
              <a:rPr lang="en-US" dirty="0">
                <a:latin typeface="Arial" pitchFamily="34" charset="0"/>
                <a:cs typeface="Arial" pitchFamily="34" charset="0"/>
              </a:rPr>
              <a:t>P</a:t>
            </a:r>
            <a:r>
              <a:rPr lang="en-US" dirty="0" smtClean="0">
                <a:latin typeface="Arial" pitchFamily="34" charset="0"/>
                <a:cs typeface="Arial" pitchFamily="34" charset="0"/>
              </a:rPr>
              <a:t>arty  </a:t>
            </a:r>
            <a:endParaRPr lang="en-US" dirty="0">
              <a:latin typeface="Arial" pitchFamily="34" charset="0"/>
              <a:cs typeface="Arial" pitchFamily="34" charset="0"/>
            </a:endParaRPr>
          </a:p>
          <a:p>
            <a:pPr lvl="2"/>
            <a:r>
              <a:rPr lang="en-US" dirty="0" smtClean="0">
                <a:latin typeface="Arial" pitchFamily="34" charset="0"/>
                <a:cs typeface="Arial" pitchFamily="34" charset="0"/>
              </a:rPr>
              <a:t>For example, if the situation involves a </a:t>
            </a:r>
            <a:r>
              <a:rPr lang="en-US" dirty="0">
                <a:latin typeface="Arial" pitchFamily="34" charset="0"/>
                <a:cs typeface="Arial" pitchFamily="34" charset="0"/>
              </a:rPr>
              <a:t>staff </a:t>
            </a:r>
            <a:r>
              <a:rPr lang="en-US" dirty="0" smtClean="0">
                <a:latin typeface="Arial" pitchFamily="34" charset="0"/>
                <a:cs typeface="Arial" pitchFamily="34" charset="0"/>
              </a:rPr>
              <a:t>person often </a:t>
            </a:r>
            <a:r>
              <a:rPr lang="en-US" dirty="0">
                <a:latin typeface="Arial" pitchFamily="34" charset="0"/>
                <a:cs typeface="Arial" pitchFamily="34" charset="0"/>
              </a:rPr>
              <a:t>an effective safeguard is:</a:t>
            </a:r>
          </a:p>
          <a:p>
            <a:pPr lvl="3"/>
            <a:r>
              <a:rPr lang="en-US" dirty="0">
                <a:latin typeface="Arial" pitchFamily="34" charset="0"/>
                <a:cs typeface="Arial" pitchFamily="34" charset="0"/>
              </a:rPr>
              <a:t>T</a:t>
            </a:r>
            <a:r>
              <a:rPr lang="en-US" dirty="0" smtClean="0">
                <a:latin typeface="Arial" pitchFamily="34" charset="0"/>
                <a:cs typeface="Arial" pitchFamily="34" charset="0"/>
              </a:rPr>
              <a:t>he </a:t>
            </a:r>
            <a:r>
              <a:rPr lang="en-US" dirty="0">
                <a:latin typeface="Arial" pitchFamily="34" charset="0"/>
                <a:cs typeface="Arial" pitchFamily="34" charset="0"/>
              </a:rPr>
              <a:t>staff's removal from the engagement</a:t>
            </a:r>
          </a:p>
          <a:p>
            <a:pPr lvl="3"/>
            <a:r>
              <a:rPr lang="en-US" dirty="0">
                <a:latin typeface="Arial" pitchFamily="34" charset="0"/>
                <a:cs typeface="Arial" pitchFamily="34" charset="0"/>
              </a:rPr>
              <a:t>Additional review of the staff’s work</a:t>
            </a:r>
          </a:p>
          <a:p>
            <a:endParaRPr lang="en-US" dirty="0"/>
          </a:p>
        </p:txBody>
      </p:sp>
    </p:spTree>
    <p:extLst>
      <p:ext uri="{BB962C8B-B14F-4D97-AF65-F5344CB8AC3E}">
        <p14:creationId xmlns:p14="http://schemas.microsoft.com/office/powerpoint/2010/main" val="40485309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bwMode="auto">
          <a:xfrm>
            <a:off x="457200" y="274638"/>
            <a:ext cx="8229600" cy="73120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normAutofit/>
          </a:bodyPr>
          <a:lstStyle/>
          <a:p>
            <a:r>
              <a:rPr lang="en-US" sz="3600" b="1" dirty="0" smtClean="0">
                <a:cs typeface="Arial" pitchFamily="34" charset="0"/>
              </a:rPr>
              <a:t>Steps of the Conceptual Framework</a:t>
            </a:r>
          </a:p>
        </p:txBody>
      </p:sp>
      <p:sp>
        <p:nvSpPr>
          <p:cNvPr id="4" name="Rectangle 3"/>
          <p:cNvSpPr/>
          <p:nvPr/>
        </p:nvSpPr>
        <p:spPr>
          <a:xfrm>
            <a:off x="1066800" y="1600200"/>
            <a:ext cx="1409700" cy="738188"/>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600" dirty="0">
                <a:solidFill>
                  <a:schemeClr val="tx1"/>
                </a:solidFill>
              </a:rPr>
              <a:t>Step 1</a:t>
            </a:r>
          </a:p>
          <a:p>
            <a:pPr algn="ctr">
              <a:defRPr/>
            </a:pPr>
            <a:r>
              <a:rPr lang="en-US" sz="1600" dirty="0"/>
              <a:t>Identify Threats</a:t>
            </a:r>
          </a:p>
        </p:txBody>
      </p:sp>
      <p:cxnSp>
        <p:nvCxnSpPr>
          <p:cNvPr id="6" name="Straight Arrow Connector 5"/>
          <p:cNvCxnSpPr>
            <a:stCxn id="4" idx="3"/>
            <a:endCxn id="9" idx="1"/>
          </p:cNvCxnSpPr>
          <p:nvPr/>
        </p:nvCxnSpPr>
        <p:spPr>
          <a:xfrm>
            <a:off x="2476500" y="1969294"/>
            <a:ext cx="461963"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9" name="Rectangle 8"/>
          <p:cNvSpPr/>
          <p:nvPr/>
        </p:nvSpPr>
        <p:spPr>
          <a:xfrm>
            <a:off x="2938463" y="1600200"/>
            <a:ext cx="1133475" cy="738188"/>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600" dirty="0">
                <a:solidFill>
                  <a:schemeClr val="tx1"/>
                </a:solidFill>
              </a:rPr>
              <a:t>Step 2</a:t>
            </a:r>
          </a:p>
          <a:p>
            <a:pPr algn="ctr">
              <a:defRPr/>
            </a:pPr>
            <a:r>
              <a:rPr lang="en-US" sz="1600" dirty="0"/>
              <a:t>Evaluate Threats</a:t>
            </a:r>
          </a:p>
        </p:txBody>
      </p:sp>
      <p:sp>
        <p:nvSpPr>
          <p:cNvPr id="13" name="Rectangle 12"/>
          <p:cNvSpPr/>
          <p:nvPr/>
        </p:nvSpPr>
        <p:spPr>
          <a:xfrm>
            <a:off x="6286500" y="1600200"/>
            <a:ext cx="1649413" cy="738188"/>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600" dirty="0">
                <a:solidFill>
                  <a:schemeClr val="tx1"/>
                </a:solidFill>
              </a:rPr>
              <a:t>Step 3</a:t>
            </a:r>
          </a:p>
          <a:p>
            <a:pPr algn="ctr">
              <a:defRPr/>
            </a:pPr>
            <a:r>
              <a:rPr lang="en-US" sz="1600" dirty="0"/>
              <a:t>Identify Safeguard</a:t>
            </a:r>
            <a:r>
              <a:rPr lang="en-US" dirty="0"/>
              <a:t>s</a:t>
            </a:r>
          </a:p>
        </p:txBody>
      </p:sp>
      <p:sp>
        <p:nvSpPr>
          <p:cNvPr id="24" name="Oval 23"/>
          <p:cNvSpPr/>
          <p:nvPr/>
        </p:nvSpPr>
        <p:spPr>
          <a:xfrm>
            <a:off x="1066800" y="2873375"/>
            <a:ext cx="1409700" cy="903288"/>
          </a:xfrm>
          <a:prstGeom prst="ellipse">
            <a:avLst/>
          </a:prstGeom>
          <a:solidFill>
            <a:srgbClr val="00B050"/>
          </a:solidFill>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a:t>No Threats Proceed</a:t>
            </a:r>
          </a:p>
        </p:txBody>
      </p:sp>
      <p:sp>
        <p:nvSpPr>
          <p:cNvPr id="28" name="Oval 27"/>
          <p:cNvSpPr/>
          <p:nvPr/>
        </p:nvSpPr>
        <p:spPr>
          <a:xfrm>
            <a:off x="2707480" y="2873375"/>
            <a:ext cx="1821657" cy="903288"/>
          </a:xfrm>
          <a:prstGeom prst="ellipse">
            <a:avLst/>
          </a:prstGeom>
          <a:solidFill>
            <a:srgbClr val="00B050"/>
          </a:solidFill>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a:t>Threats not Significant Proceed</a:t>
            </a:r>
          </a:p>
        </p:txBody>
      </p:sp>
      <p:sp>
        <p:nvSpPr>
          <p:cNvPr id="42" name="Oval 41"/>
          <p:cNvSpPr/>
          <p:nvPr/>
        </p:nvSpPr>
        <p:spPr>
          <a:xfrm>
            <a:off x="5737225" y="2873375"/>
            <a:ext cx="1295400" cy="903288"/>
          </a:xfrm>
          <a:prstGeom prst="ellipse">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a:t>Existing</a:t>
            </a:r>
          </a:p>
        </p:txBody>
      </p:sp>
      <p:sp>
        <p:nvSpPr>
          <p:cNvPr id="48" name="Oval 47"/>
          <p:cNvSpPr/>
          <p:nvPr/>
        </p:nvSpPr>
        <p:spPr>
          <a:xfrm>
            <a:off x="7110413" y="2873375"/>
            <a:ext cx="1304925" cy="903288"/>
          </a:xfrm>
          <a:prstGeom prst="ellipse">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a:t>New</a:t>
            </a:r>
          </a:p>
        </p:txBody>
      </p:sp>
      <p:sp>
        <p:nvSpPr>
          <p:cNvPr id="60" name="Rectangle 59"/>
          <p:cNvSpPr/>
          <p:nvPr/>
        </p:nvSpPr>
        <p:spPr>
          <a:xfrm>
            <a:off x="6286500" y="4267200"/>
            <a:ext cx="1660525" cy="674688"/>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600" dirty="0">
                <a:solidFill>
                  <a:schemeClr val="tx1"/>
                </a:solidFill>
              </a:rPr>
              <a:t>Step 4 </a:t>
            </a:r>
            <a:r>
              <a:rPr lang="en-US" sz="1600" dirty="0"/>
              <a:t>Evaluate</a:t>
            </a:r>
          </a:p>
          <a:p>
            <a:pPr algn="ctr">
              <a:defRPr/>
            </a:pPr>
            <a:r>
              <a:rPr lang="en-US" sz="1600" dirty="0"/>
              <a:t>Safeguards</a:t>
            </a:r>
          </a:p>
        </p:txBody>
      </p:sp>
      <p:sp>
        <p:nvSpPr>
          <p:cNvPr id="67" name="Oval 66"/>
          <p:cNvSpPr/>
          <p:nvPr/>
        </p:nvSpPr>
        <p:spPr>
          <a:xfrm>
            <a:off x="3233738" y="4267200"/>
            <a:ext cx="2317750" cy="674688"/>
          </a:xfrm>
          <a:prstGeom prst="ellipse">
            <a:avLst/>
          </a:prstGeom>
          <a:solidFill>
            <a:srgbClr val="FF0000"/>
          </a:solidFill>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600" dirty="0"/>
              <a:t>Threats</a:t>
            </a:r>
          </a:p>
          <a:p>
            <a:pPr algn="ctr">
              <a:defRPr/>
            </a:pPr>
            <a:r>
              <a:rPr lang="en-US" sz="1600" dirty="0"/>
              <a:t>Not Acceptable</a:t>
            </a:r>
          </a:p>
          <a:p>
            <a:pPr algn="ctr">
              <a:defRPr/>
            </a:pPr>
            <a:r>
              <a:rPr lang="en-US" sz="1600" dirty="0"/>
              <a:t>Level…Stop</a:t>
            </a:r>
          </a:p>
        </p:txBody>
      </p:sp>
      <p:sp>
        <p:nvSpPr>
          <p:cNvPr id="95" name="Oval 94"/>
          <p:cNvSpPr/>
          <p:nvPr/>
        </p:nvSpPr>
        <p:spPr>
          <a:xfrm>
            <a:off x="6008688" y="5341938"/>
            <a:ext cx="2297112" cy="796925"/>
          </a:xfrm>
          <a:prstGeom prst="ellipse">
            <a:avLst/>
          </a:prstGeom>
          <a:solidFill>
            <a:srgbClr val="00B050"/>
          </a:solidFill>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600" dirty="0"/>
              <a:t>Threats at Acceptable Proceed</a:t>
            </a:r>
          </a:p>
        </p:txBody>
      </p:sp>
      <p:cxnSp>
        <p:nvCxnSpPr>
          <p:cNvPr id="97" name="Straight Arrow Connector 96"/>
          <p:cNvCxnSpPr/>
          <p:nvPr/>
        </p:nvCxnSpPr>
        <p:spPr>
          <a:xfrm>
            <a:off x="3523331" y="2339121"/>
            <a:ext cx="0" cy="53498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04" name="Straight Arrow Connector 103"/>
          <p:cNvCxnSpPr/>
          <p:nvPr/>
        </p:nvCxnSpPr>
        <p:spPr>
          <a:xfrm>
            <a:off x="1765788" y="2339120"/>
            <a:ext cx="0" cy="53498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08" name="Straight Arrow Connector 107"/>
          <p:cNvCxnSpPr>
            <a:stCxn id="13" idx="2"/>
            <a:endCxn id="42" idx="0"/>
          </p:cNvCxnSpPr>
          <p:nvPr/>
        </p:nvCxnSpPr>
        <p:spPr>
          <a:xfrm flipH="1">
            <a:off x="6384925" y="2338388"/>
            <a:ext cx="725488" cy="53498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10" name="Straight Arrow Connector 109"/>
          <p:cNvCxnSpPr>
            <a:stCxn id="13" idx="2"/>
            <a:endCxn id="48" idx="0"/>
          </p:cNvCxnSpPr>
          <p:nvPr/>
        </p:nvCxnSpPr>
        <p:spPr>
          <a:xfrm>
            <a:off x="7110413" y="2338388"/>
            <a:ext cx="652462" cy="53498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12" name="Straight Arrow Connector 111"/>
          <p:cNvCxnSpPr>
            <a:stCxn id="42" idx="4"/>
            <a:endCxn id="60" idx="0"/>
          </p:cNvCxnSpPr>
          <p:nvPr/>
        </p:nvCxnSpPr>
        <p:spPr>
          <a:xfrm>
            <a:off x="6384925" y="3776663"/>
            <a:ext cx="731838" cy="49053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14" name="Straight Arrow Connector 113"/>
          <p:cNvCxnSpPr>
            <a:stCxn id="48" idx="4"/>
            <a:endCxn id="60" idx="0"/>
          </p:cNvCxnSpPr>
          <p:nvPr/>
        </p:nvCxnSpPr>
        <p:spPr>
          <a:xfrm flipH="1">
            <a:off x="7116763" y="3776663"/>
            <a:ext cx="646112" cy="49053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16" name="Straight Arrow Connector 115"/>
          <p:cNvCxnSpPr>
            <a:stCxn id="60" idx="1"/>
            <a:endCxn id="67" idx="6"/>
          </p:cNvCxnSpPr>
          <p:nvPr/>
        </p:nvCxnSpPr>
        <p:spPr>
          <a:xfrm flipH="1">
            <a:off x="5551488" y="4604544"/>
            <a:ext cx="735012"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22" name="Straight Arrow Connector 121"/>
          <p:cNvCxnSpPr>
            <a:stCxn id="60" idx="2"/>
          </p:cNvCxnSpPr>
          <p:nvPr/>
        </p:nvCxnSpPr>
        <p:spPr>
          <a:xfrm>
            <a:off x="7116763" y="4941888"/>
            <a:ext cx="0" cy="40005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30" name="Straight Arrow Connector 129"/>
          <p:cNvCxnSpPr>
            <a:stCxn id="9" idx="3"/>
            <a:endCxn id="13" idx="1"/>
          </p:cNvCxnSpPr>
          <p:nvPr/>
        </p:nvCxnSpPr>
        <p:spPr>
          <a:xfrm>
            <a:off x="4071938" y="1968500"/>
            <a:ext cx="2214562"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488353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Conceptual Framework  - Case Study</a:t>
            </a:r>
            <a:endParaRPr lang="en-US" dirty="0"/>
          </a:p>
        </p:txBody>
      </p:sp>
      <p:sp>
        <p:nvSpPr>
          <p:cNvPr id="4" name="Content Placeholder 3"/>
          <p:cNvSpPr>
            <a:spLocks noGrp="1"/>
          </p:cNvSpPr>
          <p:nvPr>
            <p:ph idx="1"/>
          </p:nvPr>
        </p:nvSpPr>
        <p:spPr/>
        <p:txBody>
          <a:bodyPr/>
          <a:lstStyle/>
          <a:p>
            <a:r>
              <a:rPr lang="en-US" dirty="0" smtClean="0"/>
              <a:t>Characters</a:t>
            </a:r>
          </a:p>
          <a:p>
            <a:pPr lvl="1"/>
            <a:r>
              <a:rPr lang="en-US" dirty="0"/>
              <a:t>Anthony “Auto” – Owner of Used Car Dealership</a:t>
            </a:r>
          </a:p>
          <a:p>
            <a:pPr lvl="1"/>
            <a:r>
              <a:rPr lang="en-US" dirty="0"/>
              <a:t>Evan – Owner of a CPA Firm (</a:t>
            </a:r>
            <a:r>
              <a:rPr lang="en-US"/>
              <a:t>and </a:t>
            </a:r>
            <a:r>
              <a:rPr lang="en-US" smtClean="0"/>
              <a:t>Anthony’s </a:t>
            </a:r>
            <a:r>
              <a:rPr lang="en-US" dirty="0"/>
              <a:t>brother)</a:t>
            </a:r>
          </a:p>
          <a:p>
            <a:pPr lvl="1"/>
            <a:r>
              <a:rPr lang="en-US" dirty="0"/>
              <a:t>Robert – Owner of Auto Supply Store and </a:t>
            </a:r>
            <a:r>
              <a:rPr lang="en-US" dirty="0" err="1">
                <a:cs typeface="ＭＳ Ｐゴシック" pitchFamily="-112" charset="-128"/>
              </a:rPr>
              <a:t>über</a:t>
            </a:r>
            <a:r>
              <a:rPr lang="en-US" dirty="0">
                <a:cs typeface="ＭＳ Ｐゴシック" pitchFamily="-112" charset="-128"/>
              </a:rPr>
              <a:t> mechanic (childhood friend of Auto and Evan)</a:t>
            </a:r>
            <a:endParaRPr lang="en-US" dirty="0"/>
          </a:p>
          <a:p>
            <a:r>
              <a:rPr lang="en-US" dirty="0" smtClean="0"/>
              <a:t>Situation</a:t>
            </a:r>
          </a:p>
          <a:p>
            <a:pPr lvl="1"/>
            <a:r>
              <a:rPr lang="en-US" dirty="0" smtClean="0"/>
              <a:t>Can Evan perform reviews for Robert’s store?</a:t>
            </a:r>
            <a:endParaRPr lang="en-US" dirty="0"/>
          </a:p>
        </p:txBody>
      </p:sp>
    </p:spTree>
    <p:extLst>
      <p:ext uri="{BB962C8B-B14F-4D97-AF65-F5344CB8AC3E}">
        <p14:creationId xmlns:p14="http://schemas.microsoft.com/office/powerpoint/2010/main" val="1445748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Polling Question: Conceptual Framework</a:t>
            </a:r>
            <a:endParaRPr lang="en-US" sz="3600" dirty="0"/>
          </a:p>
        </p:txBody>
      </p:sp>
      <p:sp>
        <p:nvSpPr>
          <p:cNvPr id="3" name="Content Placeholder 2"/>
          <p:cNvSpPr>
            <a:spLocks noGrp="1"/>
          </p:cNvSpPr>
          <p:nvPr>
            <p:ph idx="1"/>
          </p:nvPr>
        </p:nvSpPr>
        <p:spPr/>
        <p:txBody>
          <a:bodyPr/>
          <a:lstStyle/>
          <a:p>
            <a:pPr marL="0" indent="0">
              <a:buNone/>
              <a:defRPr/>
            </a:pPr>
            <a:r>
              <a:rPr lang="en-US" sz="3200" dirty="0">
                <a:solidFill>
                  <a:srgbClr val="FF0000"/>
                </a:solidFill>
              </a:rPr>
              <a:t>When using the conceptual </a:t>
            </a:r>
            <a:r>
              <a:rPr lang="en-US" sz="3200" dirty="0" smtClean="0">
                <a:solidFill>
                  <a:srgbClr val="FF0000"/>
                </a:solidFill>
              </a:rPr>
              <a:t>framework, if </a:t>
            </a:r>
            <a:r>
              <a:rPr lang="en-US" sz="3200" dirty="0">
                <a:solidFill>
                  <a:srgbClr val="FF0000"/>
                </a:solidFill>
              </a:rPr>
              <a:t>a threat is </a:t>
            </a:r>
            <a:r>
              <a:rPr lang="en-US" sz="3200" dirty="0" smtClean="0">
                <a:solidFill>
                  <a:srgbClr val="FF0000"/>
                </a:solidFill>
              </a:rPr>
              <a:t>significant you </a:t>
            </a:r>
            <a:r>
              <a:rPr lang="en-US" sz="3200" dirty="0">
                <a:solidFill>
                  <a:srgbClr val="FF0000"/>
                </a:solidFill>
              </a:rPr>
              <a:t>should</a:t>
            </a:r>
            <a:r>
              <a:rPr lang="en-US" sz="3200" dirty="0" smtClean="0">
                <a:solidFill>
                  <a:srgbClr val="FF0000"/>
                </a:solidFill>
              </a:rPr>
              <a:t>:</a:t>
            </a:r>
            <a:endParaRPr lang="en-US" sz="3200" dirty="0"/>
          </a:p>
          <a:p>
            <a:pPr marL="457200" indent="-457200">
              <a:buFont typeface="+mj-lt"/>
              <a:buAutoNum type="alphaUcPeriod"/>
              <a:defRPr/>
            </a:pPr>
            <a:r>
              <a:rPr lang="en-US" sz="2800" b="0" dirty="0"/>
              <a:t>Not perform the attest </a:t>
            </a:r>
            <a:r>
              <a:rPr lang="en-US" sz="2800" b="0" dirty="0" smtClean="0"/>
              <a:t>engagement</a:t>
            </a:r>
            <a:endParaRPr lang="en-US" sz="2800" b="0" dirty="0"/>
          </a:p>
          <a:p>
            <a:pPr marL="457200" indent="-457200">
              <a:buFont typeface="+mj-lt"/>
              <a:buAutoNum type="alphaUcPeriod"/>
              <a:defRPr/>
            </a:pPr>
            <a:r>
              <a:rPr lang="en-US" sz="2800" b="0" dirty="0"/>
              <a:t>Discuss the threat with those charged with </a:t>
            </a:r>
            <a:r>
              <a:rPr lang="en-US" sz="2800" b="0" dirty="0" smtClean="0"/>
              <a:t>governance</a:t>
            </a:r>
            <a:endParaRPr lang="en-US" sz="2800" b="0" dirty="0"/>
          </a:p>
          <a:p>
            <a:pPr marL="457200" indent="-457200">
              <a:buFont typeface="+mj-lt"/>
              <a:buAutoNum type="alphaUcPeriod"/>
              <a:defRPr/>
            </a:pPr>
            <a:r>
              <a:rPr lang="en-US" sz="2800" b="0" dirty="0"/>
              <a:t>Apply safeguards that eliminate or reduce the threat to an acceptable </a:t>
            </a:r>
            <a:r>
              <a:rPr lang="en-US" sz="2800" b="0" dirty="0" smtClean="0"/>
              <a:t>level</a:t>
            </a:r>
            <a:endParaRPr lang="en-US" sz="2800" b="0" dirty="0"/>
          </a:p>
          <a:p>
            <a:pPr marL="457200" indent="-457200">
              <a:buFont typeface="+mj-lt"/>
              <a:buAutoNum type="alphaUcPeriod"/>
              <a:defRPr/>
            </a:pPr>
            <a:r>
              <a:rPr lang="en-US" sz="2800" b="0" dirty="0"/>
              <a:t>Adopt policies and procedures that are designed to monitor the quality control of the attest engagement</a:t>
            </a:r>
          </a:p>
          <a:p>
            <a:pPr marL="0" indent="0">
              <a:buNone/>
            </a:pPr>
            <a:endParaRPr lang="en-US" dirty="0"/>
          </a:p>
        </p:txBody>
      </p:sp>
    </p:spTree>
    <p:extLst>
      <p:ext uri="{BB962C8B-B14F-4D97-AF65-F5344CB8AC3E}">
        <p14:creationId xmlns:p14="http://schemas.microsoft.com/office/powerpoint/2010/main" val="41373963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Polling Question: Safeguards</a:t>
            </a:r>
            <a:endParaRPr lang="en-US" sz="3600" dirty="0"/>
          </a:p>
        </p:txBody>
      </p:sp>
      <p:sp>
        <p:nvSpPr>
          <p:cNvPr id="3" name="Content Placeholder 2"/>
          <p:cNvSpPr>
            <a:spLocks noGrp="1"/>
          </p:cNvSpPr>
          <p:nvPr>
            <p:ph idx="1"/>
          </p:nvPr>
        </p:nvSpPr>
        <p:spPr/>
        <p:txBody>
          <a:bodyPr/>
          <a:lstStyle/>
          <a:p>
            <a:pPr marL="0" indent="0">
              <a:buNone/>
            </a:pPr>
            <a:r>
              <a:rPr lang="en-US" sz="3200" dirty="0">
                <a:solidFill>
                  <a:srgbClr val="FF0000"/>
                </a:solidFill>
              </a:rPr>
              <a:t>If </a:t>
            </a:r>
            <a:r>
              <a:rPr lang="en-US" sz="3200" dirty="0" smtClean="0">
                <a:solidFill>
                  <a:srgbClr val="FF0000"/>
                </a:solidFill>
              </a:rPr>
              <a:t>Evan implemented </a:t>
            </a:r>
            <a:r>
              <a:rPr lang="en-US" sz="3200" dirty="0">
                <a:solidFill>
                  <a:srgbClr val="FF0000"/>
                </a:solidFill>
              </a:rPr>
              <a:t>the same </a:t>
            </a:r>
            <a:r>
              <a:rPr lang="en-US" sz="3200" dirty="0" smtClean="0">
                <a:solidFill>
                  <a:srgbClr val="FF0000"/>
                </a:solidFill>
              </a:rPr>
              <a:t>safeguards, </a:t>
            </a:r>
            <a:r>
              <a:rPr lang="en-US" sz="3200" dirty="0">
                <a:solidFill>
                  <a:srgbClr val="FF0000"/>
                </a:solidFill>
              </a:rPr>
              <a:t>could he </a:t>
            </a:r>
            <a:r>
              <a:rPr lang="en-US" sz="3200" dirty="0" smtClean="0">
                <a:solidFill>
                  <a:srgbClr val="FF0000"/>
                </a:solidFill>
              </a:rPr>
              <a:t>perform an annual review for Auto’s used-car dealership?</a:t>
            </a:r>
            <a:endParaRPr lang="en-US" sz="3200" dirty="0">
              <a:solidFill>
                <a:srgbClr val="FF0000"/>
              </a:solidFill>
            </a:endParaRPr>
          </a:p>
          <a:p>
            <a:pPr marL="0" indent="0">
              <a:buNone/>
            </a:pPr>
            <a:endParaRPr lang="en-US" dirty="0"/>
          </a:p>
          <a:p>
            <a:pPr marL="457200" indent="-457200">
              <a:buAutoNum type="alphaUcPeriod"/>
            </a:pPr>
            <a:r>
              <a:rPr lang="en-US" sz="2800" dirty="0" smtClean="0"/>
              <a:t>Yes</a:t>
            </a:r>
          </a:p>
          <a:p>
            <a:pPr marL="457200" indent="-457200">
              <a:buAutoNum type="alphaUcPeriod"/>
            </a:pPr>
            <a:r>
              <a:rPr lang="en-US" sz="2800" dirty="0" smtClean="0"/>
              <a:t>No</a:t>
            </a:r>
            <a:endParaRPr lang="en-US" sz="2800" dirty="0"/>
          </a:p>
          <a:p>
            <a:pPr marL="0" indent="0">
              <a:buNone/>
            </a:pPr>
            <a:endParaRPr lang="en-US" dirty="0">
              <a:solidFill>
                <a:srgbClr val="FF0000"/>
              </a:solidFill>
            </a:endParaRPr>
          </a:p>
          <a:p>
            <a:pPr marL="0" indent="0">
              <a:buNone/>
            </a:pPr>
            <a:endParaRPr lang="en-US" dirty="0"/>
          </a:p>
        </p:txBody>
      </p:sp>
      <p:pic>
        <p:nvPicPr>
          <p:cNvPr id="51203" name="Picture 3" descr="C:\Users\egoria\AppData\Local\Microsoft\Windows\Temporary Internet Files\Content.IE5\96XVP7C3\MP900448291[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7943" y="3556000"/>
            <a:ext cx="3918857" cy="21587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4283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idx="1"/>
          </p:nvPr>
        </p:nvSpPr>
        <p:spPr bwMode="auto">
          <a:xfrm>
            <a:off x="508000" y="751562"/>
            <a:ext cx="8178800" cy="55158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buFontTx/>
              <a:buNone/>
            </a:pPr>
            <a:r>
              <a:rPr lang="en-US" sz="4400" dirty="0" smtClean="0">
                <a:latin typeface="Arial" pitchFamily="34" charset="0"/>
                <a:cs typeface="Arial" pitchFamily="34" charset="0"/>
              </a:rPr>
              <a:t>Summary &amp; Questions</a:t>
            </a:r>
          </a:p>
        </p:txBody>
      </p:sp>
      <p:pic>
        <p:nvPicPr>
          <p:cNvPr id="88067" name="Picture 3" descr="nmzj13q_[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24300" y="3287713"/>
            <a:ext cx="1751013" cy="1874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2" descr="C:\Users\egoria\AppData\Local\Microsoft\Windows\Temporary Internet Files\Content.IE5\IC3AGK2M\MC900441428[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68828" y="2055247"/>
            <a:ext cx="3657143" cy="36571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0772182"/>
      </p:ext>
    </p:extLst>
  </p:cSld>
  <p:clrMapOvr>
    <a:masterClrMapping/>
  </p:clrMapOvr>
  <p:timing>
    <p:tnLst>
      <p:par>
        <p:cTn id="1" dur="indefinite" restart="never" nodeType="tmRoot"/>
      </p:par>
    </p:tnLst>
  </p:timing>
</p:sld>
</file>

<file path=ppt/theme/theme1.xml><?xml version="1.0" encoding="utf-8"?>
<a:theme xmlns:a="http://schemas.openxmlformats.org/drawingml/2006/main" name="BANKS13">
  <a:themeElements>
    <a:clrScheme name="AICPA_2011">
      <a:dk1>
        <a:sysClr val="windowText" lastClr="000000"/>
      </a:dk1>
      <a:lt1>
        <a:sysClr val="window" lastClr="FFFFFF"/>
      </a:lt1>
      <a:dk2>
        <a:srgbClr val="1F497D"/>
      </a:dk2>
      <a:lt2>
        <a:srgbClr val="EEECE1"/>
      </a:lt2>
      <a:accent1>
        <a:srgbClr val="376092"/>
      </a:accent1>
      <a:accent2>
        <a:srgbClr val="953735"/>
      </a:accent2>
      <a:accent3>
        <a:srgbClr val="77933C"/>
      </a:accent3>
      <a:accent4>
        <a:srgbClr val="604A7B"/>
      </a:accent4>
      <a:accent5>
        <a:srgbClr val="31859C"/>
      </a:accent5>
      <a:accent6>
        <a:srgbClr val="E46C0A"/>
      </a:accent6>
      <a:hlink>
        <a:srgbClr val="0000FF"/>
      </a:hlink>
      <a:folHlink>
        <a:srgbClr val="FF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Downloadable Document" ma:contentTypeID="0x010100C568DB52D9D0A14D9B2FDCC96666E9F2007948130EC3DB064584E219954237AF3900C091C3940B5C43A680422C1A537FF75A02070095E3250F3CEC054694F6E13AD5E6AAB5" ma:contentTypeVersion="87" ma:contentTypeDescription="Create a downloadable document in this library" ma:contentTypeScope="" ma:versionID="f16de45c58a4837dd9da29d81062c7cd">
  <xsd:schema xmlns:xsd="http://www.w3.org/2001/XMLSchema" xmlns:xs="http://www.w3.org/2001/XMLSchema" xmlns:p="http://schemas.microsoft.com/office/2006/metadata/properties" xmlns:ns1="http://schemas.microsoft.com/sharepoint/v3" xmlns:ns2="4DA7D524-938B-468F-B919-2AD6D0493E1A" xmlns:ns3="http://schemas.microsoft.com/sharepoint/v3/fields" xmlns:ns4="4da7d524-938b-468f-b919-2ad6d0493e1a" xmlns:ns5="036e1016-b404-479e-9114-f53c6bd805b3" targetNamespace="http://schemas.microsoft.com/office/2006/metadata/properties" ma:root="true" ma:fieldsID="5c469312bf851a2323b06c4663b070aa" ns1:_="" ns2:_="" ns3:_="" ns4:_="" ns5:_="">
    <xsd:import namespace="http://schemas.microsoft.com/sharepoint/v3"/>
    <xsd:import namespace="4DA7D524-938B-468F-B919-2AD6D0493E1A"/>
    <xsd:import namespace="http://schemas.microsoft.com/sharepoint/v3/fields"/>
    <xsd:import namespace="4da7d524-938b-468f-b919-2ad6d0493e1a"/>
    <xsd:import namespace="036e1016-b404-479e-9114-f53c6bd805b3"/>
    <xsd:element name="properties">
      <xsd:complexType>
        <xsd:sequence>
          <xsd:element name="documentManagement">
            <xsd:complexType>
              <xsd:all>
                <xsd:element ref="ns1:Comments" minOccurs="0"/>
                <xsd:element ref="ns1:PublishingContact" minOccurs="0"/>
                <xsd:element ref="ns1:PublishingContactEmail" minOccurs="0"/>
                <xsd:element ref="ns1:PublishingContactName" minOccurs="0"/>
                <xsd:element ref="ns1:PublishingContactPicture" minOccurs="0"/>
                <xsd:element ref="ns1:PublishingRollupImage" minOccurs="0"/>
                <xsd:element ref="ns2:Subtitle" minOccurs="0"/>
                <xsd:element ref="ns2:Abstract" minOccurs="0"/>
                <xsd:element ref="ns2:Topic" minOccurs="0"/>
                <xsd:element ref="ns2:DocumentType" minOccurs="0"/>
                <xsd:element ref="ns1:PublishingStartDate" minOccurs="0"/>
                <xsd:element ref="ns1:PublishingExpirationDate" minOccurs="0"/>
                <xsd:element ref="ns2:CSCAccessLevel" minOccurs="0"/>
                <xsd:element ref="ns2:OrigArticleDate" minOccurs="0"/>
                <xsd:element ref="ns2:LegacyUrl" minOccurs="0"/>
                <xsd:element ref="ns2:Roles" minOccurs="0"/>
                <xsd:element ref="ns1:PublishingPageLayout" minOccurs="0"/>
                <xsd:element ref="ns1:PublishingVariationGroupID" minOccurs="0"/>
                <xsd:element ref="ns1:PublishingVariationRelationshipLinkFieldID" minOccurs="0"/>
                <xsd:element ref="ns1:Audience" minOccurs="0"/>
                <xsd:element ref="ns1:ArticleStartDate" minOccurs="0"/>
                <xsd:element ref="ns3:_Source" minOccurs="0"/>
                <xsd:element ref="ns2:CoremetricsPageID" minOccurs="0"/>
                <xsd:element ref="ns2:CoremetricsCategoryID" minOccurs="0"/>
                <xsd:element ref="ns4:CopyrightInfo" minOccurs="0"/>
                <xsd:element ref="ns2:CoremetricsCategoryID" minOccurs="0"/>
                <xsd:element ref="ns2:CoremetricsPageID" minOccurs="0"/>
                <xsd:element ref="ns4:FooterCopyrightInfo" minOccurs="0"/>
                <xsd:element ref="ns4:AICPAPageContent" minOccurs="0"/>
                <xsd:element ref="ns4:Committee" minOccurs="0"/>
                <xsd:element ref="ns3:PracticeArea" minOccurs="0"/>
                <xsd:element ref="ns5:RSS" minOccurs="0"/>
                <xsd:element ref="ns5:DisplayGuidedNavigation" minOccurs="0"/>
                <xsd:element ref="ns5:GoogleAnalyticsCode" minOccurs="0"/>
                <xsd:element ref="ns5:ExcludeFromSearch" minOccurs="0"/>
                <xsd:element ref="ns5:Industry" minOccurs="0"/>
                <xsd:element ref="ns5:SinglePlayer" minOccurs="0"/>
                <xsd:element ref="ns5:AICPAMetaTitle" minOccurs="0"/>
                <xsd:element ref="ns5:AICPAMetaDescription" minOccurs="0"/>
                <xsd:element ref="ns5:AICPAMetaKeywor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omments" ma:index="8" nillable="true" ma:displayName="Description" ma:internalName="Comments">
      <xsd:simpleType>
        <xsd:restriction base="dms:Note">
          <xsd:maxLength value="255"/>
        </xsd:restriction>
      </xsd:simpleType>
    </xsd:element>
    <xsd:element name="PublishingContact" ma:index="9" nillable="true" ma:displayName="Contact" ma:description="" ma:list="UserInfo" ma:internalName="PublishingContact">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PublishingContactEmail" ma:index="10" nillable="true" ma:displayName="Contact E-Mail Address" ma:description="" ma:internalName="PublishingContactEmail">
      <xsd:simpleType>
        <xsd:restriction base="dms:Text">
          <xsd:maxLength value="255"/>
        </xsd:restriction>
      </xsd:simpleType>
    </xsd:element>
    <xsd:element name="PublishingContactName" ma:index="11" nillable="true" ma:displayName="Contact Name" ma:description="" ma:internalName="PublishingContactName">
      <xsd:simpleType>
        <xsd:restriction base="dms:Text">
          <xsd:maxLength value="255"/>
        </xsd:restriction>
      </xsd:simpleType>
    </xsd:element>
    <xsd:element name="PublishingContactPicture" ma:index="12" nillable="true" ma:displayName="Contact Picture" ma:description="" ma:format="Image" ma:internalName="PublishingContactPicture">
      <xsd:complexType>
        <xsd:complexContent>
          <xsd:extension base="dms:URL">
            <xsd:sequence>
              <xsd:element name="Url" type="dms:ValidUrl" minOccurs="0" nillable="true"/>
              <xsd:element name="Description" type="xsd:string" nillable="true"/>
            </xsd:sequence>
          </xsd:extension>
        </xsd:complexContent>
      </xsd:complexType>
    </xsd:element>
    <xsd:element name="PublishingRollupImage" ma:index="13" nillable="true" ma:displayName="Rollup Image" ma:description="" ma:internalName="PublishingRollupImage">
      <xsd:simpleType>
        <xsd:restriction base="dms:Unknown"/>
      </xsd:simpleType>
    </xsd:element>
    <xsd:element name="PublishingStartDate" ma:index="19" nillable="true" ma:displayName="Scheduling Start Date" ma:description="" ma:internalName="PublishingStartDate">
      <xsd:simpleType>
        <xsd:restriction base="dms:Unknown"/>
      </xsd:simpleType>
    </xsd:element>
    <xsd:element name="PublishingExpirationDate" ma:index="20" nillable="true" ma:displayName="Scheduling End Date" ma:description="" ma:internalName="PublishingExpirationDate">
      <xsd:simpleType>
        <xsd:restriction base="dms:Unknown"/>
      </xsd:simpleType>
    </xsd:element>
    <xsd:element name="PublishingPageLayout" ma:index="26" nillable="true" ma:displayName="Page Layout" ma:description="" ma:internalName="PublishingPageLayout"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PublishingVariationGroupID" ma:index="27" nillable="true" ma:displayName="Variation Group ID" ma:description="" ma:hidden="true" ma:internalName="PublishingVariationGroupID">
      <xsd:simpleType>
        <xsd:restriction base="dms:Text">
          <xsd:maxLength value="255"/>
        </xsd:restriction>
      </xsd:simpleType>
    </xsd:element>
    <xsd:element name="PublishingVariationRelationshipLinkFieldID" ma:index="28" nillable="true" ma:displayName="Variation Relationship Link" ma:description="" ma:hidden="true" ma:internalName="PublishingVariationRelationshipLinkFieldID">
      <xsd:complexType>
        <xsd:complexContent>
          <xsd:extension base="dms:URL">
            <xsd:sequence>
              <xsd:element name="Url" type="dms:ValidUrl" minOccurs="0" nillable="true"/>
              <xsd:element name="Description" type="xsd:string" nillable="true"/>
            </xsd:sequence>
          </xsd:extension>
        </xsd:complexContent>
      </xsd:complexType>
    </xsd:element>
    <xsd:element name="Audience" ma:index="29" nillable="true" ma:displayName="Target Audiences" ma:description="" ma:internalName="Audience">
      <xsd:simpleType>
        <xsd:restriction base="dms:Unknown"/>
      </xsd:simpleType>
    </xsd:element>
    <xsd:element name="ArticleStartDate" ma:index="30" nillable="true" ma:displayName="Article Date" ma:description="" ma:format="DateOnly" ma:internalName="ArticleStart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4DA7D524-938B-468F-B919-2AD6D0493E1A" elementFormDefault="qualified">
    <xsd:import namespace="http://schemas.microsoft.com/office/2006/documentManagement/types"/>
    <xsd:import namespace="http://schemas.microsoft.com/office/infopath/2007/PartnerControls"/>
    <xsd:element name="Subtitle" ma:index="14" nillable="true" ma:displayName="Subtitle" ma:description="" ma:internalName="Subtitle">
      <xsd:simpleType>
        <xsd:restriction base="dms:Text">
          <xsd:maxLength value="255"/>
        </xsd:restriction>
      </xsd:simpleType>
    </xsd:element>
    <xsd:element name="Abstract" ma:index="15" nillable="true" ma:displayName="Abstract" ma:description="" ma:internalName="Abstract">
      <xsd:simpleType>
        <xsd:restriction base="dms:Unknown"/>
      </xsd:simpleType>
    </xsd:element>
    <xsd:element name="Topic" ma:index="16" nillable="true" ma:displayName="Topic" ma:description="Contains comma delimited guids" ma:internalName="Topic">
      <xsd:simpleType>
        <xsd:restriction base="dms:Note"/>
      </xsd:simpleType>
    </xsd:element>
    <xsd:element name="DocumentType" ma:index="17" nillable="true" ma:displayName="Document Type" ma:description="Contains comma delimited guids" ma:internalName="DocumentType">
      <xsd:simpleType>
        <xsd:restriction base="dms:Note"/>
      </xsd:simpleType>
    </xsd:element>
    <xsd:element name="CSCAccessLevel" ma:index="21" nillable="true" ma:displayName="Legacy CSC Access Level" ma:decimals="0" ma:description="Legacy CSC site access level" ma:internalName="CSCAccessLevel" ma:readOnly="true">
      <xsd:simpleType>
        <xsd:restriction base="dms:Number">
          <xsd:maxInclusive value="4"/>
          <xsd:minInclusive value="1"/>
        </xsd:restriction>
      </xsd:simpleType>
    </xsd:element>
    <xsd:element name="OrigArticleDate" ma:index="22" nillable="true" ma:displayName="Original Article Date" ma:description="" ma:internalName="OrigArticleDate" ma:readOnly="true">
      <xsd:simpleType>
        <xsd:restriction base="dms:DateTime"/>
      </xsd:simpleType>
    </xsd:element>
    <xsd:element name="LegacyUrl" ma:index="23" nillable="true" ma:displayName="Legacy Article Url" ma:description="" ma:internalName="Legacy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Roles" ma:index="24" nillable="true" ma:displayName="Roles" ma:description="" ma:internalName="Roles">
      <xsd:simpleType>
        <xsd:restriction base="dms:MultiChoice"/>
      </xsd:simpleType>
    </xsd:element>
    <xsd:element name="CoremetricsPageID" ma:index="32" nillable="true" ma:displayName="CoremetricsPageID" ma:description="" ma:internalName="CoremetricsPageID" ma:readOnly="false">
      <xsd:simpleType>
        <xsd:restriction base="dms:Text">
          <xsd:maxLength value="50"/>
        </xsd:restriction>
      </xsd:simpleType>
    </xsd:element>
    <xsd:element name="CoremetricsCategoryID" ma:index="33" nillable="true" ma:displayName="CoremetricsCategoryID" ma:description="" ma:internalName="CoremetricsCategoryID" ma:readOnly="false">
      <xsd:simpleType>
        <xsd:restriction base="dms:Text">
          <xsd:maxLength value="50"/>
        </xsd:restriction>
      </xsd:simpleType>
    </xsd:element>
    <xsd:element name="CoremetricsCategoryID" ma:index="35" nillable="true" ma:displayName="Coremetrics Category ID" ma:description="" ma:internalName="CoremetricsCategoryID">
      <xsd:simpleType>
        <xsd:restriction base="dms:Text">
          <xsd:maxLength value="50"/>
        </xsd:restriction>
      </xsd:simpleType>
    </xsd:element>
    <xsd:element name="CoremetricsPageID" ma:index="36" nillable="true" ma:displayName="Coremetrics Page ID" ma:description="" ma:internalName="CoremetricsPageID">
      <xsd:simpleType>
        <xsd:restriction base="dms:Text">
          <xsd:maxLength value="50"/>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ource" ma:index="31" nillable="true" ma:displayName="Source" ma:internalName="_Source">
      <xsd:simpleType>
        <xsd:restriction base="dms:Note">
          <xsd:maxLength value="255"/>
        </xsd:restriction>
      </xsd:simpleType>
    </xsd:element>
    <xsd:element name="PracticeArea" ma:index="40" nillable="true" ma:displayName="Practice Area" ma:description="" ma:list="00ae9e9f-b187-4549-a137-3970cfd0c2af" ma:internalName="PracticeArea" ma:showField="Title" ma:web="e1927741-d4ef-4e34-a580-c3e12e9be2d0">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4da7d524-938b-468f-b919-2ad6d0493e1a" elementFormDefault="qualified">
    <xsd:import namespace="http://schemas.microsoft.com/office/2006/documentManagement/types"/>
    <xsd:import namespace="http://schemas.microsoft.com/office/infopath/2007/PartnerControls"/>
    <xsd:element name="CopyrightInfo" ma:index="34" nillable="true" ma:displayName="Include Copyright Info" ma:description="" ma:internalName="CopyrightInfo">
      <xsd:simpleType>
        <xsd:restriction base="dms:Boolean"/>
      </xsd:simpleType>
    </xsd:element>
    <xsd:element name="FooterCopyrightInfo" ma:index="37" nillable="true" ma:displayName="Include Footer Copyright Info" ma:description="" ma:internalName="FooterCopyrightInfo">
      <xsd:simpleType>
        <xsd:restriction base="dms:Boolean"/>
      </xsd:simpleType>
    </xsd:element>
    <xsd:element name="AICPAPageContent" ma:index="38" nillable="true" ma:displayName="AICPAPageContent" ma:description="" ma:internalName="AICPAPageContent" ma:readOnly="false">
      <xsd:simpleType>
        <xsd:restriction base="dms:Unknown"/>
      </xsd:simpleType>
    </xsd:element>
    <xsd:element name="Committee" ma:index="39" nillable="true" ma:displayName="Committee" ma:description="" ma:internalName="Committee" ma:readOnly="false">
      <xsd:simpleType>
        <xsd:restriction base="dms:Text">
          <xsd:maxLength value="50"/>
        </xsd:restriction>
      </xsd:simpleType>
    </xsd:element>
  </xsd:schema>
  <xsd:schema xmlns:xsd="http://www.w3.org/2001/XMLSchema" xmlns:xs="http://www.w3.org/2001/XMLSchema" xmlns:dms="http://schemas.microsoft.com/office/2006/documentManagement/types" xmlns:pc="http://schemas.microsoft.com/office/infopath/2007/PartnerControls" targetNamespace="036e1016-b404-479e-9114-f53c6bd805b3" elementFormDefault="qualified">
    <xsd:import namespace="http://schemas.microsoft.com/office/2006/documentManagement/types"/>
    <xsd:import namespace="http://schemas.microsoft.com/office/infopath/2007/PartnerControls"/>
    <xsd:element name="RSS" ma:index="42" nillable="true" ma:displayName="RSS" ma:description="Contains comma delemited feed locations" ma:internalName="RSS">
      <xsd:simpleType>
        <xsd:restriction base="dms:Unknown"/>
      </xsd:simpleType>
    </xsd:element>
    <xsd:element name="DisplayGuidedNavigation" ma:index="43" nillable="true" ma:displayName="Display GuidedNavigation" ma:default="Show" ma:format="RadioButtons" ma:internalName="DisplayGuidedNavigation">
      <xsd:simpleType>
        <xsd:restriction base="dms:Choice">
          <xsd:enumeration value="Show"/>
          <xsd:enumeration value="Hide"/>
        </xsd:restriction>
      </xsd:simpleType>
    </xsd:element>
    <xsd:element name="GoogleAnalyticsCode" ma:index="44" nillable="true" ma:displayName="Google Analytics Code" ma:description="" ma:internalName="GoogleAnalyticsCode">
      <xsd:simpleType>
        <xsd:restriction base="dms:Unknown"/>
      </xsd:simpleType>
    </xsd:element>
    <xsd:element name="ExcludeFromSearch" ma:index="45" nillable="true" ma:displayName="Exclude From Search" ma:internalName="ExcludeFromSearch">
      <xsd:simpleType>
        <xsd:restriction base="dms:Boolean"/>
      </xsd:simpleType>
    </xsd:element>
    <xsd:element name="Industry" ma:index="46" nillable="true" ma:displayName="Industry" ma:format="RadioButtons" ma:internalName="Industry">
      <xsd:simpleType>
        <xsd:restriction base="dms:Choice">
          <xsd:enumeration value="None"/>
          <xsd:enumeration value="Airlines"/>
          <xsd:enumeration value="Construction"/>
          <xsd:enumeration value="Depository and Lending Institutions"/>
          <xsd:enumeration value="Employee Benefit Plans"/>
          <xsd:enumeration value="Healthcare"/>
          <xsd:enumeration value="Insurance"/>
          <xsd:enumeration value="Investment Companies"/>
          <xsd:enumeration value="Not-for-Profit"/>
          <xsd:enumeration value="Oil and Gas"/>
          <xsd:enumeration value="State and Local Governments"/>
          <xsd:enumeration value="Stockbrokerage and Investment Banking"/>
        </xsd:restriction>
      </xsd:simpleType>
    </xsd:element>
    <xsd:element name="SinglePlayer" ma:index="47" nillable="true" ma:displayName="AICPA Single Player" ma:internalName="SinglePlayer">
      <xsd:simpleType>
        <xsd:restriction base="dms:Unknown"/>
      </xsd:simpleType>
    </xsd:element>
    <xsd:element name="AICPAMetaTitle" ma:index="48" nillable="true" ma:displayName="AICPA Meta Title" ma:description="AICPA Meta Title" ma:internalName="AICPAMetaTitle">
      <xsd:simpleType>
        <xsd:restriction base="dms:Note">
          <xsd:maxLength value="70"/>
        </xsd:restriction>
      </xsd:simpleType>
    </xsd:element>
    <xsd:element name="AICPAMetaDescription" ma:index="49" nillable="true" ma:displayName="AICPA Meta Description" ma:description="AICPA Meta Description" ma:internalName="AICPAMetaDescription">
      <xsd:simpleType>
        <xsd:restriction base="dms:Note">
          <xsd:maxLength value="200"/>
        </xsd:restriction>
      </xsd:simpleType>
    </xsd:element>
    <xsd:element name="AICPAMetaKeywords" ma:index="50" nillable="true" ma:displayName="AICPA Meta Keywords" ma:description="AICPA Meta Keywords" ma:internalName="AICPAMetaKeywords">
      <xsd:simpleType>
        <xsd:restriction base="dms:Note">
          <xsd:maxLength value="70"/>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5" ma:displayName="Author"/>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ma:index="18"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79FBA4A-03A3-47CE-9B78-A84446228582}">
  <ds:schemaRefs>
    <ds:schemaRef ds:uri="http://schemas.microsoft.com/sharepoint/v3/contenttype/forms"/>
  </ds:schemaRefs>
</ds:datastoreItem>
</file>

<file path=customXml/itemProps2.xml><?xml version="1.0" encoding="utf-8"?>
<ds:datastoreItem xmlns:ds="http://schemas.openxmlformats.org/officeDocument/2006/customXml" ds:itemID="{687EC834-A17A-4C0C-BF27-833632D7CB16}">
  <ds:schemaRefs>
    <ds:schemaRef ds:uri="http://schemas.microsoft.com/office/2006/metadata/properties"/>
    <ds:schemaRef ds:uri="http://schemas.openxmlformats.org/package/2006/metadata/core-properties"/>
    <ds:schemaRef ds:uri="http://purl.org/dc/elements/1.1/"/>
    <ds:schemaRef ds:uri="http://schemas.microsoft.com/office/2006/documentManagement/types"/>
    <ds:schemaRef ds:uri="http://www.w3.org/XML/1998/namespace"/>
    <ds:schemaRef ds:uri="http://purl.org/dc/terms/"/>
    <ds:schemaRef ds:uri="http://purl.org/dc/dcmitype/"/>
  </ds:schemaRefs>
</ds:datastoreItem>
</file>

<file path=customXml/itemProps3.xml><?xml version="1.0" encoding="utf-8"?>
<ds:datastoreItem xmlns:ds="http://schemas.openxmlformats.org/officeDocument/2006/customXml" ds:itemID="{BEBA67DE-CE95-4DD3-9C01-129BE895DC5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DA7D524-938B-468F-B919-2AD6D0493E1A"/>
    <ds:schemaRef ds:uri="http://schemas.microsoft.com/sharepoint/v3/fields"/>
    <ds:schemaRef ds:uri="4da7d524-938b-468f-b919-2ad6d0493e1a"/>
    <ds:schemaRef ds:uri="036e1016-b404-479e-9114-f53c6bd805b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BANKS13</Template>
  <TotalTime>72</TotalTime>
  <Words>1169</Words>
  <Application>Microsoft Office PowerPoint</Application>
  <PresentationFormat>On-screen Show (4:3)</PresentationFormat>
  <Paragraphs>123</Paragraphs>
  <Slides>7</Slides>
  <Notes>6</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BANKS13</vt:lpstr>
      <vt:lpstr>Conceptual Framework</vt:lpstr>
      <vt:lpstr>What is a Conceptual Framework</vt:lpstr>
      <vt:lpstr>Steps of the Conceptual Framework</vt:lpstr>
      <vt:lpstr>Conceptual Framework  - Case Study</vt:lpstr>
      <vt:lpstr>Polling Question: Conceptual Framework</vt:lpstr>
      <vt:lpstr>Polling Question: Safeguards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AICPA Conceptual Framework Approach and Case Study</dc:title>
  <dc:creator>mdenaris</dc:creator>
  <cp:lastModifiedBy>Ellen Goria</cp:lastModifiedBy>
  <cp:revision>15</cp:revision>
  <cp:lastPrinted>2010-07-29T14:29:12Z</cp:lastPrinted>
  <dcterms:created xsi:type="dcterms:W3CDTF">2013-04-15T13:57:56Z</dcterms:created>
  <dcterms:modified xsi:type="dcterms:W3CDTF">2014-12-18T14:27:43Z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0x010100C568DB52D9D0A14D9B2FDCC96666E9F2007948130EC3DB064584E219954237AF3900C091C3940B5C43A680422C1A537FF75A02070095E3250F3CEC054694F6E13AD5E6AAB5</vt:lpwstr>
  </property>
</Properties>
</file>