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  <p:sldMasterId id="2147483694" r:id="rId5"/>
  </p:sldMasterIdLst>
  <p:notesMasterIdLst>
    <p:notesMasterId r:id="rId15"/>
  </p:notesMasterIdLst>
  <p:handoutMasterIdLst>
    <p:handoutMasterId r:id="rId16"/>
  </p:handoutMasterIdLst>
  <p:sldIdLst>
    <p:sldId id="400" r:id="rId6"/>
    <p:sldId id="422" r:id="rId7"/>
    <p:sldId id="438" r:id="rId8"/>
    <p:sldId id="358" r:id="rId9"/>
    <p:sldId id="437" r:id="rId10"/>
    <p:sldId id="439" r:id="rId11"/>
    <p:sldId id="435" r:id="rId12"/>
    <p:sldId id="436" r:id="rId13"/>
    <p:sldId id="385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9">
          <p15:clr>
            <a:srgbClr val="A4A3A4"/>
          </p15:clr>
        </p15:guide>
        <p15:guide id="2" pos="1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6" userDrawn="1">
          <p15:clr>
            <a:srgbClr val="A4A3A4"/>
          </p15:clr>
        </p15:guide>
        <p15:guide id="2" pos="2143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151" userDrawn="1">
          <p15:clr>
            <a:srgbClr val="A4A3A4"/>
          </p15:clr>
        </p15:guide>
        <p15:guide id="5" pos="2152" userDrawn="1">
          <p15:clr>
            <a:srgbClr val="A4A3A4"/>
          </p15:clr>
        </p15:guide>
        <p15:guide id="6" pos="2160" userDrawn="1">
          <p15:clr>
            <a:srgbClr val="A4A3A4"/>
          </p15:clr>
        </p15:guide>
        <p15:guide id="7" orient="horz" pos="2228">
          <p15:clr>
            <a:srgbClr val="A4A3A4"/>
          </p15:clr>
        </p15:guide>
        <p15:guide id="8" orient="horz" pos="2237">
          <p15:clr>
            <a:srgbClr val="A4A3A4"/>
          </p15:clr>
        </p15:guide>
        <p15:guide id="9" pos="2933">
          <p15:clr>
            <a:srgbClr val="A4A3A4"/>
          </p15:clr>
        </p15:guide>
        <p15:guide id="10" pos="2945">
          <p15:clr>
            <a:srgbClr val="A4A3A4"/>
          </p15:clr>
        </p15:guide>
        <p15:guide id="11" pos="2946">
          <p15:clr>
            <a:srgbClr val="A4A3A4"/>
          </p15:clr>
        </p15:guide>
        <p15:guide id="12" pos="2957">
          <p15:clr>
            <a:srgbClr val="A4A3A4"/>
          </p15:clr>
        </p15:guide>
        <p15:guide id="13" orient="horz" pos="3816">
          <p15:clr>
            <a:srgbClr val="A4A3A4"/>
          </p15:clr>
        </p15:guide>
        <p15:guide id="14" orient="horz" pos="3832">
          <p15:clr>
            <a:srgbClr val="A4A3A4"/>
          </p15:clr>
        </p15:guide>
        <p15:guide id="15" pos="1600">
          <p15:clr>
            <a:srgbClr val="A4A3A4"/>
          </p15:clr>
        </p15:guide>
        <p15:guide id="16" pos="1606">
          <p15:clr>
            <a:srgbClr val="A4A3A4"/>
          </p15:clr>
        </p15:guide>
        <p15:guide id="17" pos="1607">
          <p15:clr>
            <a:srgbClr val="A4A3A4"/>
          </p15:clr>
        </p15:guide>
        <p15:guide id="18" pos="1613">
          <p15:clr>
            <a:srgbClr val="A4A3A4"/>
          </p15:clr>
        </p15:guide>
        <p15:guide id="19" pos="2190">
          <p15:clr>
            <a:srgbClr val="A4A3A4"/>
          </p15:clr>
        </p15:guide>
        <p15:guide id="20" pos="2199">
          <p15:clr>
            <a:srgbClr val="A4A3A4"/>
          </p15:clr>
        </p15:guide>
        <p15:guide id="21" pos="2200">
          <p15:clr>
            <a:srgbClr val="A4A3A4"/>
          </p15:clr>
        </p15:guide>
        <p15:guide id="2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Wright" initials="DW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63391" autoAdjust="0"/>
  </p:normalViewPr>
  <p:slideViewPr>
    <p:cSldViewPr snapToGrid="0" snapToObjects="1">
      <p:cViewPr varScale="1">
        <p:scale>
          <a:sx n="58" d="100"/>
          <a:sy n="58" d="100"/>
        </p:scale>
        <p:origin x="2394" y="72"/>
      </p:cViewPr>
      <p:guideLst>
        <p:guide orient="horz" pos="4109"/>
        <p:guide pos="1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-816" y="216"/>
      </p:cViewPr>
      <p:guideLst>
        <p:guide orient="horz" pos="2916"/>
        <p:guide pos="2143"/>
        <p:guide orient="horz" pos="2928"/>
        <p:guide pos="2151"/>
        <p:guide pos="2152"/>
        <p:guide pos="2160"/>
        <p:guide orient="horz" pos="2228"/>
        <p:guide orient="horz" pos="2237"/>
        <p:guide pos="2933"/>
        <p:guide pos="2945"/>
        <p:guide pos="2946"/>
        <p:guide pos="2957"/>
        <p:guide orient="horz" pos="3816"/>
        <p:guide orient="horz" pos="3832"/>
        <p:guide pos="1600"/>
        <p:guide pos="1606"/>
        <p:guide pos="1607"/>
        <p:guide pos="1613"/>
        <p:guide pos="2190"/>
        <p:guide pos="2199"/>
        <p:guide pos="220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2981" tIns="46490" rIns="92981" bIns="464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981" tIns="46490" rIns="92981" bIns="46490" rtlCol="0"/>
          <a:lstStyle>
            <a:lvl1pPr algn="r">
              <a:defRPr sz="1200"/>
            </a:lvl1pPr>
          </a:lstStyle>
          <a:p>
            <a:fld id="{0D731239-0676-2C48-AB28-F37341BC095F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70"/>
            <a:ext cx="3037840" cy="464820"/>
          </a:xfrm>
          <a:prstGeom prst="rect">
            <a:avLst/>
          </a:prstGeom>
        </p:spPr>
        <p:txBody>
          <a:bodyPr vert="horz" lIns="92981" tIns="46490" rIns="92981" bIns="464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70"/>
            <a:ext cx="3037840" cy="464820"/>
          </a:xfrm>
          <a:prstGeom prst="rect">
            <a:avLst/>
          </a:prstGeom>
        </p:spPr>
        <p:txBody>
          <a:bodyPr vert="horz" lIns="92981" tIns="46490" rIns="92981" bIns="46490" rtlCol="0" anchor="b"/>
          <a:lstStyle>
            <a:lvl1pPr algn="r">
              <a:defRPr sz="1200"/>
            </a:lvl1pPr>
          </a:lstStyle>
          <a:p>
            <a:fld id="{1914FE62-26CE-004A-876E-9B80845639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72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2981" tIns="46490" rIns="92981" bIns="464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981" tIns="46490" rIns="92981" bIns="46490" rtlCol="0"/>
          <a:lstStyle>
            <a:lvl1pPr algn="r">
              <a:defRPr sz="1200"/>
            </a:lvl1pPr>
          </a:lstStyle>
          <a:p>
            <a:fld id="{ABA2A5F2-001D-7446-8775-DEDC60F41DE9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1" tIns="46490" rIns="92981" bIns="464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4"/>
            <a:ext cx="5608320" cy="4183380"/>
          </a:xfrm>
          <a:prstGeom prst="rect">
            <a:avLst/>
          </a:prstGeom>
        </p:spPr>
        <p:txBody>
          <a:bodyPr vert="horz" lIns="92981" tIns="46490" rIns="92981" bIns="464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70"/>
            <a:ext cx="3037840" cy="464820"/>
          </a:xfrm>
          <a:prstGeom prst="rect">
            <a:avLst/>
          </a:prstGeom>
        </p:spPr>
        <p:txBody>
          <a:bodyPr vert="horz" lIns="92981" tIns="46490" rIns="92981" bIns="464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0"/>
            <a:ext cx="3037840" cy="464820"/>
          </a:xfrm>
          <a:prstGeom prst="rect">
            <a:avLst/>
          </a:prstGeom>
        </p:spPr>
        <p:txBody>
          <a:bodyPr vert="horz" lIns="92981" tIns="46490" rIns="92981" bIns="46490" rtlCol="0" anchor="b"/>
          <a:lstStyle>
            <a:lvl1pPr algn="r">
              <a:defRPr sz="1200"/>
            </a:lvl1pPr>
          </a:lstStyle>
          <a:p>
            <a:fld id="{F2F6DA05-F402-6345-8394-8704D1252F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782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C75A-BCC4-468D-AFC9-9EA9935259D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6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DA05-F402-6345-8394-8704D1252F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4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7788" indent="-227788"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C75A-BCC4-468D-AFC9-9EA9935259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9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1" indent="-34290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C75A-BCC4-468D-AFC9-9EA9935259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4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1" indent="-34290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C75A-BCC4-468D-AFC9-9EA9935259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4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1" indent="-34290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9C75A-BCC4-468D-AFC9-9EA9935259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5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>
              <a:latin typeface="Arial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DA05-F402-6345-8394-8704D1252F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44D2-84CE-A246-8A37-DB3E977962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DA05-F402-6345-8394-8704D1252FB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4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3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6252"/>
            <a:ext cx="8229600" cy="1143000"/>
          </a:xfrm>
        </p:spPr>
        <p:txBody>
          <a:bodyPr>
            <a:normAutofit/>
          </a:bodyPr>
          <a:lstStyle>
            <a:lvl1pPr>
              <a:defRPr sz="35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5558"/>
            <a:ext cx="8229600" cy="4451684"/>
          </a:xfrm>
        </p:spPr>
        <p:txBody>
          <a:bodyPr vert="eaVert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2"/>
            <a:ext cx="914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07433"/>
            <a:ext cx="2057400" cy="4467726"/>
          </a:xfrm>
        </p:spPr>
        <p:txBody>
          <a:bodyPr vert="eaVert">
            <a:normAutofit/>
          </a:bodyPr>
          <a:lstStyle>
            <a:lvl1pPr>
              <a:defRPr sz="3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07434"/>
            <a:ext cx="6019800" cy="4467727"/>
          </a:xfrm>
        </p:spPr>
        <p:txBody>
          <a:bodyPr vert="eaVert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2"/>
            <a:ext cx="914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4192" y="759184"/>
            <a:ext cx="7976705" cy="593807"/>
          </a:xfrm>
        </p:spPr>
        <p:txBody>
          <a:bodyPr/>
          <a:lstStyle>
            <a:lvl1pPr algn="l">
              <a:defRPr>
                <a:solidFill>
                  <a:srgbClr val="746AA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73864" y="1190041"/>
            <a:ext cx="7909076" cy="799214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800">
                <a:solidFill>
                  <a:srgbClr val="47308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864" y="2022159"/>
            <a:ext cx="7909076" cy="36510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5034" y="6557631"/>
            <a:ext cx="3998967" cy="257268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baseline="30000" dirty="0" smtClean="0"/>
              <a:t>© 2014 Grant Thornton LLP  |  All rights reserved  |  U.S. member firm of Grant Thornton International Ltd</a:t>
            </a:r>
            <a:endParaRPr lang="en-US" baseline="30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5598" y="6427920"/>
            <a:ext cx="394375" cy="25415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44454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4466797-84EF-441E-AAC4-F185358CB9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79" y="6427920"/>
            <a:ext cx="1194486" cy="2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808662"/>
            <a:ext cx="2133600" cy="365125"/>
          </a:xfrm>
        </p:spPr>
        <p:txBody>
          <a:bodyPr/>
          <a:lstStyle/>
          <a:p>
            <a:fld id="{4382E00E-04BB-434E-BF0A-9C9E2DA897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5808662"/>
            <a:ext cx="2133600" cy="365125"/>
          </a:xfrm>
        </p:spPr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9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943600"/>
            <a:ext cx="2133600" cy="365125"/>
          </a:xfrm>
        </p:spPr>
        <p:txBody>
          <a:bodyPr/>
          <a:lstStyle/>
          <a:p>
            <a:fld id="{197950B2-8F92-4240-8F3D-9A8977504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2133600" cy="365125"/>
          </a:xfrm>
        </p:spPr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3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E37A-A9C6-4983-8908-B6BC9377F2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20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5943600"/>
            <a:ext cx="2133600" cy="365125"/>
          </a:xfrm>
        </p:spPr>
        <p:txBody>
          <a:bodyPr/>
          <a:lstStyle/>
          <a:p>
            <a:fld id="{53667887-5A41-4A6D-932C-B84D4484F6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6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5943600"/>
            <a:ext cx="2133600" cy="365125"/>
          </a:xfrm>
        </p:spPr>
        <p:txBody>
          <a:bodyPr/>
          <a:lstStyle/>
          <a:p>
            <a:fld id="{3D936E52-13C5-479C-9E7C-6057507CC1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3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5808662"/>
            <a:ext cx="2133600" cy="365125"/>
          </a:xfrm>
        </p:spPr>
        <p:txBody>
          <a:bodyPr/>
          <a:lstStyle/>
          <a:p>
            <a:fld id="{ECB4394D-5AE2-4685-9393-BD14D59A7C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3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791200"/>
            <a:ext cx="2133600" cy="365125"/>
          </a:xfrm>
        </p:spPr>
        <p:txBody>
          <a:bodyPr/>
          <a:lstStyle/>
          <a:p>
            <a:fld id="{C4D1E1B0-1CC7-4296-8C7E-DA4280035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0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0263"/>
            <a:ext cx="8229600" cy="1143000"/>
          </a:xfrm>
        </p:spPr>
        <p:txBody>
          <a:bodyPr>
            <a:normAutofit/>
          </a:bodyPr>
          <a:lstStyle>
            <a:lvl1pPr>
              <a:defRPr sz="3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74957"/>
          </a:xfrm>
        </p:spPr>
        <p:txBody>
          <a:bodyPr/>
          <a:lstStyle>
            <a:lvl1pPr>
              <a:defRPr sz="2500">
                <a:latin typeface="Arial" pitchFamily="34" charset="0"/>
                <a:cs typeface="Arial" pitchFamily="34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  <a:lvl3pPr>
              <a:defRPr sz="1900">
                <a:latin typeface="Arial" pitchFamily="34" charset="0"/>
                <a:cs typeface="Arial" pitchFamily="34" charset="0"/>
              </a:defRPr>
            </a:lvl3pPr>
            <a:lvl4pPr>
              <a:defRPr sz="1700">
                <a:latin typeface="Arial" pitchFamily="34" charset="0"/>
                <a:cs typeface="Arial" pitchFamily="34" charset="0"/>
              </a:defRPr>
            </a:lvl4pPr>
            <a:lvl5pPr>
              <a:defRPr sz="17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2"/>
            <a:ext cx="914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2B33-CE8E-4F86-B775-43A1AEC2F5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35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B03E-8826-42C5-851C-C2D1A0B0AF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73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EB6D-B1E3-4433-BB78-49710FE31A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8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26163"/>
            <a:ext cx="2133600" cy="365125"/>
          </a:xfrm>
        </p:spPr>
        <p:txBody>
          <a:bodyPr/>
          <a:lstStyle/>
          <a:p>
            <a:fld id="{2DD8934C-2655-41D7-8626-CA40EFF858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B9A4-2529-D14D-A7B3-69ADCA754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0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5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2"/>
            <a:ext cx="914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4273"/>
            <a:ext cx="8229600" cy="1143000"/>
          </a:xfrm>
        </p:spPr>
        <p:txBody>
          <a:bodyPr>
            <a:normAutofit/>
          </a:bodyPr>
          <a:lstStyle>
            <a:lvl1pPr>
              <a:defRPr sz="3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714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714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2"/>
            <a:ext cx="914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6252"/>
            <a:ext cx="8229600" cy="1143000"/>
          </a:xfrm>
        </p:spPr>
        <p:txBody>
          <a:bodyPr>
            <a:normAutofit/>
          </a:bodyPr>
          <a:lstStyle>
            <a:lvl1pPr>
              <a:defRPr sz="35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40388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640388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2"/>
            <a:ext cx="914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6252"/>
            <a:ext cx="8229600" cy="1143000"/>
          </a:xfrm>
        </p:spPr>
        <p:txBody>
          <a:bodyPr>
            <a:normAutofit/>
          </a:bodyPr>
          <a:lstStyle>
            <a:lvl1pPr>
              <a:defRPr sz="35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2"/>
            <a:ext cx="914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2"/>
            <a:ext cx="914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80147"/>
            <a:ext cx="3008313" cy="1162050"/>
          </a:xfrm>
        </p:spPr>
        <p:txBody>
          <a:bodyPr anchor="b">
            <a:normAutofit/>
          </a:bodyPr>
          <a:lstStyle>
            <a:lvl1pPr algn="l">
              <a:defRPr sz="21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80149"/>
            <a:ext cx="5111750" cy="419501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112169"/>
            <a:ext cx="3008313" cy="266299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2"/>
            <a:ext cx="914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1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39517"/>
            <a:ext cx="5486400" cy="33880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52011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2"/>
            <a:ext cx="914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-Pg_WhiteBkgd_2013_thinner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2" y="1078992"/>
            <a:ext cx="9143998" cy="640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3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Int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73671" y="6119116"/>
            <a:ext cx="1828800" cy="397933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102428" y="6326355"/>
            <a:ext cx="2746905" cy="272154"/>
            <a:chOff x="222742" y="6334376"/>
            <a:chExt cx="2746905" cy="272154"/>
          </a:xfrm>
        </p:grpSpPr>
        <p:sp>
          <p:nvSpPr>
            <p:cNvPr id="23" name="TextBox 6"/>
            <p:cNvSpPr txBox="1"/>
            <p:nvPr/>
          </p:nvSpPr>
          <p:spPr>
            <a:xfrm>
              <a:off x="222742" y="6334376"/>
              <a:ext cx="2746905" cy="272154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rPr>
                <a:t>aba.com1-800-BANKERS</a:t>
              </a:r>
              <a:endParaRPr lang="en-US" sz="1100" b="1" dirty="0">
                <a:solidFill>
                  <a:srgbClr val="005A8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29073" y="6419573"/>
              <a:ext cx="0" cy="100584"/>
            </a:xfrm>
            <a:prstGeom prst="line">
              <a:avLst/>
            </a:prstGeom>
            <a:ln w="1270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2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2893CD98-86CC-4E22-A803-A14D1DD5C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6" r:id="rId12"/>
  </p:sldLayoutIdLst>
  <p:transition spd="slow">
    <p:wip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5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9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7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.jpg"/>
          <p:cNvPicPr>
            <a:picLocks noChangeAspect="1"/>
          </p:cNvPicPr>
          <p:nvPr userDrawn="1"/>
        </p:nvPicPr>
        <p:blipFill>
          <a:blip r:embed="rId13"/>
          <a:srcRect b="78571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1D891-72D6-43F9-A848-6B7310F41B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C15D-2227-7C49-A265-54225E64A4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nt.jpg"/>
          <p:cNvPicPr>
            <a:picLocks noChangeAspect="1"/>
          </p:cNvPicPr>
          <p:nvPr userDrawn="1"/>
        </p:nvPicPr>
        <p:blipFill>
          <a:blip r:embed="rId13"/>
          <a:srcRect t="89286"/>
          <a:stretch>
            <a:fillRect/>
          </a:stretch>
        </p:blipFill>
        <p:spPr>
          <a:xfrm>
            <a:off x="0" y="6096000"/>
            <a:ext cx="9144000" cy="685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76200" y="6226175"/>
            <a:ext cx="68580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200" dirty="0" smtClean="0">
                <a:solidFill>
                  <a:srgbClr val="005496"/>
                </a:solidFill>
                <a:latin typeface="Arial Bold"/>
                <a:ea typeface="+mj-ea"/>
                <a:cs typeface="Arial Bold"/>
              </a:rPr>
              <a:t>aba.com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old"/>
                <a:ea typeface="+mj-ea"/>
                <a:cs typeface="Arial Bold"/>
              </a:rPr>
              <a:t>|</a:t>
            </a:r>
            <a:r>
              <a:rPr lang="en-US" sz="1200" dirty="0" smtClean="0">
                <a:solidFill>
                  <a:srgbClr val="005496"/>
                </a:solidFill>
                <a:latin typeface="Arial Bold"/>
                <a:ea typeface="+mj-ea"/>
                <a:cs typeface="Arial Bold"/>
              </a:rPr>
              <a:t>1-800-BANKERS</a:t>
            </a:r>
          </a:p>
        </p:txBody>
      </p:sp>
    </p:spTree>
    <p:extLst>
      <p:ext uri="{BB962C8B-B14F-4D97-AF65-F5344CB8AC3E}">
        <p14:creationId xmlns:p14="http://schemas.microsoft.com/office/powerpoint/2010/main" val="2835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6858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Arial Bold"/>
                <a:cs typeface="Arial Bold"/>
              </a:rPr>
              <a:t>Current Expected Credit Loss (CECL) Accounting Standard: </a:t>
            </a:r>
            <a:br>
              <a:rPr lang="en-US" sz="3200" dirty="0" smtClean="0">
                <a:latin typeface="Arial Bold"/>
                <a:cs typeface="Arial Bold"/>
              </a:rPr>
            </a:br>
            <a:endParaRPr lang="en-US" sz="3200" dirty="0">
              <a:latin typeface="Arial Bold"/>
              <a:cs typeface="Arial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465" y="3474474"/>
            <a:ext cx="6609735" cy="2174158"/>
          </a:xfrm>
        </p:spPr>
        <p:txBody>
          <a:bodyPr>
            <a:normAutofit/>
          </a:bodyPr>
          <a:lstStyle/>
          <a:p>
            <a:r>
              <a:rPr lang="en-US" dirty="0">
                <a:latin typeface="Arial Bold"/>
                <a:cs typeface="Arial Bold"/>
              </a:rPr>
              <a:t>An Introduction for Bank CEOs and their Board</a:t>
            </a:r>
            <a:endParaRPr lang="en-US" dirty="0" smtClean="0">
              <a:latin typeface="Arial "/>
              <a:cs typeface="Arial 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6226175"/>
            <a:ext cx="68580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005496"/>
                </a:solidFill>
                <a:latin typeface="Arial Bold"/>
                <a:ea typeface="+mj-ea"/>
                <a:cs typeface="Arial Bold"/>
              </a:rPr>
              <a:t>aba.com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old"/>
                <a:ea typeface="+mj-ea"/>
                <a:cs typeface="Arial Bold"/>
              </a:rPr>
              <a:t>|</a:t>
            </a:r>
            <a:r>
              <a:rPr lang="en-US" dirty="0" smtClean="0">
                <a:solidFill>
                  <a:srgbClr val="005496"/>
                </a:solidFill>
                <a:latin typeface="Arial Bold"/>
                <a:ea typeface="+mj-ea"/>
                <a:cs typeface="Arial Bold"/>
              </a:rPr>
              <a:t>1-800-BANKERS</a:t>
            </a:r>
          </a:p>
        </p:txBody>
      </p:sp>
    </p:spTree>
    <p:extLst>
      <p:ext uri="{BB962C8B-B14F-4D97-AF65-F5344CB8AC3E}">
        <p14:creationId xmlns:p14="http://schemas.microsoft.com/office/powerpoint/2010/main" val="7598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The Change to CECL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03" y="2129082"/>
            <a:ext cx="7956645" cy="393579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17500" y="1433320"/>
            <a:ext cx="4432300" cy="944709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FAS </a:t>
            </a:r>
            <a:r>
              <a:rPr lang="en-US" sz="3200" b="1" dirty="0">
                <a:solidFill>
                  <a:srgbClr val="0070C0"/>
                </a:solidFill>
              </a:rPr>
              <a:t>5: 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“Losses </a:t>
            </a:r>
            <a:r>
              <a:rPr lang="en-US" sz="3200" b="1" dirty="0">
                <a:solidFill>
                  <a:srgbClr val="0070C0"/>
                </a:solidFill>
              </a:rPr>
              <a:t>in the </a:t>
            </a:r>
            <a:r>
              <a:rPr lang="en-US" sz="3200" b="1" dirty="0" smtClean="0">
                <a:solidFill>
                  <a:srgbClr val="0070C0"/>
                </a:solidFill>
              </a:rPr>
              <a:t>Portfolio”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4978400" y="1492112"/>
            <a:ext cx="4089400" cy="885917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CECL: 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“Risk in </a:t>
            </a:r>
            <a:r>
              <a:rPr lang="en-US" sz="3200" b="1" dirty="0">
                <a:solidFill>
                  <a:srgbClr val="0070C0"/>
                </a:solidFill>
              </a:rPr>
              <a:t>the </a:t>
            </a:r>
            <a:r>
              <a:rPr lang="en-US" sz="3200" b="1" dirty="0" smtClean="0">
                <a:solidFill>
                  <a:srgbClr val="0070C0"/>
                </a:solidFill>
              </a:rPr>
              <a:t>Portfolio”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17500" y="2540488"/>
            <a:ext cx="4363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Estimate of “Incurred loss”</a:t>
            </a:r>
          </a:p>
          <a:p>
            <a:endParaRPr lang="en-US" u="sng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58854" y="2526316"/>
            <a:ext cx="3908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Estimate of “Expected loss”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2"/>
            <a:ext cx="9144000" cy="365125"/>
          </a:xfrm>
        </p:spPr>
        <p:txBody>
          <a:bodyPr/>
          <a:lstStyle/>
          <a:p>
            <a:fld id="{2893CD98-86CC-4E22-A803-A14D1DD5CC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CECL: </a:t>
            </a:r>
            <a:r>
              <a:rPr lang="en-US" sz="3600" dirty="0" smtClean="0"/>
              <a:t>Expected </a:t>
            </a:r>
            <a:r>
              <a:rPr lang="en-US" sz="3600" dirty="0"/>
              <a:t>credit losses over life of </a:t>
            </a:r>
            <a:r>
              <a:rPr lang="en-US" sz="3600" dirty="0" smtClean="0"/>
              <a:t>loan </a:t>
            </a:r>
            <a:r>
              <a:rPr lang="en-US" sz="3600" dirty="0"/>
              <a:t>or </a:t>
            </a:r>
            <a:r>
              <a:rPr lang="en-US" sz="3600" dirty="0" smtClean="0"/>
              <a:t>portfolio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694"/>
            <a:ext cx="8229600" cy="4679004"/>
          </a:xfrm>
        </p:spPr>
        <p:txBody>
          <a:bodyPr>
            <a:normAutofit fontScale="92500"/>
          </a:bodyPr>
          <a:lstStyle/>
          <a:p>
            <a:pPr marL="457200" lvl="1" indent="-457200"/>
            <a:r>
              <a:rPr lang="en-US" sz="3500" dirty="0">
                <a:solidFill>
                  <a:schemeClr val="tx1"/>
                </a:solidFill>
              </a:rPr>
              <a:t>Life of Loan (LOL) </a:t>
            </a:r>
            <a:r>
              <a:rPr lang="en-US" sz="3500" dirty="0" smtClean="0">
                <a:solidFill>
                  <a:schemeClr val="tx1"/>
                </a:solidFill>
              </a:rPr>
              <a:t>loss expectation (pool basis) </a:t>
            </a:r>
            <a:r>
              <a:rPr lang="en-US" sz="3500" dirty="0">
                <a:solidFill>
                  <a:schemeClr val="tx1"/>
                </a:solidFill>
              </a:rPr>
              <a:t>effectively recorded at </a:t>
            </a:r>
            <a:r>
              <a:rPr lang="en-US" sz="3500" dirty="0" smtClean="0">
                <a:solidFill>
                  <a:schemeClr val="tx1"/>
                </a:solidFill>
              </a:rPr>
              <a:t>origination</a:t>
            </a:r>
          </a:p>
          <a:p>
            <a:pPr marL="457200" lvl="1" indent="-457200"/>
            <a:r>
              <a:rPr lang="en-US" sz="3500" dirty="0" smtClean="0">
                <a:solidFill>
                  <a:schemeClr val="tx1"/>
                </a:solidFill>
              </a:rPr>
              <a:t>Forecast of the future to LOL required</a:t>
            </a:r>
            <a:endParaRPr lang="en-US" sz="3500" dirty="0">
              <a:solidFill>
                <a:schemeClr val="tx1"/>
              </a:solidFill>
            </a:endParaRPr>
          </a:p>
          <a:p>
            <a:pPr marL="457200" lvl="1" indent="-457200"/>
            <a:r>
              <a:rPr lang="en-US" sz="3500" dirty="0">
                <a:solidFill>
                  <a:schemeClr val="tx1"/>
                </a:solidFill>
              </a:rPr>
              <a:t>Historic averages of “life of loan” </a:t>
            </a:r>
            <a:r>
              <a:rPr lang="en-US" sz="3500" dirty="0" smtClean="0">
                <a:solidFill>
                  <a:schemeClr val="tx1"/>
                </a:solidFill>
              </a:rPr>
              <a:t>losses</a:t>
            </a:r>
          </a:p>
          <a:p>
            <a:pPr marL="857250" lvl="2" indent="-457200"/>
            <a:r>
              <a:rPr lang="en-US" sz="3500" dirty="0" smtClean="0">
                <a:solidFill>
                  <a:schemeClr val="tx1"/>
                </a:solidFill>
              </a:rPr>
              <a:t>Used </a:t>
            </a:r>
            <a:r>
              <a:rPr lang="en-US" sz="3500" dirty="0">
                <a:solidFill>
                  <a:schemeClr val="tx1"/>
                </a:solidFill>
              </a:rPr>
              <a:t>as starting </a:t>
            </a:r>
            <a:r>
              <a:rPr lang="en-US" sz="3500" dirty="0" smtClean="0">
                <a:solidFill>
                  <a:schemeClr val="tx1"/>
                </a:solidFill>
              </a:rPr>
              <a:t>point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smtClean="0">
                <a:solidFill>
                  <a:schemeClr val="tx1"/>
                </a:solidFill>
              </a:rPr>
              <a:t>for estimates</a:t>
            </a:r>
          </a:p>
          <a:p>
            <a:pPr marL="857250" lvl="2" indent="-457200"/>
            <a:r>
              <a:rPr lang="en-US" sz="3500" dirty="0" smtClean="0">
                <a:solidFill>
                  <a:schemeClr val="tx1"/>
                </a:solidFill>
              </a:rPr>
              <a:t>Applied </a:t>
            </a:r>
            <a:r>
              <a:rPr lang="en-US" sz="3500" dirty="0">
                <a:solidFill>
                  <a:schemeClr val="tx1"/>
                </a:solidFill>
              </a:rPr>
              <a:t>to periods </a:t>
            </a:r>
            <a:r>
              <a:rPr lang="en-US" sz="3500" dirty="0" smtClean="0">
                <a:solidFill>
                  <a:schemeClr val="tx1"/>
                </a:solidFill>
              </a:rPr>
              <a:t>beyond “forecastable </a:t>
            </a:r>
            <a:r>
              <a:rPr lang="en-US" sz="3500" dirty="0">
                <a:solidFill>
                  <a:schemeClr val="tx1"/>
                </a:solidFill>
              </a:rPr>
              <a:t>future.”</a:t>
            </a:r>
          </a:p>
          <a:p>
            <a:pPr marL="342900" lvl="1" indent="-342900">
              <a:buFont typeface="Arial"/>
              <a:buChar char="•"/>
            </a:pPr>
            <a:endParaRPr lang="en-US" sz="3300" dirty="0"/>
          </a:p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74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45DB9A4-2529-D14D-A7B3-69ADCA754C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does this mean for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694"/>
            <a:ext cx="8229600" cy="46790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b="1" dirty="0" smtClean="0">
                <a:solidFill>
                  <a:schemeClr val="tx1"/>
                </a:solidFill>
              </a:rPr>
              <a:t>Credit losses </a:t>
            </a:r>
            <a:r>
              <a:rPr lang="en-US" sz="3300" dirty="0" smtClean="0">
                <a:solidFill>
                  <a:schemeClr val="tx1"/>
                </a:solidFill>
              </a:rPr>
              <a:t>will be recognized </a:t>
            </a:r>
            <a:r>
              <a:rPr lang="en-US" sz="3300" u="sng" dirty="0" smtClean="0">
                <a:solidFill>
                  <a:schemeClr val="tx1"/>
                </a:solidFill>
              </a:rPr>
              <a:t>earlier</a:t>
            </a:r>
            <a:r>
              <a:rPr lang="en-US" sz="3300" dirty="0" smtClean="0">
                <a:solidFill>
                  <a:schemeClr val="tx1"/>
                </a:solidFill>
              </a:rPr>
              <a:t> in my financial statements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>
                <a:solidFill>
                  <a:schemeClr val="tx1"/>
                </a:solidFill>
              </a:rPr>
              <a:t>My </a:t>
            </a:r>
            <a:r>
              <a:rPr lang="en-US" sz="3300" b="1" dirty="0" smtClean="0">
                <a:solidFill>
                  <a:schemeClr val="tx1"/>
                </a:solidFill>
              </a:rPr>
              <a:t>current process </a:t>
            </a:r>
            <a:r>
              <a:rPr lang="en-US" sz="3300" dirty="0" smtClean="0">
                <a:solidFill>
                  <a:schemeClr val="tx1"/>
                </a:solidFill>
              </a:rPr>
              <a:t>to estimate my allowance </a:t>
            </a:r>
            <a:r>
              <a:rPr lang="en-US" sz="3300" u="sng" dirty="0" smtClean="0">
                <a:solidFill>
                  <a:schemeClr val="tx1"/>
                </a:solidFill>
              </a:rPr>
              <a:t>will need to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>
                <a:solidFill>
                  <a:schemeClr val="tx1"/>
                </a:solidFill>
              </a:rPr>
              <a:t>Periods of </a:t>
            </a:r>
            <a:r>
              <a:rPr lang="en-US" sz="3300" u="sng" dirty="0" smtClean="0">
                <a:solidFill>
                  <a:schemeClr val="tx1"/>
                </a:solidFill>
              </a:rPr>
              <a:t>directional inconsistency</a:t>
            </a:r>
            <a:r>
              <a:rPr lang="en-US" sz="3300" dirty="0" smtClean="0">
                <a:solidFill>
                  <a:schemeClr val="tx1"/>
                </a:solidFill>
              </a:rPr>
              <a:t> between </a:t>
            </a:r>
            <a:r>
              <a:rPr lang="en-US" sz="3300" b="1" dirty="0" smtClean="0">
                <a:solidFill>
                  <a:schemeClr val="tx1"/>
                </a:solidFill>
              </a:rPr>
              <a:t>performance metrics</a:t>
            </a:r>
            <a:r>
              <a:rPr lang="en-US" sz="3300" dirty="0" smtClean="0">
                <a:solidFill>
                  <a:schemeClr val="tx1"/>
                </a:solidFill>
              </a:rPr>
              <a:t> and the </a:t>
            </a:r>
            <a:r>
              <a:rPr lang="en-US" sz="3300" b="1" dirty="0" smtClean="0">
                <a:solidFill>
                  <a:schemeClr val="tx1"/>
                </a:solidFill>
              </a:rPr>
              <a:t>provision</a:t>
            </a:r>
            <a:endParaRPr lang="en-US" sz="1800" b="1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74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45DB9A4-2529-D14D-A7B3-69ADCA754C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694"/>
            <a:ext cx="8229600" cy="467900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Assess my current ALLL reserve process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How do I currently estimate the reserve (data, model, governance)?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What additional information or modeling tools will I require to expand my estimate to estimate for life of loan?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Communication: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Can I get out in front and share your assessments and pitch your solutions to your auditors/regulators to get them on board?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Can I involve other parts of the bank to ensure a consistent view between accounting, credit and others?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Allocate resources: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Do the right people have the time needed to assess and implement the necessary changes?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Do I need external expertise or tools?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Other considerations: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How will this impact my capital and do I need to start planning now to adjust?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Can I unlock value from the life of loan estimate to use in pricing or credit decisions?</a:t>
            </a:r>
            <a:endParaRPr lang="en-US" sz="1600" b="1" dirty="0" smtClean="0"/>
          </a:p>
          <a:p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74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45DB9A4-2529-D14D-A7B3-69ADCA754C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Implementation considerations?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694"/>
            <a:ext cx="8229600" cy="467900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Data to support life of loan </a:t>
            </a:r>
            <a:r>
              <a:rPr lang="en-US" sz="2800" dirty="0">
                <a:solidFill>
                  <a:schemeClr val="tx1"/>
                </a:solidFill>
              </a:rPr>
              <a:t>l</a:t>
            </a:r>
            <a:r>
              <a:rPr lang="en-US" sz="2800" dirty="0" smtClean="0">
                <a:solidFill>
                  <a:schemeClr val="tx1"/>
                </a:solidFill>
              </a:rPr>
              <a:t>oss, Q factor estimates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Vintage information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Further segmentation by credit risk characteristics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Forecasting the future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Governance: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Documentation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Internal controls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74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45DB9A4-2529-D14D-A7B3-69ADCA754C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Biggest CECL 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4902200"/>
          </a:xfrm>
        </p:spPr>
        <p:txBody>
          <a:bodyPr>
            <a:normAutofit fontScale="85000" lnSpcReduction="10000"/>
          </a:bodyPr>
          <a:lstStyle/>
          <a:p>
            <a:pPr marL="0" lvl="1" indent="0">
              <a:buNone/>
            </a:pPr>
            <a:r>
              <a:rPr lang="en-US" sz="4100" b="1" dirty="0" smtClean="0"/>
              <a:t>1. Investors/Mgmt </a:t>
            </a:r>
            <a:r>
              <a:rPr lang="en-US" sz="4100" dirty="0"/>
              <a:t>– Communications </a:t>
            </a:r>
          </a:p>
          <a:p>
            <a:pPr marL="857250" lvl="2" indent="-457200"/>
            <a:r>
              <a:rPr lang="en-US" sz="3000" dirty="0"/>
              <a:t>Relationship of traditional metrics to provisions no longer continues</a:t>
            </a:r>
          </a:p>
          <a:p>
            <a:pPr marL="857250" lvl="2" indent="-457200"/>
            <a:r>
              <a:rPr lang="en-US" sz="3000" dirty="0"/>
              <a:t>New Metrics needed</a:t>
            </a:r>
          </a:p>
          <a:p>
            <a:pPr marL="0" lvl="1" indent="0">
              <a:buNone/>
            </a:pPr>
            <a:r>
              <a:rPr lang="en-US" sz="4100" b="1" dirty="0" smtClean="0"/>
              <a:t>2. Auditors</a:t>
            </a:r>
            <a:r>
              <a:rPr lang="en-US" sz="4100" dirty="0" smtClean="0"/>
              <a:t> – Supporting documentation</a:t>
            </a:r>
          </a:p>
          <a:p>
            <a:pPr marL="857250" lvl="2" indent="-457200"/>
            <a:r>
              <a:rPr lang="en-US" sz="3000" dirty="0"/>
              <a:t>Life of </a:t>
            </a:r>
            <a:r>
              <a:rPr lang="en-US" sz="3000" dirty="0" smtClean="0"/>
              <a:t>loan, more granular data needed</a:t>
            </a:r>
            <a:endParaRPr lang="en-US" sz="3000" dirty="0"/>
          </a:p>
          <a:p>
            <a:pPr marL="857250" lvl="2" indent="-457200"/>
            <a:r>
              <a:rPr lang="en-US" sz="3000" dirty="0" smtClean="0"/>
              <a:t>Quantifying forecasts </a:t>
            </a:r>
            <a:r>
              <a:rPr lang="en-US" sz="3000" dirty="0"/>
              <a:t>of the </a:t>
            </a:r>
            <a:r>
              <a:rPr lang="en-US" sz="3000" dirty="0" smtClean="0"/>
              <a:t>future</a:t>
            </a:r>
          </a:p>
          <a:p>
            <a:pPr marL="0" lvl="1" indent="0">
              <a:buNone/>
            </a:pPr>
            <a:r>
              <a:rPr lang="en-US" sz="4100" b="1" dirty="0" smtClean="0"/>
              <a:t>3. Regulators</a:t>
            </a:r>
            <a:r>
              <a:rPr lang="en-US" sz="4100" dirty="0" smtClean="0"/>
              <a:t> </a:t>
            </a:r>
            <a:r>
              <a:rPr lang="en-US" sz="4100" dirty="0"/>
              <a:t>– Aligning CECL</a:t>
            </a:r>
          </a:p>
          <a:p>
            <a:pPr marL="857250" lvl="2" indent="-457200"/>
            <a:r>
              <a:rPr lang="en-US" sz="3000" dirty="0"/>
              <a:t>To capital management, ALM, budgeting and planning</a:t>
            </a:r>
          </a:p>
          <a:p>
            <a:pPr marL="0" lvl="1" indent="0">
              <a:buNone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857250" lvl="2" indent="-457200"/>
            <a:endParaRPr lang="en-US" sz="2000" dirty="0" smtClean="0"/>
          </a:p>
          <a:p>
            <a:pPr marL="457200" lvl="1" indent="-457200"/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19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93312" y="2682240"/>
            <a:ext cx="6842487" cy="18745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466797-84EF-441E-AAC4-F185358CB9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3864" y="259312"/>
            <a:ext cx="7909076" cy="799214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rgbClr val="5B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Transitioning to 2020/21</a:t>
            </a:r>
            <a:endParaRPr lang="en-US" sz="3700" dirty="0">
              <a:solidFill>
                <a:srgbClr val="5B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3247" y="2908822"/>
            <a:ext cx="1299611" cy="835138"/>
            <a:chOff x="2232" y="1219199"/>
            <a:chExt cx="1299611" cy="1625600"/>
          </a:xfrm>
        </p:grpSpPr>
        <p:sp>
          <p:nvSpPr>
            <p:cNvPr id="7" name="Rounded Rectangle 6"/>
            <p:cNvSpPr/>
            <p:nvPr/>
          </p:nvSpPr>
          <p:spPr>
            <a:xfrm>
              <a:off x="2232" y="1219199"/>
              <a:ext cx="1299611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65674" y="1282641"/>
              <a:ext cx="1172727" cy="1498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Scoping</a:t>
              </a:r>
              <a:endParaRPr lang="en-US" sz="2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3463" y="3798831"/>
            <a:ext cx="1690659" cy="962994"/>
            <a:chOff x="1366824" y="1219199"/>
            <a:chExt cx="1299611" cy="1625600"/>
          </a:xfrm>
        </p:grpSpPr>
        <p:sp>
          <p:nvSpPr>
            <p:cNvPr id="10" name="Rounded Rectangle 9"/>
            <p:cNvSpPr/>
            <p:nvPr/>
          </p:nvSpPr>
          <p:spPr>
            <a:xfrm>
              <a:off x="1366824" y="1219199"/>
              <a:ext cx="1299611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35312"/>
                <a:satOff val="-873"/>
                <a:lumOff val="4998"/>
                <a:alphaOff val="0"/>
              </a:schemeClr>
            </a:fillRef>
            <a:effectRef idx="0">
              <a:schemeClr val="accent4">
                <a:shade val="80000"/>
                <a:hueOff val="-35312"/>
                <a:satOff val="-873"/>
                <a:lumOff val="49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430266" y="1282641"/>
              <a:ext cx="1172727" cy="1498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Measurement &amp; Metrics</a:t>
              </a:r>
              <a:endParaRPr lang="en-US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94122" y="2971052"/>
            <a:ext cx="840865" cy="710678"/>
            <a:chOff x="2731417" y="1219199"/>
            <a:chExt cx="1299611" cy="1625600"/>
          </a:xfrm>
        </p:grpSpPr>
        <p:sp>
          <p:nvSpPr>
            <p:cNvPr id="14" name="Rounded Rectangle 13"/>
            <p:cNvSpPr/>
            <p:nvPr/>
          </p:nvSpPr>
          <p:spPr>
            <a:xfrm>
              <a:off x="2731417" y="1219199"/>
              <a:ext cx="1299611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70623"/>
                <a:satOff val="-1746"/>
                <a:lumOff val="9995"/>
                <a:alphaOff val="0"/>
              </a:schemeClr>
            </a:fillRef>
            <a:effectRef idx="0">
              <a:schemeClr val="accent4">
                <a:shade val="80000"/>
                <a:hueOff val="-70623"/>
                <a:satOff val="-1746"/>
                <a:lumOff val="99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794859" y="1282641"/>
              <a:ext cx="1172727" cy="1498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Data</a:t>
              </a:r>
              <a:endParaRPr lang="en-US" sz="20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71221" y="3811698"/>
            <a:ext cx="1444527" cy="937260"/>
            <a:chOff x="6825194" y="1219199"/>
            <a:chExt cx="1299611" cy="1625600"/>
          </a:xfrm>
          <a:solidFill>
            <a:schemeClr val="accent4"/>
          </a:solidFill>
        </p:grpSpPr>
        <p:sp>
          <p:nvSpPr>
            <p:cNvPr id="17" name="Rounded Rectangle 16"/>
            <p:cNvSpPr/>
            <p:nvPr/>
          </p:nvSpPr>
          <p:spPr>
            <a:xfrm>
              <a:off x="6825194" y="1219199"/>
              <a:ext cx="1299611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76558"/>
                <a:satOff val="-4365"/>
                <a:lumOff val="24988"/>
                <a:alphaOff val="0"/>
              </a:schemeClr>
            </a:fillRef>
            <a:effectRef idx="0">
              <a:schemeClr val="accent4">
                <a:shade val="80000"/>
                <a:hueOff val="-176558"/>
                <a:satOff val="-4365"/>
                <a:lumOff val="249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6888636" y="1282641"/>
              <a:ext cx="1172727" cy="12217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Processes &amp; Optimize</a:t>
              </a:r>
              <a:endParaRPr lang="en-US" sz="20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88115" y="1328362"/>
            <a:ext cx="1973677" cy="1084638"/>
            <a:chOff x="4096009" y="1219199"/>
            <a:chExt cx="1299611" cy="1625600"/>
          </a:xfrm>
          <a:gradFill>
            <a:gsLst>
              <a:gs pos="91686">
                <a:srgbClr val="93BCFB"/>
              </a:gs>
              <a:gs pos="55300">
                <a:srgbClr val="72A4E9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grpSpPr>
        <p:sp>
          <p:nvSpPr>
            <p:cNvPr id="20" name="Rounded Rectangle 19"/>
            <p:cNvSpPr/>
            <p:nvPr/>
          </p:nvSpPr>
          <p:spPr>
            <a:xfrm>
              <a:off x="4096009" y="1219199"/>
              <a:ext cx="1299611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05935"/>
                <a:satOff val="-2619"/>
                <a:lumOff val="14993"/>
                <a:alphaOff val="0"/>
              </a:schemeClr>
            </a:fillRef>
            <a:effectRef idx="0">
              <a:schemeClr val="accent4">
                <a:shade val="80000"/>
                <a:hueOff val="-105935"/>
                <a:satOff val="-2619"/>
                <a:lumOff val="149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4096009" y="1652337"/>
              <a:ext cx="1299611" cy="1192462"/>
            </a:xfrm>
            <a:prstGeom prst="rect">
              <a:avLst/>
            </a:prstGeom>
            <a:gradFill>
              <a:gsLst>
                <a:gs pos="91686">
                  <a:srgbClr val="93BCFB"/>
                </a:gs>
                <a:gs pos="55300">
                  <a:srgbClr val="72A4E9"/>
                </a:gs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Governance</a:t>
              </a:r>
              <a:endParaRPr lang="en-US" sz="28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93244" y="4761825"/>
            <a:ext cx="3989569" cy="1214431"/>
            <a:chOff x="5460602" y="1219199"/>
            <a:chExt cx="1299611" cy="1153160"/>
          </a:xfrm>
        </p:grpSpPr>
        <p:sp>
          <p:nvSpPr>
            <p:cNvPr id="23" name="Rounded Rectangle 22"/>
            <p:cNvSpPr/>
            <p:nvPr/>
          </p:nvSpPr>
          <p:spPr>
            <a:xfrm>
              <a:off x="5460602" y="1219199"/>
              <a:ext cx="1299611" cy="1153160"/>
            </a:xfrm>
            <a:prstGeom prst="roundRect">
              <a:avLst/>
            </a:prstGeom>
            <a:gradFill>
              <a:gsLst>
                <a:gs pos="91686">
                  <a:srgbClr val="93BCFB"/>
                </a:gs>
                <a:gs pos="93000">
                  <a:srgbClr val="72A4E9"/>
                </a:gs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-141246"/>
                <a:satOff val="-3492"/>
                <a:lumOff val="19990"/>
                <a:alphaOff val="0"/>
              </a:schemeClr>
            </a:fillRef>
            <a:effectRef idx="0">
              <a:schemeClr val="accent4">
                <a:shade val="80000"/>
                <a:hueOff val="-141246"/>
                <a:satOff val="-3492"/>
                <a:lumOff val="199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5524044" y="1509262"/>
              <a:ext cx="1172727" cy="863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Engage External Parties</a:t>
              </a:r>
              <a:endParaRPr lang="en-US" sz="2800" kern="1200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6691066" y="5369038"/>
            <a:ext cx="100978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19762" y="5322796"/>
            <a:ext cx="13270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8364" y="2005301"/>
            <a:ext cx="2117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44727" y="2005301"/>
            <a:ext cx="18926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xplosion 1 1"/>
          <p:cNvSpPr/>
          <p:nvPr/>
        </p:nvSpPr>
        <p:spPr>
          <a:xfrm>
            <a:off x="5969000" y="2702154"/>
            <a:ext cx="3035300" cy="1854606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SEC: 2020</a:t>
            </a:r>
          </a:p>
          <a:p>
            <a:pPr algn="ctr"/>
            <a:r>
              <a:rPr lang="en-US" dirty="0" smtClean="0"/>
              <a:t>Rest: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What to do now?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Educate</a:t>
            </a:r>
            <a:endParaRPr lang="en-US" dirty="0"/>
          </a:p>
          <a:p>
            <a:r>
              <a:rPr lang="en-US" dirty="0" smtClean="0"/>
              <a:t>Communicate with your stakeholders</a:t>
            </a:r>
          </a:p>
          <a:p>
            <a:r>
              <a:rPr lang="en-US" dirty="0" smtClean="0"/>
              <a:t>Develop a plan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CD98-86CC-4E22-A803-A14D1DD5CC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EF19B8C82984DAEDE6260F8F925E9" ma:contentTypeVersion="1" ma:contentTypeDescription="Create a new document." ma:contentTypeScope="" ma:versionID="e20f49549dc5b9ee4c48cb10bbc3746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4557119-B018-4004-97E0-6AC2BA76F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21139CE-423A-40FC-8A80-0A7890D781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D43B3-6309-4EAB-BF92-A122DB01D5F3}">
  <ds:schemaRefs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6758</TotalTime>
  <Words>440</Words>
  <Application>Microsoft Office PowerPoint</Application>
  <PresentationFormat>On-screen Show (4:3)</PresentationFormat>
  <Paragraphs>94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</vt:lpstr>
      <vt:lpstr>Arial Bold</vt:lpstr>
      <vt:lpstr>Arial Narrow</vt:lpstr>
      <vt:lpstr>Calibri</vt:lpstr>
      <vt:lpstr>Office Theme</vt:lpstr>
      <vt:lpstr>2_Office Theme</vt:lpstr>
      <vt:lpstr>Current Expected Credit Loss (CECL) Accounting Standard:  </vt:lpstr>
      <vt:lpstr>The Change to CECL </vt:lpstr>
      <vt:lpstr>CECL: Expected credit losses over life of loan or portfolio</vt:lpstr>
      <vt:lpstr>So what does this mean for me?</vt:lpstr>
      <vt:lpstr>Where to start?</vt:lpstr>
      <vt:lpstr>Implementation considerations?</vt:lpstr>
      <vt:lpstr>Biggest CECL Challenges</vt:lpstr>
      <vt:lpstr>PowerPoint Presentation</vt:lpstr>
      <vt:lpstr>What to do now?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Shepard</dc:creator>
  <cp:lastModifiedBy>Catherine Haskins</cp:lastModifiedBy>
  <cp:revision>485</cp:revision>
  <cp:lastPrinted>2017-10-31T16:37:15Z</cp:lastPrinted>
  <dcterms:modified xsi:type="dcterms:W3CDTF">2017-11-14T16:43:44Z</dcterms:modified>
</cp:coreProperties>
</file>