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72" r:id="rId2"/>
    <p:sldId id="321" r:id="rId3"/>
    <p:sldId id="322" r:id="rId4"/>
    <p:sldId id="323" r:id="rId5"/>
    <p:sldId id="324" r:id="rId6"/>
    <p:sldId id="325" r:id="rId7"/>
    <p:sldId id="326" r:id="rId8"/>
    <p:sldId id="327" r:id="rId9"/>
    <p:sldId id="328" r:id="rId10"/>
    <p:sldId id="337" r:id="rId11"/>
    <p:sldId id="329" r:id="rId12"/>
    <p:sldId id="330" r:id="rId13"/>
    <p:sldId id="331" r:id="rId14"/>
    <p:sldId id="340" r:id="rId15"/>
    <p:sldId id="332" r:id="rId16"/>
    <p:sldId id="338" r:id="rId17"/>
    <p:sldId id="333" r:id="rId18"/>
    <p:sldId id="334" r:id="rId19"/>
    <p:sldId id="335" r:id="rId20"/>
    <p:sldId id="339" r:id="rId21"/>
    <p:sldId id="336" r:id="rId22"/>
    <p:sldId id="316" r:id="rId2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extLst>
    <p:ext uri="{521415D9-36F7-43E2-AB2F-B90AF26B5E84}">
      <p14:sectionLst xmlns:p14="http://schemas.microsoft.com/office/powerpoint/2010/main">
        <p14:section name="Default Section" id="{A2A0C4D2-A6B7-48CF-863F-40FAC268D19E}">
          <p14:sldIdLst>
            <p14:sldId id="272"/>
            <p14:sldId id="321"/>
            <p14:sldId id="322"/>
            <p14:sldId id="323"/>
            <p14:sldId id="324"/>
            <p14:sldId id="325"/>
            <p14:sldId id="326"/>
            <p14:sldId id="327"/>
            <p14:sldId id="328"/>
            <p14:sldId id="337"/>
            <p14:sldId id="329"/>
            <p14:sldId id="330"/>
            <p14:sldId id="331"/>
            <p14:sldId id="340"/>
            <p14:sldId id="332"/>
            <p14:sldId id="338"/>
            <p14:sldId id="333"/>
            <p14:sldId id="334"/>
            <p14:sldId id="335"/>
            <p14:sldId id="339"/>
            <p14:sldId id="336"/>
            <p14:sldId id="31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BB"/>
    <a:srgbClr val="AD0C64"/>
    <a:srgbClr val="FF9300"/>
    <a:srgbClr val="31859C"/>
    <a:srgbClr val="604A7B"/>
    <a:srgbClr val="929F2A"/>
    <a:srgbClr val="8D9510"/>
    <a:srgbClr val="256B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autoAdjust="0"/>
    <p:restoredTop sz="84079" autoAdjust="0"/>
  </p:normalViewPr>
  <p:slideViewPr>
    <p:cSldViewPr snapToGrid="0" snapToObjects="1">
      <p:cViewPr>
        <p:scale>
          <a:sx n="60" d="100"/>
          <a:sy n="60" d="100"/>
        </p:scale>
        <p:origin x="-3072" y="-9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3" d="100"/>
          <a:sy n="83" d="100"/>
        </p:scale>
        <p:origin x="-198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FF042A-93B7-4DA1-945B-664CA2065DF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0FF7ECB0-CBBF-465A-9F0D-325A62C86517}">
      <dgm:prSet/>
      <dgm:spPr/>
      <dgm:t>
        <a:bodyPr/>
        <a:lstStyle/>
        <a:p>
          <a:pPr rtl="0"/>
          <a:r>
            <a:rPr lang="en-US" b="1" dirty="0" smtClean="0"/>
            <a:t>SAS 70, Reports on Service Organization Controls (aka SOC Reports), was reissued as SSAE 16 by the AICPA’s Auditing Standards Board (ASB)</a:t>
          </a:r>
          <a:endParaRPr lang="en-US" dirty="0"/>
        </a:p>
      </dgm:t>
    </dgm:pt>
    <dgm:pt modelId="{48E494A8-A278-4EFF-B7E7-C08C7E5EB791}" type="parTrans" cxnId="{266A6467-27CE-43D4-8E7C-4563B288926E}">
      <dgm:prSet/>
      <dgm:spPr/>
      <dgm:t>
        <a:bodyPr/>
        <a:lstStyle/>
        <a:p>
          <a:endParaRPr lang="en-US"/>
        </a:p>
      </dgm:t>
    </dgm:pt>
    <dgm:pt modelId="{BBB946BC-0670-4048-AA68-F5FA60B6BE51}" type="sibTrans" cxnId="{266A6467-27CE-43D4-8E7C-4563B288926E}">
      <dgm:prSet/>
      <dgm:spPr/>
      <dgm:t>
        <a:bodyPr/>
        <a:lstStyle/>
        <a:p>
          <a:endParaRPr lang="en-US"/>
        </a:p>
      </dgm:t>
    </dgm:pt>
    <dgm:pt modelId="{4BD6F1DD-130A-41B0-BCA1-65F829F69032}">
      <dgm:prSet/>
      <dgm:spPr/>
      <dgm:t>
        <a:bodyPr/>
        <a:lstStyle/>
        <a:p>
          <a:pPr rtl="0"/>
          <a:r>
            <a:rPr lang="en-US" b="1" dirty="0" smtClean="0"/>
            <a:t>June 15, 2011, the ASB determined SAS 70 more accurately fits within the Statement on Standards for Attestation Engagements, or SSAEs, rather than the Statement on Auditing Standards</a:t>
          </a:r>
          <a:endParaRPr lang="en-US" dirty="0"/>
        </a:p>
      </dgm:t>
    </dgm:pt>
    <dgm:pt modelId="{EE769142-6AA8-428E-A38F-1EE5B17FD1CF}" type="parTrans" cxnId="{8F433412-B092-4B8E-8DD4-5F4E6670022B}">
      <dgm:prSet/>
      <dgm:spPr/>
      <dgm:t>
        <a:bodyPr/>
        <a:lstStyle/>
        <a:p>
          <a:endParaRPr lang="en-US"/>
        </a:p>
      </dgm:t>
    </dgm:pt>
    <dgm:pt modelId="{07DB000C-063B-4D7D-9869-9D9649C06673}" type="sibTrans" cxnId="{8F433412-B092-4B8E-8DD4-5F4E6670022B}">
      <dgm:prSet/>
      <dgm:spPr/>
      <dgm:t>
        <a:bodyPr/>
        <a:lstStyle/>
        <a:p>
          <a:endParaRPr lang="en-US"/>
        </a:p>
      </dgm:t>
    </dgm:pt>
    <dgm:pt modelId="{9532CB06-1077-47B0-973C-4567479A3552}" type="pres">
      <dgm:prSet presAssocID="{34FF042A-93B7-4DA1-945B-664CA2065DFA}" presName="Name0" presStyleCnt="0">
        <dgm:presLayoutVars>
          <dgm:dir/>
          <dgm:resizeHandles val="exact"/>
        </dgm:presLayoutVars>
      </dgm:prSet>
      <dgm:spPr/>
      <dgm:t>
        <a:bodyPr/>
        <a:lstStyle/>
        <a:p>
          <a:endParaRPr lang="en-US"/>
        </a:p>
      </dgm:t>
    </dgm:pt>
    <dgm:pt modelId="{69BA4F88-113E-4019-9830-13934B1E0BA4}" type="pres">
      <dgm:prSet presAssocID="{34FF042A-93B7-4DA1-945B-664CA2065DFA}" presName="arrow" presStyleLbl="bgShp" presStyleIdx="0" presStyleCnt="1"/>
      <dgm:spPr/>
    </dgm:pt>
    <dgm:pt modelId="{FC4D6AD3-FCF3-4CDB-B163-0361ECCB7E06}" type="pres">
      <dgm:prSet presAssocID="{34FF042A-93B7-4DA1-945B-664CA2065DFA}" presName="points" presStyleCnt="0"/>
      <dgm:spPr/>
    </dgm:pt>
    <dgm:pt modelId="{0754B4A1-2B15-4D8F-B9AD-B1611AA12C11}" type="pres">
      <dgm:prSet presAssocID="{0FF7ECB0-CBBF-465A-9F0D-325A62C86517}" presName="compositeA" presStyleCnt="0"/>
      <dgm:spPr/>
    </dgm:pt>
    <dgm:pt modelId="{3F691A4E-45BE-4255-877D-395598B53B78}" type="pres">
      <dgm:prSet presAssocID="{0FF7ECB0-CBBF-465A-9F0D-325A62C86517}" presName="textA" presStyleLbl="revTx" presStyleIdx="0" presStyleCnt="2">
        <dgm:presLayoutVars>
          <dgm:bulletEnabled val="1"/>
        </dgm:presLayoutVars>
      </dgm:prSet>
      <dgm:spPr/>
      <dgm:t>
        <a:bodyPr/>
        <a:lstStyle/>
        <a:p>
          <a:endParaRPr lang="en-US"/>
        </a:p>
      </dgm:t>
    </dgm:pt>
    <dgm:pt modelId="{6F286478-A7B9-41AB-A520-18B1F28CC375}" type="pres">
      <dgm:prSet presAssocID="{0FF7ECB0-CBBF-465A-9F0D-325A62C86517}" presName="circleA" presStyleLbl="node1" presStyleIdx="0" presStyleCnt="2"/>
      <dgm:spPr/>
    </dgm:pt>
    <dgm:pt modelId="{7A8902E4-0703-4F81-83E5-AEE31C9C3ABE}" type="pres">
      <dgm:prSet presAssocID="{0FF7ECB0-CBBF-465A-9F0D-325A62C86517}" presName="spaceA" presStyleCnt="0"/>
      <dgm:spPr/>
    </dgm:pt>
    <dgm:pt modelId="{AE34D8FA-B5CD-4D1A-BB67-4F36300C50BE}" type="pres">
      <dgm:prSet presAssocID="{BBB946BC-0670-4048-AA68-F5FA60B6BE51}" presName="space" presStyleCnt="0"/>
      <dgm:spPr/>
    </dgm:pt>
    <dgm:pt modelId="{D08981C0-786A-47E1-879C-53AA83FC4BA3}" type="pres">
      <dgm:prSet presAssocID="{4BD6F1DD-130A-41B0-BCA1-65F829F69032}" presName="compositeB" presStyleCnt="0"/>
      <dgm:spPr/>
    </dgm:pt>
    <dgm:pt modelId="{CD546494-EDC7-4789-B459-CB22B991AEF5}" type="pres">
      <dgm:prSet presAssocID="{4BD6F1DD-130A-41B0-BCA1-65F829F69032}" presName="textB" presStyleLbl="revTx" presStyleIdx="1" presStyleCnt="2">
        <dgm:presLayoutVars>
          <dgm:bulletEnabled val="1"/>
        </dgm:presLayoutVars>
      </dgm:prSet>
      <dgm:spPr/>
      <dgm:t>
        <a:bodyPr/>
        <a:lstStyle/>
        <a:p>
          <a:endParaRPr lang="en-US"/>
        </a:p>
      </dgm:t>
    </dgm:pt>
    <dgm:pt modelId="{723727C6-4981-433D-B4FF-3F291D96EF9A}" type="pres">
      <dgm:prSet presAssocID="{4BD6F1DD-130A-41B0-BCA1-65F829F69032}" presName="circleB" presStyleLbl="node1" presStyleIdx="1" presStyleCnt="2"/>
      <dgm:spPr/>
    </dgm:pt>
    <dgm:pt modelId="{5034209F-7AFA-459C-9998-5C36DEC6DE91}" type="pres">
      <dgm:prSet presAssocID="{4BD6F1DD-130A-41B0-BCA1-65F829F69032}" presName="spaceB" presStyleCnt="0"/>
      <dgm:spPr/>
    </dgm:pt>
  </dgm:ptLst>
  <dgm:cxnLst>
    <dgm:cxn modelId="{8F433412-B092-4B8E-8DD4-5F4E6670022B}" srcId="{34FF042A-93B7-4DA1-945B-664CA2065DFA}" destId="{4BD6F1DD-130A-41B0-BCA1-65F829F69032}" srcOrd="1" destOrd="0" parTransId="{EE769142-6AA8-428E-A38F-1EE5B17FD1CF}" sibTransId="{07DB000C-063B-4D7D-9869-9D9649C06673}"/>
    <dgm:cxn modelId="{F09E1B02-5651-45BF-A436-CF0CDCFCA94A}" type="presOf" srcId="{0FF7ECB0-CBBF-465A-9F0D-325A62C86517}" destId="{3F691A4E-45BE-4255-877D-395598B53B78}" srcOrd="0" destOrd="0" presId="urn:microsoft.com/office/officeart/2005/8/layout/hProcess11"/>
    <dgm:cxn modelId="{266A6467-27CE-43D4-8E7C-4563B288926E}" srcId="{34FF042A-93B7-4DA1-945B-664CA2065DFA}" destId="{0FF7ECB0-CBBF-465A-9F0D-325A62C86517}" srcOrd="0" destOrd="0" parTransId="{48E494A8-A278-4EFF-B7E7-C08C7E5EB791}" sibTransId="{BBB946BC-0670-4048-AA68-F5FA60B6BE51}"/>
    <dgm:cxn modelId="{6BF4CD95-B8AB-41EF-A66A-50A5697D0362}" type="presOf" srcId="{4BD6F1DD-130A-41B0-BCA1-65F829F69032}" destId="{CD546494-EDC7-4789-B459-CB22B991AEF5}" srcOrd="0" destOrd="0" presId="urn:microsoft.com/office/officeart/2005/8/layout/hProcess11"/>
    <dgm:cxn modelId="{8C883B44-676C-4B26-8AFB-D2A8527DAF55}" type="presOf" srcId="{34FF042A-93B7-4DA1-945B-664CA2065DFA}" destId="{9532CB06-1077-47B0-973C-4567479A3552}" srcOrd="0" destOrd="0" presId="urn:microsoft.com/office/officeart/2005/8/layout/hProcess11"/>
    <dgm:cxn modelId="{4A5060B0-2045-4940-B20E-17C09E79DA0D}" type="presParOf" srcId="{9532CB06-1077-47B0-973C-4567479A3552}" destId="{69BA4F88-113E-4019-9830-13934B1E0BA4}" srcOrd="0" destOrd="0" presId="urn:microsoft.com/office/officeart/2005/8/layout/hProcess11"/>
    <dgm:cxn modelId="{C8A1083E-06BD-4A0E-BE85-545B06D85593}" type="presParOf" srcId="{9532CB06-1077-47B0-973C-4567479A3552}" destId="{FC4D6AD3-FCF3-4CDB-B163-0361ECCB7E06}" srcOrd="1" destOrd="0" presId="urn:microsoft.com/office/officeart/2005/8/layout/hProcess11"/>
    <dgm:cxn modelId="{8F1B7727-FC91-4BDA-8161-A2574347615A}" type="presParOf" srcId="{FC4D6AD3-FCF3-4CDB-B163-0361ECCB7E06}" destId="{0754B4A1-2B15-4D8F-B9AD-B1611AA12C11}" srcOrd="0" destOrd="0" presId="urn:microsoft.com/office/officeart/2005/8/layout/hProcess11"/>
    <dgm:cxn modelId="{1CE0951B-8830-417C-987E-820008734BCC}" type="presParOf" srcId="{0754B4A1-2B15-4D8F-B9AD-B1611AA12C11}" destId="{3F691A4E-45BE-4255-877D-395598B53B78}" srcOrd="0" destOrd="0" presId="urn:microsoft.com/office/officeart/2005/8/layout/hProcess11"/>
    <dgm:cxn modelId="{A7A7615A-16EE-4D22-A0EB-193A8E1A04FB}" type="presParOf" srcId="{0754B4A1-2B15-4D8F-B9AD-B1611AA12C11}" destId="{6F286478-A7B9-41AB-A520-18B1F28CC375}" srcOrd="1" destOrd="0" presId="urn:microsoft.com/office/officeart/2005/8/layout/hProcess11"/>
    <dgm:cxn modelId="{85BE311E-3695-424E-902B-A18838C347C7}" type="presParOf" srcId="{0754B4A1-2B15-4D8F-B9AD-B1611AA12C11}" destId="{7A8902E4-0703-4F81-83E5-AEE31C9C3ABE}" srcOrd="2" destOrd="0" presId="urn:microsoft.com/office/officeart/2005/8/layout/hProcess11"/>
    <dgm:cxn modelId="{ADE12106-E4CB-4DFA-B367-49DBA0190005}" type="presParOf" srcId="{FC4D6AD3-FCF3-4CDB-B163-0361ECCB7E06}" destId="{AE34D8FA-B5CD-4D1A-BB67-4F36300C50BE}" srcOrd="1" destOrd="0" presId="urn:microsoft.com/office/officeart/2005/8/layout/hProcess11"/>
    <dgm:cxn modelId="{28FCB8FB-E844-414E-BAD4-EEB94C6349AB}" type="presParOf" srcId="{FC4D6AD3-FCF3-4CDB-B163-0361ECCB7E06}" destId="{D08981C0-786A-47E1-879C-53AA83FC4BA3}" srcOrd="2" destOrd="0" presId="urn:microsoft.com/office/officeart/2005/8/layout/hProcess11"/>
    <dgm:cxn modelId="{4ABB82B9-B6C8-49E3-BCF8-3EB867EFEC32}" type="presParOf" srcId="{D08981C0-786A-47E1-879C-53AA83FC4BA3}" destId="{CD546494-EDC7-4789-B459-CB22B991AEF5}" srcOrd="0" destOrd="0" presId="urn:microsoft.com/office/officeart/2005/8/layout/hProcess11"/>
    <dgm:cxn modelId="{A967FBF4-CBC2-4500-8A3B-45524A5F5677}" type="presParOf" srcId="{D08981C0-786A-47E1-879C-53AA83FC4BA3}" destId="{723727C6-4981-433D-B4FF-3F291D96EF9A}" srcOrd="1" destOrd="0" presId="urn:microsoft.com/office/officeart/2005/8/layout/hProcess11"/>
    <dgm:cxn modelId="{18BB8B6D-6DCB-47B2-93ED-D93FA03569BB}" type="presParOf" srcId="{D08981C0-786A-47E1-879C-53AA83FC4BA3}" destId="{5034209F-7AFA-459C-9998-5C36DEC6DE91}"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2078" tIns="46040" rIns="92078" bIns="46040" numCol="1" anchor="t" anchorCtr="0" compatLnSpc="1">
            <a:prstTxWarp prst="textNoShape">
              <a:avLst/>
            </a:prstTxWarp>
          </a:bodyPr>
          <a:lstStyle>
            <a:lvl1pPr>
              <a:defRPr sz="1200">
                <a:latin typeface="Calibri" pitchFamily="-64" charset="0"/>
                <a:ea typeface="ＭＳ Ｐゴシック" pitchFamily="-64" charset="-128"/>
                <a:cs typeface="ＭＳ Ｐゴシック" pitchFamily="-64"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2078" tIns="46040" rIns="92078" bIns="46040" numCol="1" anchor="t"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F1994310-9EAF-4E44-8B89-36007D3A4797}" type="datetime1">
              <a:rPr lang="en-US"/>
              <a:pPr>
                <a:defRPr/>
              </a:pPr>
              <a:t>9/29/2014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2078" tIns="46040" rIns="92078" bIns="46040" numCol="1" anchor="b" anchorCtr="0" compatLnSpc="1">
            <a:prstTxWarp prst="textNoShape">
              <a:avLst/>
            </a:prstTxWarp>
          </a:bodyPr>
          <a:lstStyle>
            <a:lvl1pPr>
              <a:defRPr sz="1200">
                <a:latin typeface="Calibri" pitchFamily="-64" charset="0"/>
                <a:ea typeface="ＭＳ Ｐゴシック" pitchFamily="-64" charset="-128"/>
                <a:cs typeface="ＭＳ Ｐゴシック" pitchFamily="-64"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2078" tIns="46040" rIns="92078" bIns="46040" numCol="1" anchor="b"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AD70D1D3-09A0-497D-80F3-FF6E8E0D2165}" type="slidenum">
              <a:rPr lang="en-US"/>
              <a:pPr>
                <a:defRPr/>
              </a:pPr>
              <a:t>‹#›</a:t>
            </a:fld>
            <a:endParaRPr lang="en-US" dirty="0"/>
          </a:p>
        </p:txBody>
      </p:sp>
    </p:spTree>
    <p:extLst>
      <p:ext uri="{BB962C8B-B14F-4D97-AF65-F5344CB8AC3E}">
        <p14:creationId xmlns:p14="http://schemas.microsoft.com/office/powerpoint/2010/main" val="30766255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2078" tIns="46040" rIns="92078" bIns="46040" numCol="1" anchor="t" anchorCtr="0" compatLnSpc="1">
            <a:prstTxWarp prst="textNoShape">
              <a:avLst/>
            </a:prstTxWarp>
          </a:bodyPr>
          <a:lstStyle>
            <a:lvl1pPr>
              <a:defRPr sz="1200">
                <a:latin typeface="Calibri" pitchFamily="-64" charset="0"/>
                <a:ea typeface="ＭＳ Ｐゴシック" pitchFamily="-64" charset="-128"/>
                <a:cs typeface="ＭＳ Ｐゴシック" pitchFamily="-64" charset="-128"/>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2078" tIns="46040" rIns="92078" bIns="46040" numCol="1" anchor="t"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9B2D6F29-D6DD-434C-BEB9-300837F5DD35}" type="datetime1">
              <a:rPr lang="en-US"/>
              <a:pPr>
                <a:defRPr/>
              </a:pPr>
              <a:t>9/29/2014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2078" tIns="46040" rIns="92078" bIns="4604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2078" tIns="46040" rIns="92078" bIns="4604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2078" tIns="46040" rIns="92078" bIns="46040" numCol="1" anchor="b" anchorCtr="0" compatLnSpc="1">
            <a:prstTxWarp prst="textNoShape">
              <a:avLst/>
            </a:prstTxWarp>
          </a:bodyPr>
          <a:lstStyle>
            <a:lvl1pPr>
              <a:defRPr sz="1200">
                <a:latin typeface="Calibri" pitchFamily="-64" charset="0"/>
                <a:ea typeface="ＭＳ Ｐゴシック" pitchFamily="-64" charset="-128"/>
                <a:cs typeface="ＭＳ Ｐゴシック" pitchFamily="-64" charset="-128"/>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2078" tIns="46040" rIns="92078" bIns="46040" numCol="1" anchor="b" anchorCtr="0" compatLnSpc="1">
            <a:prstTxWarp prst="textNoShape">
              <a:avLst/>
            </a:prstTxWarp>
          </a:bodyPr>
          <a:lstStyle>
            <a:lvl1pPr algn="r">
              <a:defRPr sz="1200">
                <a:latin typeface="Calibri" charset="0"/>
                <a:ea typeface="ＭＳ Ｐゴシック" charset="0"/>
                <a:cs typeface="ＭＳ Ｐゴシック" charset="0"/>
              </a:defRPr>
            </a:lvl1pPr>
          </a:lstStyle>
          <a:p>
            <a:pPr>
              <a:defRPr/>
            </a:pPr>
            <a:fld id="{383D54AA-FB96-430E-BC70-3D987115D77E}" type="slidenum">
              <a:rPr lang="en-US"/>
              <a:pPr>
                <a:defRPr/>
              </a:pPr>
              <a:t>‹#›</a:t>
            </a:fld>
            <a:endParaRPr lang="en-US" dirty="0"/>
          </a:p>
        </p:txBody>
      </p:sp>
    </p:spTree>
    <p:extLst>
      <p:ext uri="{BB962C8B-B14F-4D97-AF65-F5344CB8AC3E}">
        <p14:creationId xmlns:p14="http://schemas.microsoft.com/office/powerpoint/2010/main" val="296011046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Geneva"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133350"/>
          </a:xfrm>
          <a:prstGeom prst="rect">
            <a:avLst/>
          </a:prstGeom>
          <a:solidFill>
            <a:srgbClr val="256B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64" charset="-128"/>
              <a:cs typeface="ＭＳ Ｐゴシック" pitchFamily="-64" charset="-128"/>
            </a:endParaRPr>
          </a:p>
        </p:txBody>
      </p:sp>
      <p:sp>
        <p:nvSpPr>
          <p:cNvPr id="5" name="Rectangle 4"/>
          <p:cNvSpPr/>
          <p:nvPr/>
        </p:nvSpPr>
        <p:spPr>
          <a:xfrm>
            <a:off x="0" y="6565900"/>
            <a:ext cx="9144000" cy="292100"/>
          </a:xfrm>
          <a:prstGeom prst="rect">
            <a:avLst/>
          </a:prstGeom>
          <a:solidFill>
            <a:srgbClr val="256B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64" charset="-128"/>
              <a:cs typeface="ＭＳ Ｐゴシック" pitchFamily="-64" charset="-128"/>
            </a:endParaRPr>
          </a:p>
        </p:txBody>
      </p:sp>
      <p:pic>
        <p:nvPicPr>
          <p:cNvPr id="6" name="Picture 4" descr="Bar.jpg"/>
          <p:cNvPicPr>
            <a:picLocks noChangeAspect="1"/>
          </p:cNvPicPr>
          <p:nvPr/>
        </p:nvPicPr>
        <p:blipFill>
          <a:blip r:embed="rId2"/>
          <a:srcRect/>
          <a:stretch>
            <a:fillRect/>
          </a:stretch>
        </p:blipFill>
        <p:spPr bwMode="auto">
          <a:xfrm>
            <a:off x="0" y="5729288"/>
            <a:ext cx="9144000" cy="822325"/>
          </a:xfrm>
          <a:prstGeom prst="rect">
            <a:avLst/>
          </a:prstGeom>
          <a:noFill/>
          <a:ln w="9525">
            <a:noFill/>
            <a:miter lim="800000"/>
            <a:headEnd/>
            <a:tailEnd/>
          </a:ln>
        </p:spPr>
      </p:pic>
      <p:pic>
        <p:nvPicPr>
          <p:cNvPr id="7" name="Picture 14" descr="AICPA Web_1c.eps"/>
          <p:cNvPicPr>
            <a:picLocks noChangeAspect="1"/>
          </p:cNvPicPr>
          <p:nvPr userDrawn="1"/>
        </p:nvPicPr>
        <p:blipFill>
          <a:blip r:embed="rId3"/>
          <a:srcRect/>
          <a:stretch>
            <a:fillRect/>
          </a:stretch>
        </p:blipFill>
        <p:spPr bwMode="auto">
          <a:xfrm>
            <a:off x="492125" y="636588"/>
            <a:ext cx="1031875" cy="347662"/>
          </a:xfrm>
          <a:prstGeom prst="rect">
            <a:avLst/>
          </a:prstGeom>
          <a:noFill/>
          <a:ln w="9525">
            <a:noFill/>
            <a:miter lim="800000"/>
            <a:headEnd/>
            <a:tailEnd/>
          </a:ln>
        </p:spPr>
      </p:pic>
      <p:sp>
        <p:nvSpPr>
          <p:cNvPr id="2" name="Title 1"/>
          <p:cNvSpPr>
            <a:spLocks noGrp="1"/>
          </p:cNvSpPr>
          <p:nvPr>
            <p:ph type="ctrTitle"/>
          </p:nvPr>
        </p:nvSpPr>
        <p:spPr>
          <a:xfrm>
            <a:off x="766561" y="1400367"/>
            <a:ext cx="7010400" cy="1571433"/>
          </a:xfrm>
          <a:prstGeom prst="rect">
            <a:avLst/>
          </a:prstGeom>
        </p:spPr>
        <p:txBody>
          <a:bodyPr anchor="b">
            <a:norm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766561" y="2971800"/>
            <a:ext cx="7010400" cy="1600200"/>
          </a:xfrm>
          <a:prstGeom prst="rect">
            <a:avLst/>
          </a:prstGeom>
        </p:spPr>
        <p:txBody>
          <a:bodyPr>
            <a:normAutofit/>
          </a:bodyPr>
          <a:lstStyle>
            <a:lvl1pPr marL="0" indent="0" algn="l">
              <a:buNone/>
              <a:defRPr kumimoji="0" lang="en-US" sz="2400" b="0" i="0" u="none" strike="noStrike" kern="1200" cap="none" spc="0" normalizeH="0" baseline="0" noProof="0" dirty="0" smtClean="0">
                <a:ln>
                  <a:noFill/>
                </a:ln>
                <a:solidFill>
                  <a:schemeClr val="tx1"/>
                </a:solidFill>
                <a:effectLst/>
                <a:uLnTx/>
                <a:uFillTx/>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Slide Number Placeholder 7"/>
          <p:cNvSpPr>
            <a:spLocks noGrp="1"/>
          </p:cNvSpPr>
          <p:nvPr>
            <p:ph type="sldNum" sz="quarter" idx="10"/>
          </p:nvPr>
        </p:nvSpPr>
        <p:spPr/>
        <p:txBody>
          <a:bodyPr wrap="none"/>
          <a:lstStyle>
            <a:lvl1pPr>
              <a:defRPr b="0"/>
            </a:lvl1pPr>
          </a:lstStyle>
          <a:p>
            <a:pPr>
              <a:defRPr/>
            </a:pPr>
            <a:fld id="{CB88028D-D3A4-45EE-8541-A6693B3AFA5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3" name="Rectangle 2"/>
          <p:cNvSpPr/>
          <p:nvPr/>
        </p:nvSpPr>
        <p:spPr>
          <a:xfrm>
            <a:off x="0" y="-3175"/>
            <a:ext cx="9144000" cy="133350"/>
          </a:xfrm>
          <a:prstGeom prst="rect">
            <a:avLst/>
          </a:prstGeom>
          <a:solidFill>
            <a:srgbClr val="256B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64" charset="-128"/>
              <a:cs typeface="ＭＳ Ｐゴシック" pitchFamily="-64" charset="-128"/>
            </a:endParaRPr>
          </a:p>
        </p:txBody>
      </p:sp>
      <p:pic>
        <p:nvPicPr>
          <p:cNvPr id="4" name="Picture 4" descr="Bar.jpg"/>
          <p:cNvPicPr>
            <a:picLocks noChangeAspect="1"/>
          </p:cNvPicPr>
          <p:nvPr/>
        </p:nvPicPr>
        <p:blipFill>
          <a:blip r:embed="rId2"/>
          <a:srcRect/>
          <a:stretch>
            <a:fillRect/>
          </a:stretch>
        </p:blipFill>
        <p:spPr bwMode="auto">
          <a:xfrm>
            <a:off x="0" y="5729288"/>
            <a:ext cx="9144000" cy="822325"/>
          </a:xfrm>
          <a:prstGeom prst="rect">
            <a:avLst/>
          </a:prstGeom>
          <a:noFill/>
          <a:ln w="9525">
            <a:noFill/>
            <a:miter lim="800000"/>
            <a:headEnd/>
            <a:tailEnd/>
          </a:ln>
        </p:spPr>
      </p:pic>
      <p:sp>
        <p:nvSpPr>
          <p:cNvPr id="5" name="TextBox 5"/>
          <p:cNvSpPr txBox="1">
            <a:spLocks noChangeArrowheads="1"/>
          </p:cNvSpPr>
          <p:nvPr/>
        </p:nvSpPr>
        <p:spPr bwMode="auto">
          <a:xfrm>
            <a:off x="857250" y="3071813"/>
            <a:ext cx="185738" cy="369887"/>
          </a:xfrm>
          <a:prstGeom prst="rect">
            <a:avLst/>
          </a:prstGeom>
          <a:noFill/>
          <a:ln>
            <a:noFill/>
          </a:ln>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cs typeface="ＭＳ Ｐゴシック" charset="0"/>
              </a:defRPr>
            </a:lvl2pPr>
            <a:lvl3pPr marL="1143000" indent="-228600" eaLnBrk="0" hangingPunct="0">
              <a:defRPr>
                <a:solidFill>
                  <a:schemeClr val="tx1"/>
                </a:solidFill>
                <a:latin typeface="Arial" charset="0"/>
                <a:ea typeface="ＭＳ Ｐゴシック" charset="0"/>
                <a:cs typeface="ＭＳ Ｐゴシック" charset="0"/>
              </a:defRPr>
            </a:lvl3pPr>
            <a:lvl4pPr marL="1600200" indent="-228600" eaLnBrk="0" hangingPunct="0">
              <a:defRPr>
                <a:solidFill>
                  <a:schemeClr val="tx1"/>
                </a:solidFill>
                <a:latin typeface="Arial" charset="0"/>
                <a:ea typeface="ＭＳ Ｐゴシック" charset="0"/>
                <a:cs typeface="ＭＳ Ｐゴシック" charset="0"/>
              </a:defRPr>
            </a:lvl4pPr>
            <a:lvl5pPr marL="2057400" indent="-228600" eaLnBrk="0" hangingPunct="0">
              <a:defRPr>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cs typeface="ＭＳ Ｐゴシック" charset="0"/>
              </a:defRPr>
            </a:lvl9pPr>
          </a:lstStyle>
          <a:p>
            <a:pPr eaLnBrk="1" hangingPunct="1">
              <a:defRPr/>
            </a:pPr>
            <a:endParaRPr lang="en-US" dirty="0">
              <a:latin typeface="Calibri" charset="0"/>
            </a:endParaRPr>
          </a:p>
        </p:txBody>
      </p:sp>
      <p:sp>
        <p:nvSpPr>
          <p:cNvPr id="6" name="Rectangle 6"/>
          <p:cNvSpPr txBox="1">
            <a:spLocks noChangeArrowheads="1"/>
          </p:cNvSpPr>
          <p:nvPr/>
        </p:nvSpPr>
        <p:spPr>
          <a:xfrm>
            <a:off x="0" y="6567488"/>
            <a:ext cx="9144000" cy="290512"/>
          </a:xfrm>
          <a:prstGeom prst="rect">
            <a:avLst/>
          </a:prstGeom>
          <a:solidFill>
            <a:srgbClr val="256BA8"/>
          </a:solidFill>
          <a:ln/>
        </p:spPr>
        <p:txBody>
          <a:bodyPr/>
          <a:lstStyle/>
          <a:p>
            <a:pPr marL="1187450">
              <a:defRPr/>
            </a:pPr>
            <a:r>
              <a:rPr lang="en-US" sz="1100" kern="0" spc="70" dirty="0">
                <a:solidFill>
                  <a:schemeClr val="bg1"/>
                </a:solidFill>
                <a:ea typeface="ＭＳ Ｐゴシック" charset="0"/>
                <a:cs typeface="ＭＳ Ｐゴシック" charset="0"/>
              </a:rPr>
              <a:t>American Institute of CPAs</a:t>
            </a:r>
            <a:r>
              <a:rPr lang="en-US" sz="1100" baseline="30000" dirty="0">
                <a:solidFill>
                  <a:schemeClr val="bg1"/>
                </a:solidFill>
                <a:latin typeface="Arial" pitchFamily="-64" charset="0"/>
                <a:ea typeface="ＭＳ Ｐゴシック" pitchFamily="-64" charset="-128"/>
                <a:cs typeface="ＭＳ Ｐゴシック" pitchFamily="-64" charset="-128"/>
              </a:rPr>
              <a:t>®</a:t>
            </a:r>
          </a:p>
        </p:txBody>
      </p:sp>
      <p:pic>
        <p:nvPicPr>
          <p:cNvPr id="7" name="Picture 8" descr="AICPA Web_wht.png"/>
          <p:cNvPicPr>
            <a:picLocks noChangeAspect="1"/>
          </p:cNvPicPr>
          <p:nvPr userDrawn="1"/>
        </p:nvPicPr>
        <p:blipFill>
          <a:blip r:embed="rId3"/>
          <a:srcRect/>
          <a:stretch>
            <a:fillRect/>
          </a:stretch>
        </p:blipFill>
        <p:spPr bwMode="auto">
          <a:xfrm>
            <a:off x="544513" y="6599238"/>
            <a:ext cx="660400" cy="222250"/>
          </a:xfrm>
          <a:prstGeom prst="rect">
            <a:avLst/>
          </a:prstGeom>
          <a:noFill/>
          <a:ln w="9525">
            <a:noFill/>
            <a:miter lim="800000"/>
            <a:headEnd/>
            <a:tailEnd/>
          </a:ln>
        </p:spPr>
      </p:pic>
      <p:sp>
        <p:nvSpPr>
          <p:cNvPr id="2" name="Title 1"/>
          <p:cNvSpPr>
            <a:spLocks noGrp="1"/>
          </p:cNvSpPr>
          <p:nvPr>
            <p:ph type="ctrTitle"/>
          </p:nvPr>
        </p:nvSpPr>
        <p:spPr>
          <a:xfrm>
            <a:off x="759560" y="2054931"/>
            <a:ext cx="6704967" cy="1508924"/>
          </a:xfrm>
          <a:prstGeom prst="rect">
            <a:avLst/>
          </a:prstGeom>
        </p:spPr>
        <p:txBody>
          <a:bodyPr anchor="ctr">
            <a:noAutofit/>
          </a:bodyPr>
          <a:lstStyle>
            <a:lvl1pPr algn="l">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stStyle>
          <a:p>
            <a:r>
              <a:rPr lang="en-US" smtClean="0"/>
              <a:t>Click to edit Master title style</a:t>
            </a:r>
            <a:endParaRPr lang="en-US" dirty="0"/>
          </a:p>
        </p:txBody>
      </p:sp>
      <p:sp>
        <p:nvSpPr>
          <p:cNvPr id="8" name="Slide Number Placeholder 7"/>
          <p:cNvSpPr>
            <a:spLocks noGrp="1"/>
          </p:cNvSpPr>
          <p:nvPr>
            <p:ph type="sldNum" sz="quarter" idx="10"/>
          </p:nvPr>
        </p:nvSpPr>
        <p:spPr/>
        <p:txBody>
          <a:bodyPr/>
          <a:lstStyle>
            <a:lvl1pPr>
              <a:defRPr/>
            </a:lvl1pPr>
          </a:lstStyle>
          <a:p>
            <a:pPr>
              <a:defRPr/>
            </a:pPr>
            <a:fld id="{109F315F-6565-420C-8138-1B31BFF09BD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6"/>
          <p:cNvSpPr txBox="1">
            <a:spLocks noChangeArrowheads="1"/>
          </p:cNvSpPr>
          <p:nvPr/>
        </p:nvSpPr>
        <p:spPr>
          <a:xfrm>
            <a:off x="0" y="6567488"/>
            <a:ext cx="9144000" cy="290512"/>
          </a:xfrm>
          <a:prstGeom prst="rect">
            <a:avLst/>
          </a:prstGeom>
          <a:solidFill>
            <a:srgbClr val="256BA8"/>
          </a:solidFill>
          <a:ln/>
        </p:spPr>
        <p:txBody>
          <a:bodyPr/>
          <a:lstStyle/>
          <a:p>
            <a:pPr marL="1187450">
              <a:defRPr/>
            </a:pPr>
            <a:r>
              <a:rPr lang="en-US" sz="1100" kern="0" spc="70" dirty="0">
                <a:solidFill>
                  <a:schemeClr val="bg1"/>
                </a:solidFill>
                <a:ea typeface="ＭＳ Ｐゴシック" charset="0"/>
                <a:cs typeface="ＭＳ Ｐゴシック" charset="0"/>
              </a:rPr>
              <a:t>American Institute of CPAs</a:t>
            </a:r>
            <a:r>
              <a:rPr lang="en-US" sz="1100" baseline="30000" dirty="0">
                <a:solidFill>
                  <a:schemeClr val="bg1"/>
                </a:solidFill>
                <a:latin typeface="Arial" pitchFamily="-64" charset="0"/>
                <a:ea typeface="ＭＳ Ｐゴシック" pitchFamily="-64" charset="-128"/>
                <a:cs typeface="ＭＳ Ｐゴシック" pitchFamily="-64" charset="-128"/>
              </a:rPr>
              <a:t>®</a:t>
            </a:r>
          </a:p>
        </p:txBody>
      </p:sp>
      <p:sp>
        <p:nvSpPr>
          <p:cNvPr id="5" name="Rectangle 7"/>
          <p:cNvSpPr/>
          <p:nvPr/>
        </p:nvSpPr>
        <p:spPr>
          <a:xfrm>
            <a:off x="0" y="-3175"/>
            <a:ext cx="9144000" cy="133350"/>
          </a:xfrm>
          <a:prstGeom prst="rect">
            <a:avLst/>
          </a:prstGeom>
          <a:solidFill>
            <a:srgbClr val="256B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64" charset="-128"/>
              <a:cs typeface="ＭＳ Ｐゴシック" pitchFamily="-64" charset="-128"/>
            </a:endParaRPr>
          </a:p>
        </p:txBody>
      </p:sp>
      <p:pic>
        <p:nvPicPr>
          <p:cNvPr id="8" name="Picture 9" descr="AICPA Web_wht.png"/>
          <p:cNvPicPr>
            <a:picLocks noChangeAspect="1"/>
          </p:cNvPicPr>
          <p:nvPr userDrawn="1"/>
        </p:nvPicPr>
        <p:blipFill>
          <a:blip r:embed="rId2"/>
          <a:srcRect/>
          <a:stretch>
            <a:fillRect/>
          </a:stretch>
        </p:blipFill>
        <p:spPr bwMode="auto">
          <a:xfrm>
            <a:off x="544513" y="6599238"/>
            <a:ext cx="660400" cy="222250"/>
          </a:xfrm>
          <a:prstGeom prst="rect">
            <a:avLst/>
          </a:prstGeom>
          <a:noFill/>
          <a:ln w="9525">
            <a:noFill/>
            <a:miter lim="800000"/>
            <a:headEnd/>
            <a:tailEnd/>
          </a:ln>
        </p:spPr>
      </p:pic>
      <p:sp>
        <p:nvSpPr>
          <p:cNvPr id="6" name="Title 1"/>
          <p:cNvSpPr>
            <a:spLocks noGrp="1"/>
          </p:cNvSpPr>
          <p:nvPr>
            <p:ph type="title"/>
          </p:nvPr>
        </p:nvSpPr>
        <p:spPr>
          <a:xfrm>
            <a:off x="508680" y="353786"/>
            <a:ext cx="8178120" cy="901011"/>
          </a:xfrm>
          <a:prstGeom prst="rect">
            <a:avLst/>
          </a:prstGeom>
        </p:spPr>
        <p:txBody>
          <a:bodyPr anchor="ctr">
            <a:normAutofit/>
          </a:bodyPr>
          <a:lstStyle>
            <a:lvl1pPr algn="l">
              <a:defRPr sz="3200" b="1"/>
            </a:lvl1pPr>
          </a:lstStyle>
          <a:p>
            <a:r>
              <a:rPr lang="en-US" smtClean="0"/>
              <a:t>Click to edit Master title style</a:t>
            </a:r>
            <a:endParaRPr lang="en-US" dirty="0"/>
          </a:p>
        </p:txBody>
      </p:sp>
      <p:sp>
        <p:nvSpPr>
          <p:cNvPr id="7" name="Content Placeholder 2"/>
          <p:cNvSpPr>
            <a:spLocks noGrp="1"/>
          </p:cNvSpPr>
          <p:nvPr>
            <p:ph idx="1"/>
          </p:nvPr>
        </p:nvSpPr>
        <p:spPr>
          <a:xfrm>
            <a:off x="508680" y="1500323"/>
            <a:ext cx="8178120" cy="4766661"/>
          </a:xfrm>
          <a:prstGeom prst="rect">
            <a:avLst/>
          </a:prstGeom>
        </p:spPr>
        <p:txBody>
          <a:bodyPr/>
          <a:lstStyle>
            <a:lvl1pPr>
              <a:buClr>
                <a:schemeClr val="accent2"/>
              </a:buClr>
              <a:defRPr>
                <a:solidFill>
                  <a:srgbClr val="005ABB"/>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9"/>
          <p:cNvSpPr>
            <a:spLocks noGrp="1"/>
          </p:cNvSpPr>
          <p:nvPr>
            <p:ph type="sldNum" sz="quarter" idx="10"/>
          </p:nvPr>
        </p:nvSpPr>
        <p:spPr/>
        <p:txBody>
          <a:bodyPr/>
          <a:lstStyle>
            <a:lvl1pPr>
              <a:defRPr/>
            </a:lvl1pPr>
          </a:lstStyle>
          <a:p>
            <a:pPr>
              <a:defRPr/>
            </a:pPr>
            <a:fld id="{5A2D1500-607A-4B12-98D3-6F42C1A06BB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Rectangle 6"/>
          <p:cNvSpPr txBox="1">
            <a:spLocks noChangeArrowheads="1"/>
          </p:cNvSpPr>
          <p:nvPr/>
        </p:nvSpPr>
        <p:spPr>
          <a:xfrm>
            <a:off x="0" y="6567488"/>
            <a:ext cx="9144000" cy="290512"/>
          </a:xfrm>
          <a:prstGeom prst="rect">
            <a:avLst/>
          </a:prstGeom>
          <a:solidFill>
            <a:srgbClr val="256BA8"/>
          </a:solidFill>
          <a:ln/>
        </p:spPr>
        <p:txBody>
          <a:bodyPr/>
          <a:lstStyle/>
          <a:p>
            <a:pPr marL="1187450">
              <a:defRPr/>
            </a:pPr>
            <a:r>
              <a:rPr lang="en-US" sz="1100" kern="0" spc="70" dirty="0">
                <a:solidFill>
                  <a:schemeClr val="bg1"/>
                </a:solidFill>
                <a:ea typeface="ＭＳ Ｐゴシック" charset="0"/>
                <a:cs typeface="ＭＳ Ｐゴシック" charset="0"/>
              </a:rPr>
              <a:t>American Institute of CPAs</a:t>
            </a:r>
            <a:r>
              <a:rPr lang="en-US" sz="1100" baseline="30000" dirty="0">
                <a:solidFill>
                  <a:schemeClr val="bg1"/>
                </a:solidFill>
                <a:latin typeface="Arial" pitchFamily="-64" charset="0"/>
                <a:ea typeface="ＭＳ Ｐゴシック" pitchFamily="-64" charset="-128"/>
                <a:cs typeface="ＭＳ Ｐゴシック" pitchFamily="-64" charset="-128"/>
              </a:rPr>
              <a:t>®</a:t>
            </a:r>
          </a:p>
        </p:txBody>
      </p:sp>
      <p:sp>
        <p:nvSpPr>
          <p:cNvPr id="6" name="Rectangle 5"/>
          <p:cNvSpPr/>
          <p:nvPr/>
        </p:nvSpPr>
        <p:spPr>
          <a:xfrm>
            <a:off x="0" y="0"/>
            <a:ext cx="9144000" cy="133350"/>
          </a:xfrm>
          <a:prstGeom prst="rect">
            <a:avLst/>
          </a:prstGeom>
          <a:solidFill>
            <a:srgbClr val="256B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64" charset="-128"/>
              <a:cs typeface="ＭＳ Ｐゴシック" pitchFamily="-64" charset="-128"/>
            </a:endParaRPr>
          </a:p>
        </p:txBody>
      </p:sp>
      <p:pic>
        <p:nvPicPr>
          <p:cNvPr id="10" name="Picture 11" descr="AICPA Web_wht.png"/>
          <p:cNvPicPr>
            <a:picLocks noChangeAspect="1"/>
          </p:cNvPicPr>
          <p:nvPr userDrawn="1"/>
        </p:nvPicPr>
        <p:blipFill>
          <a:blip r:embed="rId2"/>
          <a:srcRect/>
          <a:stretch>
            <a:fillRect/>
          </a:stretch>
        </p:blipFill>
        <p:spPr bwMode="auto">
          <a:xfrm>
            <a:off x="544513" y="6599238"/>
            <a:ext cx="660400" cy="222250"/>
          </a:xfrm>
          <a:prstGeom prst="rect">
            <a:avLst/>
          </a:prstGeom>
          <a:noFill/>
          <a:ln w="9525">
            <a:noFill/>
            <a:miter lim="800000"/>
            <a:headEnd/>
            <a:tailEnd/>
          </a:ln>
        </p:spPr>
      </p:pic>
      <p:sp>
        <p:nvSpPr>
          <p:cNvPr id="7" name="Content Placeholder 2"/>
          <p:cNvSpPr>
            <a:spLocks noGrp="1"/>
          </p:cNvSpPr>
          <p:nvPr>
            <p:ph sz="half" idx="1"/>
          </p:nvPr>
        </p:nvSpPr>
        <p:spPr>
          <a:xfrm>
            <a:off x="505580" y="1494846"/>
            <a:ext cx="4063320" cy="4855496"/>
          </a:xfrm>
          <a:prstGeom prst="rect">
            <a:avLst/>
          </a:prstGeom>
        </p:spPr>
        <p:txBody>
          <a:bodyPr/>
          <a:lstStyle>
            <a:lvl1pPr>
              <a:buClr>
                <a:schemeClr val="accent2"/>
              </a:buClr>
              <a:defRPr sz="2400">
                <a:solidFill>
                  <a:srgbClr val="005ABB"/>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3"/>
          <p:cNvSpPr>
            <a:spLocks noGrp="1"/>
          </p:cNvSpPr>
          <p:nvPr>
            <p:ph sz="half" idx="2"/>
          </p:nvPr>
        </p:nvSpPr>
        <p:spPr>
          <a:xfrm>
            <a:off x="4594302" y="1494846"/>
            <a:ext cx="4063320" cy="4855496"/>
          </a:xfrm>
          <a:prstGeom prst="rect">
            <a:avLst/>
          </a:prstGeom>
        </p:spPr>
        <p:txBody>
          <a:bodyPr/>
          <a:lstStyle>
            <a:lvl1pPr>
              <a:buClr>
                <a:schemeClr val="accent2"/>
              </a:buClr>
              <a:defRPr sz="2400">
                <a:solidFill>
                  <a:srgbClr val="005ABB"/>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508680" y="353786"/>
            <a:ext cx="8178120" cy="901011"/>
          </a:xfrm>
          <a:prstGeom prst="rect">
            <a:avLst/>
          </a:prstGeom>
        </p:spPr>
        <p:txBody>
          <a:bodyPr anchor="ctr">
            <a:normAutofit/>
          </a:bodyPr>
          <a:lstStyle>
            <a:lvl1pPr algn="l">
              <a:defRPr sz="3200" b="1"/>
            </a:lvl1pPr>
          </a:lstStyle>
          <a:p>
            <a:r>
              <a:rPr lang="en-US" smtClean="0"/>
              <a:t>Click to edit Master title style</a:t>
            </a:r>
            <a:endParaRPr lang="en-US" dirty="0"/>
          </a:p>
        </p:txBody>
      </p:sp>
      <p:sp>
        <p:nvSpPr>
          <p:cNvPr id="11" name="Slide Number Placeholder 10"/>
          <p:cNvSpPr>
            <a:spLocks noGrp="1"/>
          </p:cNvSpPr>
          <p:nvPr>
            <p:ph type="sldNum" sz="quarter" idx="10"/>
          </p:nvPr>
        </p:nvSpPr>
        <p:spPr/>
        <p:txBody>
          <a:bodyPr/>
          <a:lstStyle>
            <a:lvl1pPr>
              <a:defRPr/>
            </a:lvl1pPr>
          </a:lstStyle>
          <a:p>
            <a:pPr>
              <a:defRPr/>
            </a:pPr>
            <a:fld id="{27C25182-DFDC-465F-8A45-6DCC62F0708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Rectangle 6"/>
          <p:cNvSpPr txBox="1">
            <a:spLocks noChangeArrowheads="1"/>
          </p:cNvSpPr>
          <p:nvPr/>
        </p:nvSpPr>
        <p:spPr>
          <a:xfrm>
            <a:off x="0" y="6567488"/>
            <a:ext cx="9144000" cy="290512"/>
          </a:xfrm>
          <a:prstGeom prst="rect">
            <a:avLst/>
          </a:prstGeom>
          <a:solidFill>
            <a:srgbClr val="256BA8"/>
          </a:solidFill>
          <a:ln/>
        </p:spPr>
        <p:txBody>
          <a:bodyPr/>
          <a:lstStyle/>
          <a:p>
            <a:pPr marL="1187450">
              <a:defRPr/>
            </a:pPr>
            <a:r>
              <a:rPr lang="en-US" sz="1100" kern="0" spc="70" dirty="0">
                <a:solidFill>
                  <a:schemeClr val="bg1"/>
                </a:solidFill>
                <a:ea typeface="ＭＳ Ｐゴシック" charset="0"/>
                <a:cs typeface="ＭＳ Ｐゴシック" charset="0"/>
              </a:rPr>
              <a:t>American Institute of CPAs</a:t>
            </a:r>
            <a:r>
              <a:rPr lang="en-US" sz="1100" baseline="30000" dirty="0">
                <a:solidFill>
                  <a:schemeClr val="bg1"/>
                </a:solidFill>
                <a:latin typeface="Arial" pitchFamily="-64" charset="0"/>
                <a:ea typeface="ＭＳ Ｐゴシック" pitchFamily="-64" charset="-128"/>
                <a:cs typeface="ＭＳ Ｐゴシック" pitchFamily="-64" charset="-128"/>
              </a:rPr>
              <a:t>®</a:t>
            </a:r>
          </a:p>
        </p:txBody>
      </p:sp>
      <p:sp>
        <p:nvSpPr>
          <p:cNvPr id="3" name="Rectangle 2"/>
          <p:cNvSpPr/>
          <p:nvPr/>
        </p:nvSpPr>
        <p:spPr>
          <a:xfrm>
            <a:off x="0" y="0"/>
            <a:ext cx="9144000" cy="133350"/>
          </a:xfrm>
          <a:prstGeom prst="rect">
            <a:avLst/>
          </a:prstGeom>
          <a:solidFill>
            <a:srgbClr val="256BA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srgbClr val="FFFFFF"/>
              </a:solidFill>
              <a:ea typeface="ＭＳ Ｐゴシック" pitchFamily="-64" charset="-128"/>
              <a:cs typeface="ＭＳ Ｐゴシック" pitchFamily="-64" charset="-128"/>
            </a:endParaRPr>
          </a:p>
        </p:txBody>
      </p:sp>
      <p:pic>
        <p:nvPicPr>
          <p:cNvPr id="4" name="Picture 5" descr="AICPA Web_wht.png"/>
          <p:cNvPicPr>
            <a:picLocks noChangeAspect="1"/>
          </p:cNvPicPr>
          <p:nvPr userDrawn="1"/>
        </p:nvPicPr>
        <p:blipFill>
          <a:blip r:embed="rId2"/>
          <a:srcRect/>
          <a:stretch>
            <a:fillRect/>
          </a:stretch>
        </p:blipFill>
        <p:spPr bwMode="auto">
          <a:xfrm>
            <a:off x="544513" y="6599238"/>
            <a:ext cx="660400" cy="222250"/>
          </a:xfrm>
          <a:prstGeom prst="rect">
            <a:avLst/>
          </a:prstGeom>
          <a:noFill/>
          <a:ln w="9525">
            <a:noFill/>
            <a:miter lim="800000"/>
            <a:headEnd/>
            <a:tailEnd/>
          </a:ln>
        </p:spPr>
      </p:pic>
      <p:sp>
        <p:nvSpPr>
          <p:cNvPr id="5" name="Slide Number Placeholder 23"/>
          <p:cNvSpPr>
            <a:spLocks noGrp="1"/>
          </p:cNvSpPr>
          <p:nvPr>
            <p:ph type="sldNum" sz="quarter" idx="10"/>
          </p:nvPr>
        </p:nvSpPr>
        <p:spPr/>
        <p:txBody>
          <a:bodyPr/>
          <a:lstStyle>
            <a:lvl1pPr>
              <a:defRPr/>
            </a:lvl1pPr>
          </a:lstStyle>
          <a:p>
            <a:pPr>
              <a:defRPr/>
            </a:pPr>
            <a:fld id="{9C350A03-DEDE-49E6-800D-F4B9284E7D16}"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6553200" y="651986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ea typeface="ＭＳ Ｐゴシック" charset="0"/>
                <a:cs typeface="ＭＳ Ｐゴシック" charset="0"/>
              </a:defRPr>
            </a:lvl1pPr>
          </a:lstStyle>
          <a:p>
            <a:pPr>
              <a:defRPr/>
            </a:pPr>
            <a:fld id="{4AA60F24-58B3-44A1-A039-C726DD40723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Lst>
  <p:hf sldNum="0" hdr="0" ftr="0" dt="0"/>
  <p:txStyles>
    <p:titleStyle>
      <a:lvl1pPr algn="l" defTabSz="457200" rtl="0" eaLnBrk="0" fontAlgn="base" hangingPunct="0">
        <a:spcBef>
          <a:spcPct val="0"/>
        </a:spcBef>
        <a:spcAft>
          <a:spcPct val="0"/>
        </a:spcAft>
        <a:defRPr sz="3200" b="1" kern="1200">
          <a:solidFill>
            <a:schemeClr val="tx1"/>
          </a:solidFill>
          <a:latin typeface="Arial"/>
          <a:ea typeface="ＭＳ Ｐゴシック" pitchFamily="-112" charset="-128"/>
          <a:cs typeface="Arial"/>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p:titleStyle>
    <p:bodyStyle>
      <a:lvl1pPr marL="342900" indent="-342900" algn="l" defTabSz="457200" rtl="0" eaLnBrk="0" fontAlgn="base" hangingPunct="0">
        <a:spcBef>
          <a:spcPct val="20000"/>
        </a:spcBef>
        <a:spcAft>
          <a:spcPct val="0"/>
        </a:spcAft>
        <a:buClr>
          <a:srgbClr val="0A52A1"/>
        </a:buClr>
        <a:buSzPct val="100000"/>
        <a:buBlip>
          <a:blip r:embed="rId7"/>
        </a:buBlip>
        <a:defRPr sz="2400" b="1" kern="1200">
          <a:solidFill>
            <a:srgbClr val="0A52A1"/>
          </a:solidFill>
          <a:latin typeface="Arial"/>
          <a:ea typeface="ＭＳ Ｐゴシック" pitchFamily="-112" charset="-128"/>
          <a:cs typeface="Arial"/>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pitchFamily="-112" charset="-128"/>
          <a:cs typeface="Arial"/>
        </a:defRPr>
      </a:lvl2pPr>
      <a:lvl3pPr marL="1143000" indent="-228600" algn="l" defTabSz="457200" rtl="0" eaLnBrk="0" fontAlgn="base" hangingPunct="0">
        <a:spcBef>
          <a:spcPct val="20000"/>
        </a:spcBef>
        <a:spcAft>
          <a:spcPct val="0"/>
        </a:spcAft>
        <a:buFont typeface="Lucida Grande"/>
        <a:buChar char="-"/>
        <a:defRPr sz="2000" kern="1200">
          <a:solidFill>
            <a:schemeClr val="tx1"/>
          </a:solidFill>
          <a:latin typeface="Arial"/>
          <a:ea typeface="ＭＳ Ｐゴシック" pitchFamily="-112" charset="-128"/>
          <a:cs typeface="Arial"/>
        </a:defRPr>
      </a:lvl3pPr>
      <a:lvl4pPr marL="1600200" indent="-228600" algn="l" defTabSz="457200" rtl="0" eaLnBrk="0" fontAlgn="base" hangingPunct="0">
        <a:spcBef>
          <a:spcPct val="20000"/>
        </a:spcBef>
        <a:spcAft>
          <a:spcPct val="0"/>
        </a:spcAft>
        <a:buFont typeface="Lucida Grande"/>
        <a:buChar char="-"/>
        <a:defRPr sz="2000" kern="1200">
          <a:solidFill>
            <a:schemeClr val="tx1"/>
          </a:solidFill>
          <a:latin typeface="Arial"/>
          <a:ea typeface="ＭＳ Ｐゴシック" pitchFamily="-112" charset="-128"/>
          <a:cs typeface="Arial"/>
        </a:defRPr>
      </a:lvl4pPr>
      <a:lvl5pPr marL="2057400" indent="-228600" algn="l" defTabSz="457200" rtl="0" eaLnBrk="0" fontAlgn="base" hangingPunct="0">
        <a:spcBef>
          <a:spcPct val="20000"/>
        </a:spcBef>
        <a:spcAft>
          <a:spcPct val="0"/>
        </a:spcAft>
        <a:buFont typeface="Lucida Grande"/>
        <a:buChar char="-"/>
        <a:defRPr sz="2000" kern="1200">
          <a:solidFill>
            <a:schemeClr val="tx1"/>
          </a:solidFill>
          <a:latin typeface="Arial"/>
          <a:ea typeface="ＭＳ Ｐゴシック" pitchFamily="-112"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behappyinc.org/ForgotPassword.aspx"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atchdog.org/57852/wi-state-senate-is-wisconsins-political-battleground/"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myoung@aicpa.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kscpa.org/about/news/554-aicpa_launches_new_online_community_for_young_cpas" TargetMode="Externa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hyperlink" Target="http://www.nasba.org/"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9560" y="1164773"/>
            <a:ext cx="7927240" cy="1508924"/>
          </a:xfrm>
        </p:spPr>
        <p:txBody>
          <a:bodyPr/>
          <a:lstStyle/>
          <a:p>
            <a:pPr lvl="0"/>
            <a:r>
              <a:rPr lang="en-US" b="1" dirty="0" smtClean="0"/>
              <a:t>An Overview </a:t>
            </a:r>
            <a:r>
              <a:rPr lang="en-US" b="1" dirty="0"/>
              <a:t>of the New Comprehensive Definition </a:t>
            </a:r>
            <a:r>
              <a:rPr lang="en-US" b="1" dirty="0" smtClean="0"/>
              <a:t>of </a:t>
            </a:r>
            <a:r>
              <a:rPr lang="en-US" b="1" dirty="0"/>
              <a:t>Attest</a:t>
            </a:r>
          </a:p>
        </p:txBody>
      </p:sp>
      <p:sp>
        <p:nvSpPr>
          <p:cNvPr id="3" name="Rectangle 2"/>
          <p:cNvSpPr/>
          <p:nvPr/>
        </p:nvSpPr>
        <p:spPr>
          <a:xfrm>
            <a:off x="899650" y="3419591"/>
            <a:ext cx="8244349" cy="1200329"/>
          </a:xfrm>
          <a:prstGeom prst="rect">
            <a:avLst/>
          </a:prstGeom>
        </p:spPr>
        <p:txBody>
          <a:bodyPr wrap="square">
            <a:spAutoFit/>
          </a:bodyPr>
          <a:lstStyle/>
          <a:p>
            <a:r>
              <a:rPr lang="en-US" sz="2400" b="1" dirty="0"/>
              <a:t>Gary </a:t>
            </a:r>
            <a:r>
              <a:rPr lang="en-US" sz="2400" b="1" dirty="0" smtClean="0"/>
              <a:t>McIntosh</a:t>
            </a:r>
          </a:p>
          <a:p>
            <a:r>
              <a:rPr lang="en-US" sz="2400" b="1" dirty="0" smtClean="0"/>
              <a:t>AICPA </a:t>
            </a:r>
            <a:r>
              <a:rPr lang="en-US" sz="2400" b="1" dirty="0"/>
              <a:t>Co-Chair, Uniform Accountancy Act Committee</a:t>
            </a:r>
            <a:br>
              <a:rPr lang="en-US" sz="2400" b="1" dirty="0"/>
            </a:br>
            <a:endParaRPr lang="en-US" sz="2400" b="1" dirty="0"/>
          </a:p>
        </p:txBody>
      </p:sp>
      <p:sp>
        <p:nvSpPr>
          <p:cNvPr id="4" name="Rectangle 3"/>
          <p:cNvSpPr/>
          <p:nvPr/>
        </p:nvSpPr>
        <p:spPr>
          <a:xfrm>
            <a:off x="899651" y="4774432"/>
            <a:ext cx="4572000" cy="307777"/>
          </a:xfrm>
          <a:prstGeom prst="rect">
            <a:avLst/>
          </a:prstGeom>
        </p:spPr>
        <p:txBody>
          <a:bodyPr>
            <a:spAutoFit/>
          </a:bodyPr>
          <a:lstStyle/>
          <a:p>
            <a:r>
              <a:rPr lang="en-US" sz="1400" b="1" dirty="0" smtClean="0"/>
              <a:t>September 9, 2014</a:t>
            </a:r>
            <a:endParaRPr lang="en-US" sz="1400" b="1" dirty="0"/>
          </a:p>
        </p:txBody>
      </p:sp>
    </p:spTree>
    <p:extLst>
      <p:ext uri="{BB962C8B-B14F-4D97-AF65-F5344CB8AC3E}">
        <p14:creationId xmlns:p14="http://schemas.microsoft.com/office/powerpoint/2010/main" val="17537322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Standards Reclassification’s Impact on Attest</a:t>
            </a:r>
            <a:endParaRPr lang="en-US" dirty="0"/>
          </a:p>
        </p:txBody>
      </p:sp>
      <p:sp>
        <p:nvSpPr>
          <p:cNvPr id="5" name="Content Placeholder 4"/>
          <p:cNvSpPr>
            <a:spLocks noGrp="1"/>
          </p:cNvSpPr>
          <p:nvPr>
            <p:ph idx="1"/>
          </p:nvPr>
        </p:nvSpPr>
        <p:spPr/>
        <p:txBody>
          <a:bodyPr/>
          <a:lstStyle/>
          <a:p>
            <a:pPr marL="0" lvl="0" indent="0" rtl="0">
              <a:buNone/>
            </a:pPr>
            <a:r>
              <a:rPr lang="en-US" b="1" dirty="0" smtClean="0"/>
              <a:t>Technical change had an unintended impact on the definition</a:t>
            </a:r>
            <a:endParaRPr lang="en-US" dirty="0"/>
          </a:p>
          <a:p>
            <a:pPr marL="0" lvl="0" indent="0" rtl="0">
              <a:buNone/>
            </a:pPr>
            <a:endParaRPr lang="en-US" b="1" dirty="0" smtClean="0"/>
          </a:p>
          <a:p>
            <a:pPr marL="0" lvl="0" indent="0" rtl="0">
              <a:buNone/>
            </a:pPr>
            <a:r>
              <a:rPr lang="en-US" b="1" dirty="0" smtClean="0"/>
              <a:t>While all SAS engagements are covered under the definition of attest, only examinations of prospective financial information were covered under the SSAEs</a:t>
            </a:r>
          </a:p>
          <a:p>
            <a:pPr marL="0" lvl="0" indent="0" rtl="0">
              <a:buNone/>
            </a:pPr>
            <a:endParaRPr lang="en-US" dirty="0"/>
          </a:p>
          <a:p>
            <a:pPr marL="0" lvl="0" indent="0" rtl="0">
              <a:buNone/>
            </a:pPr>
            <a:r>
              <a:rPr lang="en-US" b="1" dirty="0" smtClean="0"/>
              <a:t>Now that these “SOC engagements” are performed under the SSAEs, they have fallen out of our definition of attest  </a:t>
            </a:r>
            <a:endParaRPr lang="en-US" dirty="0"/>
          </a:p>
        </p:txBody>
      </p:sp>
      <p:cxnSp>
        <p:nvCxnSpPr>
          <p:cNvPr id="6" name="Straight Connector 5"/>
          <p:cNvCxnSpPr/>
          <p:nvPr/>
        </p:nvCxnSpPr>
        <p:spPr>
          <a:xfrm>
            <a:off x="650204" y="2540825"/>
            <a:ext cx="7342913"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650203" y="4180439"/>
            <a:ext cx="7673990"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6864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Attest</a:t>
            </a:r>
            <a:endParaRPr lang="en-US" dirty="0"/>
          </a:p>
        </p:txBody>
      </p:sp>
      <p:sp>
        <p:nvSpPr>
          <p:cNvPr id="3" name="Content Placeholder 2"/>
          <p:cNvSpPr>
            <a:spLocks noGrp="1"/>
          </p:cNvSpPr>
          <p:nvPr>
            <p:ph idx="1"/>
          </p:nvPr>
        </p:nvSpPr>
        <p:spPr/>
        <p:txBody>
          <a:bodyPr/>
          <a:lstStyle/>
          <a:p>
            <a:pPr marL="0" indent="0">
              <a:buNone/>
            </a:pPr>
            <a:r>
              <a:rPr lang="en-US" dirty="0"/>
              <a:t>We must fix this situation so that it doesn’t happen again. </a:t>
            </a:r>
          </a:p>
          <a:p>
            <a:pPr marL="0" indent="0">
              <a:buNone/>
            </a:pPr>
            <a:endParaRPr lang="en-US" dirty="0" smtClean="0"/>
          </a:p>
          <a:p>
            <a:pPr marL="0" indent="0">
              <a:buNone/>
            </a:pPr>
            <a:r>
              <a:rPr lang="en-US" dirty="0" smtClean="0"/>
              <a:t>Other </a:t>
            </a:r>
            <a:r>
              <a:rPr lang="en-US" dirty="0"/>
              <a:t>potential future </a:t>
            </a:r>
            <a:r>
              <a:rPr lang="en-US" dirty="0" smtClean="0"/>
              <a:t/>
            </a:r>
            <a:br>
              <a:rPr lang="en-US" dirty="0" smtClean="0"/>
            </a:br>
            <a:r>
              <a:rPr lang="en-US" dirty="0" smtClean="0"/>
              <a:t>reclassifications </a:t>
            </a:r>
            <a:r>
              <a:rPr lang="en-US" dirty="0"/>
              <a:t>could </a:t>
            </a:r>
            <a:r>
              <a:rPr lang="en-US" dirty="0" smtClean="0"/>
              <a:t/>
            </a:r>
            <a:br>
              <a:rPr lang="en-US" dirty="0" smtClean="0"/>
            </a:br>
            <a:r>
              <a:rPr lang="en-US" dirty="0" smtClean="0"/>
              <a:t>create </a:t>
            </a:r>
            <a:r>
              <a:rPr lang="en-US" dirty="0"/>
              <a:t>the same </a:t>
            </a:r>
            <a:r>
              <a:rPr lang="en-US" dirty="0" smtClean="0"/>
              <a:t>problem</a:t>
            </a:r>
            <a:endParaRPr lang="en-US" dirty="0"/>
          </a:p>
          <a:p>
            <a:pPr marL="0" indent="0">
              <a:buNone/>
            </a:pPr>
            <a:endParaRPr lang="en-US" dirty="0" smtClean="0"/>
          </a:p>
          <a:p>
            <a:pPr marL="0" indent="0">
              <a:buNone/>
            </a:pPr>
            <a:r>
              <a:rPr lang="en-US" dirty="0" smtClean="0"/>
              <a:t>Need </a:t>
            </a:r>
            <a:r>
              <a:rPr lang="en-US" dirty="0"/>
              <a:t>to place all SSAEs </a:t>
            </a:r>
            <a:r>
              <a:rPr lang="en-US" dirty="0" smtClean="0"/>
              <a:t/>
            </a:r>
            <a:br>
              <a:rPr lang="en-US" dirty="0" smtClean="0"/>
            </a:br>
            <a:r>
              <a:rPr lang="en-US" dirty="0" smtClean="0"/>
              <a:t>under </a:t>
            </a:r>
            <a:r>
              <a:rPr lang="en-US" dirty="0"/>
              <a:t>the definition to </a:t>
            </a:r>
            <a:r>
              <a:rPr lang="en-US" dirty="0" smtClean="0"/>
              <a:t/>
            </a:r>
            <a:br>
              <a:rPr lang="en-US" dirty="0" smtClean="0"/>
            </a:br>
            <a:r>
              <a:rPr lang="en-US" dirty="0" smtClean="0"/>
              <a:t>protect </a:t>
            </a:r>
            <a:r>
              <a:rPr lang="en-US" dirty="0"/>
              <a:t>the </a:t>
            </a:r>
            <a:r>
              <a:rPr lang="en-US" dirty="0" smtClean="0"/>
              <a:t>public</a:t>
            </a:r>
            <a:endParaRPr lang="en-US" dirty="0"/>
          </a:p>
          <a:p>
            <a:endParaRPr lang="en-US" dirty="0"/>
          </a:p>
        </p:txBody>
      </p:sp>
      <p:pic>
        <p:nvPicPr>
          <p:cNvPr id="4" name="Picture 2" descr="https://encrypted-tbn1.gstatic.com/images?q=tbn:ANd9GcTk9prthUXONrxmIxaSI47NwsJauIdf-e-cJlDM63M4TIt3quAT">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302" y="2387163"/>
            <a:ext cx="37528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83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Attest Services</a:t>
            </a:r>
            <a:endParaRPr lang="en-US" dirty="0"/>
          </a:p>
        </p:txBody>
      </p:sp>
      <p:sp>
        <p:nvSpPr>
          <p:cNvPr id="3" name="Content Placeholder 2"/>
          <p:cNvSpPr>
            <a:spLocks noGrp="1"/>
          </p:cNvSpPr>
          <p:nvPr>
            <p:ph idx="1"/>
          </p:nvPr>
        </p:nvSpPr>
        <p:spPr/>
        <p:txBody>
          <a:bodyPr/>
          <a:lstStyle/>
          <a:p>
            <a:pPr marL="0" indent="0">
              <a:buNone/>
            </a:pPr>
            <a:r>
              <a:rPr lang="en-US" dirty="0"/>
              <a:t>Additionally</a:t>
            </a:r>
            <a:r>
              <a:rPr lang="en-US" dirty="0" smtClean="0"/>
              <a:t>, the </a:t>
            </a:r>
            <a:r>
              <a:rPr lang="en-US" dirty="0"/>
              <a:t>scope of attest services has been changing over the past decade.  </a:t>
            </a:r>
          </a:p>
          <a:p>
            <a:pPr marL="0" indent="0">
              <a:buNone/>
            </a:pPr>
            <a:endParaRPr lang="en-US" dirty="0" smtClean="0"/>
          </a:p>
          <a:p>
            <a:pPr marL="0" indent="0">
              <a:buNone/>
            </a:pPr>
            <a:r>
              <a:rPr lang="en-US" dirty="0" smtClean="0"/>
              <a:t>CPAs </a:t>
            </a:r>
            <a:r>
              <a:rPr lang="en-US" dirty="0"/>
              <a:t>are being asked to </a:t>
            </a:r>
            <a:r>
              <a:rPr lang="en-US" dirty="0" smtClean="0"/>
              <a:t/>
            </a:r>
            <a:br>
              <a:rPr lang="en-US" dirty="0" smtClean="0"/>
            </a:br>
            <a:r>
              <a:rPr lang="en-US" dirty="0" smtClean="0"/>
              <a:t>provide attest services </a:t>
            </a:r>
            <a:br>
              <a:rPr lang="en-US" dirty="0" smtClean="0"/>
            </a:br>
            <a:r>
              <a:rPr lang="en-US" dirty="0" smtClean="0"/>
              <a:t>on </a:t>
            </a:r>
            <a:r>
              <a:rPr lang="en-US" dirty="0"/>
              <a:t>a whole host of new </a:t>
            </a:r>
            <a:r>
              <a:rPr lang="en-US" dirty="0" smtClean="0"/>
              <a:t/>
            </a:r>
            <a:br>
              <a:rPr lang="en-US" dirty="0" smtClean="0"/>
            </a:br>
            <a:r>
              <a:rPr lang="en-US" dirty="0" smtClean="0"/>
              <a:t>types </a:t>
            </a:r>
            <a:r>
              <a:rPr lang="en-US" dirty="0"/>
              <a:t>of subject </a:t>
            </a:r>
            <a:r>
              <a:rPr lang="en-US" dirty="0" smtClean="0"/>
              <a:t>matters </a:t>
            </a:r>
            <a:endParaRPr lang="en-US" dirty="0"/>
          </a:p>
          <a:p>
            <a:pPr marL="0" indent="0">
              <a:buNone/>
            </a:pPr>
            <a:endParaRPr lang="en-US" dirty="0" smtClean="0"/>
          </a:p>
          <a:p>
            <a:pPr marL="0" indent="0">
              <a:buNone/>
            </a:pPr>
            <a:r>
              <a:rPr lang="en-US" dirty="0" smtClean="0"/>
              <a:t>The </a:t>
            </a:r>
            <a:r>
              <a:rPr lang="en-US" dirty="0"/>
              <a:t>marketplace has been changing rapidly and our original </a:t>
            </a:r>
            <a:r>
              <a:rPr lang="en-US" dirty="0" smtClean="0"/>
              <a:t>definition </a:t>
            </a:r>
            <a:r>
              <a:rPr lang="en-US" dirty="0"/>
              <a:t>did not contemplate </a:t>
            </a:r>
            <a:r>
              <a:rPr lang="en-US" dirty="0" smtClean="0"/>
              <a:t>this</a:t>
            </a:r>
            <a:endParaRPr lang="en-US" dirty="0"/>
          </a:p>
          <a:p>
            <a:endParaRPr lang="en-US" dirty="0"/>
          </a:p>
        </p:txBody>
      </p:sp>
      <p:pic>
        <p:nvPicPr>
          <p:cNvPr id="7170" name="Picture 2" descr="Picture of 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8563" y="1954065"/>
            <a:ext cx="2721851" cy="2714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83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Attest Services</a:t>
            </a:r>
            <a:endParaRPr lang="en-US" dirty="0"/>
          </a:p>
        </p:txBody>
      </p:sp>
      <p:sp>
        <p:nvSpPr>
          <p:cNvPr id="3" name="Content Placeholder 2"/>
          <p:cNvSpPr>
            <a:spLocks noGrp="1"/>
          </p:cNvSpPr>
          <p:nvPr>
            <p:ph idx="1"/>
          </p:nvPr>
        </p:nvSpPr>
        <p:spPr/>
        <p:txBody>
          <a:bodyPr/>
          <a:lstStyle/>
          <a:p>
            <a:pPr marL="0" indent="0">
              <a:buNone/>
            </a:pPr>
            <a:r>
              <a:rPr lang="en-US" dirty="0"/>
              <a:t>Increasingly, clients are asking for attest services to be performed on not just financial statements, but also on a whole host of new types of engagements</a:t>
            </a:r>
            <a:r>
              <a:rPr lang="en-US" dirty="0" smtClean="0"/>
              <a:t>:</a:t>
            </a:r>
            <a:br>
              <a:rPr lang="en-US" dirty="0" smtClean="0"/>
            </a:br>
            <a:endParaRPr lang="en-US" dirty="0"/>
          </a:p>
          <a:p>
            <a:pPr lvl="1"/>
            <a:r>
              <a:rPr lang="en-US" dirty="0"/>
              <a:t>security and privacy controls, </a:t>
            </a:r>
          </a:p>
          <a:p>
            <a:pPr lvl="1"/>
            <a:r>
              <a:rPr lang="en-US" dirty="0"/>
              <a:t>sustainability, </a:t>
            </a:r>
          </a:p>
          <a:p>
            <a:pPr lvl="1"/>
            <a:r>
              <a:rPr lang="en-US" dirty="0"/>
              <a:t>greenhouse gases,</a:t>
            </a:r>
          </a:p>
          <a:p>
            <a:pPr lvl="1"/>
            <a:r>
              <a:rPr lang="en-US" dirty="0"/>
              <a:t>eXtensible Business Reporting Language (XBRL), </a:t>
            </a:r>
          </a:p>
          <a:p>
            <a:pPr lvl="1"/>
            <a:r>
              <a:rPr lang="en-US" dirty="0"/>
              <a:t>and many other subject matters.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866" y="4801947"/>
            <a:ext cx="3299855" cy="1465037"/>
          </a:xfrm>
          <a:prstGeom prst="rect">
            <a:avLst/>
          </a:prstGeom>
        </p:spPr>
      </p:pic>
    </p:spTree>
    <p:extLst>
      <p:ext uri="{BB962C8B-B14F-4D97-AF65-F5344CB8AC3E}">
        <p14:creationId xmlns:p14="http://schemas.microsoft.com/office/powerpoint/2010/main" val="1008583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pic>
        <p:nvPicPr>
          <p:cNvPr id="2049" name="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135856"/>
            <a:ext cx="9144000" cy="544550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9650" y="6616700"/>
            <a:ext cx="2133600" cy="3651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4" name="Rectangle 5"/>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itle 1"/>
          <p:cNvSpPr txBox="1">
            <a:spLocks/>
          </p:cNvSpPr>
          <p:nvPr/>
        </p:nvSpPr>
        <p:spPr>
          <a:xfrm>
            <a:off x="482940" y="228600"/>
            <a:ext cx="8178120" cy="901011"/>
          </a:xfrm>
          <a:prstGeom prst="rect">
            <a:avLst/>
          </a:prstGeom>
        </p:spPr>
        <p:txBody>
          <a:bodyPr anchor="ctr">
            <a:noAutofit/>
          </a:bodyPr>
          <a:lstStyle>
            <a:lvl1pPr algn="l" defTabSz="457200" rtl="0" eaLnBrk="0" fontAlgn="base" hangingPunct="0">
              <a:spcBef>
                <a:spcPct val="0"/>
              </a:spcBef>
              <a:spcAft>
                <a:spcPct val="0"/>
              </a:spcAft>
              <a:defRPr kumimoji="0" lang="en-US" sz="4600" b="0" i="0" u="none" strike="noStrike" kern="0" cap="none" spc="0" normalizeH="0" baseline="0" noProof="0" smtClean="0">
                <a:ln>
                  <a:noFill/>
                </a:ln>
                <a:solidFill>
                  <a:schemeClr val="tx1"/>
                </a:solidFill>
                <a:effectLst/>
                <a:uLnTx/>
                <a:uFillTx/>
                <a:latin typeface="Arial"/>
                <a:ea typeface="ヒラギノ角ゴ Pro W3" charset="-128"/>
                <a:cs typeface="Arial"/>
              </a:defRPr>
            </a:lvl1pPr>
            <a:lvl2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2pPr>
            <a:lvl3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3pPr>
            <a:lvl4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4pPr>
            <a:lvl5pPr algn="l" defTabSz="457200" rtl="0" eaLnBrk="0" fontAlgn="base" hangingPunct="0">
              <a:spcBef>
                <a:spcPct val="0"/>
              </a:spcBef>
              <a:spcAft>
                <a:spcPct val="0"/>
              </a:spcAft>
              <a:defRPr sz="3200" b="1">
                <a:solidFill>
                  <a:schemeClr val="tx1"/>
                </a:solidFill>
                <a:latin typeface="Arial" pitchFamily="-112" charset="0"/>
                <a:ea typeface="ＭＳ Ｐゴシック" pitchFamily="-112" charset="-128"/>
                <a:cs typeface="Arial" charset="0"/>
              </a:defRPr>
            </a:lvl5pPr>
            <a:lvl6pPr marL="4572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6pPr>
            <a:lvl7pPr marL="9144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7pPr>
            <a:lvl8pPr marL="13716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8pPr>
            <a:lvl9pPr marL="1828800" algn="l" defTabSz="457200" rtl="0" eaLnBrk="1" fontAlgn="base" hangingPunct="1">
              <a:spcBef>
                <a:spcPct val="0"/>
              </a:spcBef>
              <a:spcAft>
                <a:spcPct val="0"/>
              </a:spcAft>
              <a:defRPr sz="3200" b="1">
                <a:solidFill>
                  <a:schemeClr val="tx1"/>
                </a:solidFill>
                <a:latin typeface="Arial" pitchFamily="-112" charset="0"/>
                <a:ea typeface="ＭＳ Ｐゴシック" pitchFamily="-112" charset="-128"/>
              </a:defRPr>
            </a:lvl9pPr>
          </a:lstStyle>
          <a:p>
            <a:r>
              <a:rPr lang="en-US" sz="2800" b="1" dirty="0" smtClean="0"/>
              <a:t>The New Comprehensive Definition of Attest</a:t>
            </a:r>
            <a:endParaRPr lang="en-US" sz="2800" b="1" dirty="0"/>
          </a:p>
        </p:txBody>
      </p:sp>
    </p:spTree>
    <p:extLst>
      <p:ext uri="{BB962C8B-B14F-4D97-AF65-F5344CB8AC3E}">
        <p14:creationId xmlns:p14="http://schemas.microsoft.com/office/powerpoint/2010/main" val="1185351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Attest Public Protection Aspects</a:t>
            </a:r>
            <a:endParaRPr lang="en-US" dirty="0"/>
          </a:p>
        </p:txBody>
      </p:sp>
      <p:sp>
        <p:nvSpPr>
          <p:cNvPr id="3" name="Content Placeholder 2"/>
          <p:cNvSpPr>
            <a:spLocks noGrp="1"/>
          </p:cNvSpPr>
          <p:nvPr>
            <p:ph idx="1"/>
          </p:nvPr>
        </p:nvSpPr>
        <p:spPr>
          <a:xfrm>
            <a:off x="508680" y="1500323"/>
            <a:ext cx="8367306" cy="4766661"/>
          </a:xfrm>
        </p:spPr>
        <p:txBody>
          <a:bodyPr/>
          <a:lstStyle/>
          <a:p>
            <a:pPr marL="0" indent="0">
              <a:buNone/>
            </a:pPr>
            <a:r>
              <a:rPr lang="en-US" dirty="0"/>
              <a:t>CPAs are able and willing to perform these services, </a:t>
            </a:r>
            <a:r>
              <a:rPr lang="en-US" dirty="0" smtClean="0"/>
              <a:t>but others </a:t>
            </a:r>
            <a:r>
              <a:rPr lang="en-US" dirty="0"/>
              <a:t>in the marketplace without the same credentials, experience, and regulation are also offering these </a:t>
            </a:r>
            <a:r>
              <a:rPr lang="en-US" dirty="0" smtClean="0"/>
              <a:t>services…</a:t>
            </a:r>
            <a:r>
              <a:rPr lang="en-US" i="1" dirty="0" smtClean="0"/>
              <a:t>and</a:t>
            </a:r>
            <a:r>
              <a:rPr lang="en-US" dirty="0" smtClean="0"/>
              <a:t> </a:t>
            </a:r>
            <a:r>
              <a:rPr lang="en-US" dirty="0"/>
              <a:t>they are using the CPA profession’s standards as written under the </a:t>
            </a:r>
            <a:r>
              <a:rPr lang="en-US" dirty="0" smtClean="0"/>
              <a:t>SSAEs</a:t>
            </a:r>
            <a:endParaRPr lang="en-US" dirty="0"/>
          </a:p>
          <a:p>
            <a:pPr marL="0" indent="0">
              <a:buNone/>
            </a:pPr>
            <a:endParaRPr lang="en-US" dirty="0" smtClean="0"/>
          </a:p>
          <a:p>
            <a:pPr marL="0" indent="0">
              <a:buNone/>
            </a:pPr>
            <a:r>
              <a:rPr lang="en-US" dirty="0" smtClean="0"/>
              <a:t>Not </a:t>
            </a:r>
            <a:r>
              <a:rPr lang="en-US" dirty="0"/>
              <a:t>just anyone should be able to associate themselves with the rigorous qualifications and protections that the CPA profession </a:t>
            </a:r>
            <a:r>
              <a:rPr lang="en-US" dirty="0" smtClean="0"/>
              <a:t>provides</a:t>
            </a:r>
            <a:endParaRPr lang="en-US" dirty="0"/>
          </a:p>
          <a:p>
            <a:pPr marL="0" indent="0">
              <a:buNone/>
            </a:pPr>
            <a:endParaRPr lang="en-US" dirty="0" smtClean="0">
              <a:solidFill>
                <a:srgbClr val="FF0000"/>
              </a:solidFill>
            </a:endParaRPr>
          </a:p>
          <a:p>
            <a:pPr marL="0" indent="0" algn="ctr">
              <a:buNone/>
            </a:pPr>
            <a:r>
              <a:rPr lang="en-US" sz="3200" dirty="0" smtClean="0">
                <a:solidFill>
                  <a:srgbClr val="FF0000"/>
                </a:solidFill>
              </a:rPr>
              <a:t>Harmful </a:t>
            </a:r>
            <a:r>
              <a:rPr lang="en-US" sz="3200" dirty="0">
                <a:solidFill>
                  <a:srgbClr val="FF0000"/>
                </a:solidFill>
              </a:rPr>
              <a:t>to the public </a:t>
            </a:r>
          </a:p>
          <a:p>
            <a:endParaRPr lang="en-US" dirty="0"/>
          </a:p>
        </p:txBody>
      </p:sp>
    </p:spTree>
    <p:extLst>
      <p:ext uri="{BB962C8B-B14F-4D97-AF65-F5344CB8AC3E}">
        <p14:creationId xmlns:p14="http://schemas.microsoft.com/office/powerpoint/2010/main" val="1008583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this Effort Protects the Public</a:t>
            </a:r>
            <a:endParaRPr lang="en-US" dirty="0"/>
          </a:p>
        </p:txBody>
      </p:sp>
      <p:sp>
        <p:nvSpPr>
          <p:cNvPr id="3" name="Content Placeholder 2"/>
          <p:cNvSpPr>
            <a:spLocks noGrp="1"/>
          </p:cNvSpPr>
          <p:nvPr>
            <p:ph idx="1"/>
          </p:nvPr>
        </p:nvSpPr>
        <p:spPr/>
        <p:txBody>
          <a:bodyPr/>
          <a:lstStyle/>
          <a:p>
            <a:pPr marL="0" indent="0">
              <a:buNone/>
            </a:pPr>
            <a:r>
              <a:rPr lang="en-US" dirty="0" smtClean="0"/>
              <a:t>It is misleading and confusing when non-CPAs issue reports using AICPA standards</a:t>
            </a:r>
          </a:p>
          <a:p>
            <a:pPr lvl="1"/>
            <a:r>
              <a:rPr lang="en-US" dirty="0" smtClean="0"/>
              <a:t>Implies CPA licensure and a certain level of regulation/government oversight</a:t>
            </a:r>
          </a:p>
          <a:p>
            <a:pPr lvl="1"/>
            <a:r>
              <a:rPr lang="en-US" dirty="0" smtClean="0"/>
              <a:t>Implies CPA competence levels</a:t>
            </a:r>
          </a:p>
          <a:p>
            <a:pPr marL="0" indent="0">
              <a:buNone/>
            </a:pPr>
            <a:endParaRPr lang="en-US" sz="800" dirty="0" smtClean="0"/>
          </a:p>
          <a:p>
            <a:pPr marL="0" indent="0">
              <a:buNone/>
            </a:pPr>
            <a:r>
              <a:rPr lang="en-US" dirty="0" smtClean="0"/>
              <a:t>CPAs are uniquely qualified to perform assurance/attest services</a:t>
            </a:r>
          </a:p>
          <a:p>
            <a:pPr lvl="1"/>
            <a:r>
              <a:rPr lang="en-US" dirty="0" smtClean="0"/>
              <a:t>Education </a:t>
            </a:r>
          </a:p>
          <a:p>
            <a:pPr lvl="1"/>
            <a:r>
              <a:rPr lang="en-US" dirty="0" smtClean="0"/>
              <a:t>Examination</a:t>
            </a:r>
          </a:p>
          <a:p>
            <a:pPr lvl="1"/>
            <a:r>
              <a:rPr lang="en-US" dirty="0" smtClean="0"/>
              <a:t>Experience</a:t>
            </a:r>
          </a:p>
          <a:p>
            <a:pPr lvl="1"/>
            <a:r>
              <a:rPr lang="en-US" dirty="0" smtClean="0"/>
              <a:t>Life-long learning</a:t>
            </a:r>
          </a:p>
          <a:p>
            <a:pPr lvl="1"/>
            <a:r>
              <a:rPr lang="en-US" dirty="0" smtClean="0"/>
              <a:t>Professional ethics (integrity, objectivity, independence, competence)</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
          <a:stretch/>
        </p:blipFill>
        <p:spPr bwMode="auto">
          <a:xfrm>
            <a:off x="4162093" y="4174105"/>
            <a:ext cx="2033755" cy="1525317"/>
          </a:xfrm>
          <a:prstGeom prst="rect">
            <a:avLst/>
          </a:prstGeom>
          <a:noFill/>
          <a:ln>
            <a:noFill/>
          </a:ln>
          <a:extLst/>
        </p:spPr>
      </p:pic>
    </p:spTree>
    <p:extLst>
      <p:ext uri="{BB962C8B-B14F-4D97-AF65-F5344CB8AC3E}">
        <p14:creationId xmlns:p14="http://schemas.microsoft.com/office/powerpoint/2010/main" val="241104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anti-competitive?</a:t>
            </a:r>
          </a:p>
        </p:txBody>
      </p:sp>
      <p:sp>
        <p:nvSpPr>
          <p:cNvPr id="3" name="Content Placeholder 2"/>
          <p:cNvSpPr>
            <a:spLocks noGrp="1"/>
          </p:cNvSpPr>
          <p:nvPr>
            <p:ph idx="1"/>
          </p:nvPr>
        </p:nvSpPr>
        <p:spPr/>
        <p:txBody>
          <a:bodyPr/>
          <a:lstStyle/>
          <a:p>
            <a:pPr marL="0" indent="0" algn="ctr">
              <a:buNone/>
            </a:pPr>
            <a:r>
              <a:rPr lang="en-US" sz="4400" dirty="0" smtClean="0"/>
              <a:t>No</a:t>
            </a:r>
            <a:br>
              <a:rPr lang="en-US" sz="4400" dirty="0" smtClean="0"/>
            </a:br>
            <a:endParaRPr lang="en-US" sz="1200" dirty="0"/>
          </a:p>
          <a:p>
            <a:pPr marL="0" indent="0">
              <a:buNone/>
            </a:pPr>
            <a:r>
              <a:rPr lang="en-US" dirty="0" smtClean="0"/>
              <a:t>Some </a:t>
            </a:r>
            <a:r>
              <a:rPr lang="en-US" dirty="0"/>
              <a:t>unregulated individuals issuing </a:t>
            </a:r>
            <a:r>
              <a:rPr lang="en-US" dirty="0" smtClean="0"/>
              <a:t>attest reports </a:t>
            </a:r>
            <a:r>
              <a:rPr lang="en-US" dirty="0"/>
              <a:t>under CPA profession standards may argue that a revised </a:t>
            </a:r>
            <a:r>
              <a:rPr lang="en-US" dirty="0" smtClean="0"/>
              <a:t>definition of attest </a:t>
            </a:r>
            <a:r>
              <a:rPr lang="en-US" dirty="0"/>
              <a:t>limits </a:t>
            </a:r>
            <a:r>
              <a:rPr lang="en-US" dirty="0" smtClean="0"/>
              <a:t>competition</a:t>
            </a:r>
          </a:p>
          <a:p>
            <a:pPr marL="0" indent="0">
              <a:buNone/>
            </a:pPr>
            <a:r>
              <a:rPr lang="en-US" dirty="0" smtClean="0"/>
              <a:t/>
            </a:r>
            <a:br>
              <a:rPr lang="en-US" dirty="0" smtClean="0"/>
            </a:br>
            <a:r>
              <a:rPr lang="en-US" dirty="0" smtClean="0"/>
              <a:t>Non-CPAs </a:t>
            </a:r>
            <a:r>
              <a:rPr lang="en-US" dirty="0"/>
              <a:t>should be able to provide lawful services to the </a:t>
            </a:r>
            <a:r>
              <a:rPr lang="en-US" dirty="0" smtClean="0"/>
              <a:t>public</a:t>
            </a:r>
            <a:endParaRPr lang="en-US" dirty="0"/>
          </a:p>
          <a:p>
            <a:pPr marL="0" indent="0">
              <a:buNone/>
            </a:pPr>
            <a:endParaRPr lang="en-US" sz="1600" dirty="0" smtClean="0"/>
          </a:p>
          <a:p>
            <a:pPr marL="0" indent="0">
              <a:buNone/>
            </a:pPr>
            <a:r>
              <a:rPr lang="en-US" dirty="0" smtClean="0"/>
              <a:t>However</a:t>
            </a:r>
            <a:r>
              <a:rPr lang="en-US" dirty="0"/>
              <a:t>, those individuals should not be allowed to use CPA professional standards when they perform </a:t>
            </a:r>
            <a:r>
              <a:rPr lang="en-US" dirty="0" smtClean="0"/>
              <a:t>assurance engagements</a:t>
            </a:r>
            <a:endParaRPr lang="en-US" dirty="0"/>
          </a:p>
          <a:p>
            <a:endParaRPr lang="en-US" dirty="0"/>
          </a:p>
        </p:txBody>
      </p:sp>
    </p:spTree>
    <p:extLst>
      <p:ext uri="{BB962C8B-B14F-4D97-AF65-F5344CB8AC3E}">
        <p14:creationId xmlns:p14="http://schemas.microsoft.com/office/powerpoint/2010/main" val="100858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anti-competitive?</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public rightly assumes that the SSAEs, written by and for CPAs, are gold star standards and not just anyone is qualified nor should be allowed to use </a:t>
            </a:r>
            <a:r>
              <a:rPr lang="en-US" dirty="0" smtClean="0"/>
              <a:t>them</a:t>
            </a:r>
            <a:r>
              <a:rPr lang="en-US" dirty="0"/>
              <a:t>  </a:t>
            </a:r>
          </a:p>
          <a:p>
            <a:pPr marL="0" indent="0">
              <a:buNone/>
            </a:pPr>
            <a:endParaRPr lang="en-US" dirty="0" smtClean="0"/>
          </a:p>
          <a:p>
            <a:pPr marL="0" indent="0">
              <a:buNone/>
            </a:pPr>
            <a:r>
              <a:rPr lang="en-US" dirty="0" smtClean="0"/>
              <a:t>They </a:t>
            </a:r>
            <a:r>
              <a:rPr lang="en-US" dirty="0"/>
              <a:t>also assume that our state Board of Accountancy will protect the public in the performance of engagements performed under these standards, but this is not the case if others in the market are using CPA profession </a:t>
            </a:r>
            <a:r>
              <a:rPr lang="en-US" dirty="0" smtClean="0"/>
              <a:t>standards</a:t>
            </a:r>
            <a:endParaRPr lang="en-US" dirty="0"/>
          </a:p>
          <a:p>
            <a:endParaRPr lang="en-US" dirty="0"/>
          </a:p>
        </p:txBody>
      </p:sp>
    </p:spTree>
    <p:extLst>
      <p:ext uri="{BB962C8B-B14F-4D97-AF65-F5344CB8AC3E}">
        <p14:creationId xmlns:p14="http://schemas.microsoft.com/office/powerpoint/2010/main" val="100858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options </a:t>
            </a:r>
            <a:r>
              <a:rPr lang="en-US" dirty="0" smtClean="0"/>
              <a:t>do </a:t>
            </a:r>
            <a:r>
              <a:rPr lang="en-US" dirty="0"/>
              <a:t>non-CPAs have</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If </a:t>
            </a:r>
            <a:r>
              <a:rPr lang="en-US" dirty="0"/>
              <a:t>others in the marketplace want to provide similar </a:t>
            </a:r>
            <a:r>
              <a:rPr lang="en-US" dirty="0" smtClean="0"/>
              <a:t>assurance services</a:t>
            </a:r>
            <a:r>
              <a:rPr lang="en-US" dirty="0"/>
              <a:t>, they need to develop their own standards or find generalized standards not unique to the CPA profession.  </a:t>
            </a:r>
          </a:p>
          <a:p>
            <a:pPr marL="0" indent="0">
              <a:buNone/>
            </a:pPr>
            <a:endParaRPr lang="en-US" dirty="0" smtClean="0"/>
          </a:p>
          <a:p>
            <a:pPr marL="0" indent="0">
              <a:buNone/>
            </a:pPr>
            <a:r>
              <a:rPr lang="en-US" dirty="0" smtClean="0"/>
              <a:t>Clients </a:t>
            </a:r>
            <a:r>
              <a:rPr lang="en-US" dirty="0"/>
              <a:t>can then decide </a:t>
            </a:r>
            <a:r>
              <a:rPr lang="en-US" dirty="0" smtClean="0"/>
              <a:t/>
            </a:r>
            <a:br>
              <a:rPr lang="en-US" dirty="0" smtClean="0"/>
            </a:br>
            <a:r>
              <a:rPr lang="en-US" dirty="0" smtClean="0"/>
              <a:t>whom </a:t>
            </a:r>
            <a:r>
              <a:rPr lang="en-US" dirty="0"/>
              <a:t>they trust to perform </a:t>
            </a:r>
            <a:r>
              <a:rPr lang="en-US" dirty="0" smtClean="0"/>
              <a:t/>
            </a:r>
            <a:br>
              <a:rPr lang="en-US" dirty="0" smtClean="0"/>
            </a:br>
            <a:r>
              <a:rPr lang="en-US" dirty="0" smtClean="0"/>
              <a:t>these assurance </a:t>
            </a:r>
            <a:r>
              <a:rPr lang="en-US" dirty="0"/>
              <a:t>services, </a:t>
            </a:r>
            <a:r>
              <a:rPr lang="en-US" dirty="0" smtClean="0"/>
              <a:t/>
            </a:r>
            <a:br>
              <a:rPr lang="en-US" dirty="0" smtClean="0"/>
            </a:br>
            <a:r>
              <a:rPr lang="en-US" dirty="0" smtClean="0"/>
              <a:t>utilizing </a:t>
            </a:r>
            <a:r>
              <a:rPr lang="en-US" dirty="0"/>
              <a:t>which standards.</a:t>
            </a:r>
          </a:p>
          <a:p>
            <a:endParaRPr lang="en-US" dirty="0"/>
          </a:p>
        </p:txBody>
      </p:sp>
      <p:pic>
        <p:nvPicPr>
          <p:cNvPr id="4" name="Picture 2" descr="http://pulse7.net/wp-content/uploads/2013/09/chk.jpg"/>
          <p:cNvPicPr>
            <a:picLocks noChangeAspect="1" noChangeArrowheads="1"/>
          </p:cNvPicPr>
          <p:nvPr/>
        </p:nvPicPr>
        <p:blipFill>
          <a:blip r:embed="rId2">
            <a:extLst>
              <a:ext uri="{28A0092B-C50C-407E-A947-70E740481C1C}">
                <a14:useLocalDpi xmlns:a14="http://schemas.microsoft.com/office/drawing/2010/main" val="0"/>
              </a:ext>
            </a:extLst>
          </a:blip>
          <a:srcRect l="8217" r="19405"/>
          <a:stretch>
            <a:fillRect/>
          </a:stretch>
        </p:blipFill>
        <p:spPr bwMode="auto">
          <a:xfrm>
            <a:off x="4991072" y="3105806"/>
            <a:ext cx="3202539" cy="2688234"/>
          </a:xfrm>
          <a:prstGeom prst="rect">
            <a:avLst/>
          </a:prstGeom>
          <a:noFill/>
          <a:ln w="25400">
            <a:solidFill>
              <a:srgbClr val="00509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54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Attest services are </a:t>
            </a:r>
            <a:r>
              <a:rPr lang="en-US" dirty="0" smtClean="0"/>
              <a:t>unique</a:t>
            </a:r>
            <a:endParaRPr lang="en-US" dirty="0"/>
          </a:p>
        </p:txBody>
      </p:sp>
      <p:sp>
        <p:nvSpPr>
          <p:cNvPr id="3" name="Content Placeholder 2"/>
          <p:cNvSpPr>
            <a:spLocks noGrp="1"/>
          </p:cNvSpPr>
          <p:nvPr>
            <p:ph idx="1"/>
          </p:nvPr>
        </p:nvSpPr>
        <p:spPr/>
        <p:txBody>
          <a:bodyPr/>
          <a:lstStyle/>
          <a:p>
            <a:pPr marL="0" indent="0">
              <a:buNone/>
            </a:pPr>
            <a:r>
              <a:rPr lang="en-US" dirty="0" smtClean="0"/>
              <a:t>Can </a:t>
            </a:r>
            <a:r>
              <a:rPr lang="en-US" i="1" u="sng" dirty="0"/>
              <a:t>only</a:t>
            </a:r>
            <a:r>
              <a:rPr lang="en-US" dirty="0"/>
              <a:t> be performed by a CPA operating within a CPA firm.</a:t>
            </a:r>
          </a:p>
          <a:p>
            <a:pPr marL="0" indent="0">
              <a:buNone/>
            </a:pPr>
            <a:endParaRPr lang="en-US" dirty="0" smtClean="0"/>
          </a:p>
          <a:p>
            <a:pPr marL="0" indent="0">
              <a:buNone/>
            </a:pPr>
            <a:endParaRPr lang="en-US" dirty="0" smtClean="0"/>
          </a:p>
          <a:p>
            <a:pPr marL="0" indent="0">
              <a:buNone/>
            </a:pPr>
            <a:endParaRPr lang="en-US" dirty="0"/>
          </a:p>
          <a:p>
            <a:pPr marL="0" indent="0">
              <a:buNone/>
            </a:pPr>
            <a:r>
              <a:rPr lang="en-US" dirty="0" smtClean="0"/>
              <a:t>Only </a:t>
            </a:r>
            <a:r>
              <a:rPr lang="en-US" dirty="0"/>
              <a:t>doctors should practice medicine, </a:t>
            </a:r>
            <a:r>
              <a:rPr lang="en-US" dirty="0" smtClean="0"/>
              <a:t>only </a:t>
            </a:r>
            <a:r>
              <a:rPr lang="en-US" dirty="0"/>
              <a:t>lawyers should practice law, </a:t>
            </a:r>
            <a:r>
              <a:rPr lang="en-US" dirty="0" smtClean="0"/>
              <a:t>&amp; certain </a:t>
            </a:r>
            <a:r>
              <a:rPr lang="en-US" dirty="0"/>
              <a:t>professional services should only be provided by </a:t>
            </a:r>
            <a:r>
              <a:rPr lang="en-US" dirty="0" smtClean="0"/>
              <a:t>CPAs</a:t>
            </a:r>
            <a:endParaRPr lang="en-US" dirty="0"/>
          </a:p>
          <a:p>
            <a:endParaRPr lang="en-US" dirty="0"/>
          </a:p>
        </p:txBody>
      </p:sp>
      <p:cxnSp>
        <p:nvCxnSpPr>
          <p:cNvPr id="4" name="Straight Connector 3"/>
          <p:cNvCxnSpPr/>
          <p:nvPr/>
        </p:nvCxnSpPr>
        <p:spPr>
          <a:xfrm>
            <a:off x="650204" y="3029556"/>
            <a:ext cx="7342913" cy="0"/>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5642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Challenges, Risks, and Potential Opposition</a:t>
            </a:r>
            <a:endParaRPr lang="en-US" dirty="0"/>
          </a:p>
        </p:txBody>
      </p:sp>
      <p:sp>
        <p:nvSpPr>
          <p:cNvPr id="3" name="Content Placeholder 2"/>
          <p:cNvSpPr>
            <a:spLocks noGrp="1"/>
          </p:cNvSpPr>
          <p:nvPr>
            <p:ph idx="1"/>
          </p:nvPr>
        </p:nvSpPr>
        <p:spPr/>
        <p:txBody>
          <a:bodyPr/>
          <a:lstStyle/>
          <a:p>
            <a:pPr marL="0" indent="0">
              <a:buNone/>
            </a:pPr>
            <a:r>
              <a:rPr lang="en-US" dirty="0" smtClean="0"/>
              <a:t>Non-CPAs who are already performing services</a:t>
            </a:r>
          </a:p>
          <a:p>
            <a:pPr marL="0" indent="0">
              <a:buNone/>
            </a:pPr>
            <a:r>
              <a:rPr lang="en-US" dirty="0" smtClean="0"/>
              <a:t/>
            </a:r>
            <a:br>
              <a:rPr lang="en-US" dirty="0" smtClean="0"/>
            </a:br>
            <a:r>
              <a:rPr lang="en-US" dirty="0" smtClean="0"/>
              <a:t>CPA firms whose affiliates perform services</a:t>
            </a:r>
          </a:p>
          <a:p>
            <a:pPr marL="0" indent="0">
              <a:buNone/>
            </a:pPr>
            <a:r>
              <a:rPr lang="en-US" dirty="0" smtClean="0"/>
              <a:t/>
            </a:r>
            <a:br>
              <a:rPr lang="en-US" dirty="0" smtClean="0"/>
            </a:br>
            <a:r>
              <a:rPr lang="en-US" dirty="0" smtClean="0"/>
              <a:t>Timing of state legislative sessions</a:t>
            </a:r>
          </a:p>
          <a:p>
            <a:pPr marL="0" indent="0">
              <a:buNone/>
            </a:pPr>
            <a:r>
              <a:rPr lang="en-US" dirty="0" smtClean="0"/>
              <a:t/>
            </a:r>
            <a:br>
              <a:rPr lang="en-US" dirty="0" smtClean="0"/>
            </a:br>
            <a:r>
              <a:rPr lang="en-US" dirty="0" smtClean="0"/>
              <a:t>Risk and work level associated </a:t>
            </a:r>
            <a:br>
              <a:rPr lang="en-US" dirty="0" smtClean="0"/>
            </a:br>
            <a:r>
              <a:rPr lang="en-US" dirty="0" smtClean="0"/>
              <a:t>with any legislative effort</a:t>
            </a:r>
          </a:p>
          <a:p>
            <a:pPr marL="0" indent="0">
              <a:buNone/>
            </a:pPr>
            <a:r>
              <a:rPr lang="en-US" dirty="0" smtClean="0"/>
              <a:t/>
            </a:r>
            <a:br>
              <a:rPr lang="en-US" dirty="0" smtClean="0"/>
            </a:br>
            <a:r>
              <a:rPr lang="en-US" dirty="0" smtClean="0"/>
              <a:t>Other state priorities</a:t>
            </a:r>
            <a:endParaRPr lang="en-US" dirty="0"/>
          </a:p>
        </p:txBody>
      </p:sp>
      <p:pic>
        <p:nvPicPr>
          <p:cNvPr id="4" name="Picture 2" descr="http://watchdog.org/wp-content/blogs.dir/1/files/2012/10/senatebatt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6504" y="3832683"/>
            <a:ext cx="3140296" cy="22055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609432" y="6113095"/>
            <a:ext cx="3014439" cy="307777"/>
          </a:xfrm>
          <a:prstGeom prst="rect">
            <a:avLst/>
          </a:prstGeom>
          <a:noFill/>
        </p:spPr>
        <p:txBody>
          <a:bodyPr wrap="square" rtlCol="0">
            <a:spAutoFit/>
          </a:bodyPr>
          <a:lstStyle/>
          <a:p>
            <a:pPr algn="ctr"/>
            <a:r>
              <a:rPr lang="en-US" sz="1400" b="1" dirty="0" smtClean="0"/>
              <a:t>Wisconsin State Capitol Building</a:t>
            </a:r>
            <a:endParaRPr lang="en-US" sz="1400" b="1" dirty="0"/>
          </a:p>
        </p:txBody>
      </p:sp>
    </p:spTree>
    <p:extLst>
      <p:ext uri="{BB962C8B-B14F-4D97-AF65-F5344CB8AC3E}">
        <p14:creationId xmlns:p14="http://schemas.microsoft.com/office/powerpoint/2010/main" val="42885391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Call to </a:t>
            </a:r>
            <a:r>
              <a:rPr lang="en-US" dirty="0" smtClean="0"/>
              <a:t>action</a:t>
            </a:r>
            <a:endParaRPr lang="en-US" dirty="0"/>
          </a:p>
        </p:txBody>
      </p:sp>
      <p:sp>
        <p:nvSpPr>
          <p:cNvPr id="3" name="Content Placeholder 2"/>
          <p:cNvSpPr>
            <a:spLocks noGrp="1"/>
          </p:cNvSpPr>
          <p:nvPr>
            <p:ph idx="1"/>
          </p:nvPr>
        </p:nvSpPr>
        <p:spPr/>
        <p:txBody>
          <a:bodyPr/>
          <a:lstStyle/>
          <a:p>
            <a:pPr marL="0" indent="0">
              <a:buNone/>
            </a:pPr>
            <a:r>
              <a:rPr lang="en-US" dirty="0" smtClean="0"/>
              <a:t>There </a:t>
            </a:r>
            <a:r>
              <a:rPr lang="en-US" dirty="0"/>
              <a:t>is an urgent need to act </a:t>
            </a:r>
            <a:r>
              <a:rPr lang="en-US" dirty="0" smtClean="0"/>
              <a:t>soon</a:t>
            </a:r>
            <a:br>
              <a:rPr lang="en-US" dirty="0" smtClean="0"/>
            </a:br>
            <a:endParaRPr lang="en-US" dirty="0"/>
          </a:p>
          <a:p>
            <a:pPr marL="0" indent="0">
              <a:buNone/>
            </a:pPr>
            <a:r>
              <a:rPr lang="en-US" dirty="0"/>
              <a:t>Risk that the loophole will remain </a:t>
            </a:r>
            <a:r>
              <a:rPr lang="en-US" dirty="0" smtClean="0"/>
              <a:t>open</a:t>
            </a:r>
            <a:br>
              <a:rPr lang="en-US" dirty="0" smtClean="0"/>
            </a:br>
            <a:endParaRPr lang="en-US" dirty="0"/>
          </a:p>
          <a:p>
            <a:pPr marL="0" indent="0">
              <a:buNone/>
            </a:pPr>
            <a:r>
              <a:rPr lang="en-US" dirty="0"/>
              <a:t>Unregulated actors will </a:t>
            </a:r>
            <a:r>
              <a:rPr lang="en-US" dirty="0" smtClean="0"/>
              <a:t/>
            </a:r>
            <a:br>
              <a:rPr lang="en-US" dirty="0" smtClean="0"/>
            </a:br>
            <a:r>
              <a:rPr lang="en-US" dirty="0" smtClean="0"/>
              <a:t>continue </a:t>
            </a:r>
            <a:r>
              <a:rPr lang="en-US" dirty="0"/>
              <a:t>to offer these </a:t>
            </a:r>
            <a:r>
              <a:rPr lang="en-US" dirty="0" smtClean="0"/>
              <a:t/>
            </a:r>
            <a:br>
              <a:rPr lang="en-US" dirty="0" smtClean="0"/>
            </a:br>
            <a:r>
              <a:rPr lang="en-US" dirty="0" smtClean="0"/>
              <a:t>services </a:t>
            </a:r>
            <a:r>
              <a:rPr lang="en-US" dirty="0"/>
              <a:t>and their </a:t>
            </a:r>
            <a:r>
              <a:rPr lang="en-US" dirty="0" smtClean="0"/>
              <a:t/>
            </a:r>
            <a:br>
              <a:rPr lang="en-US" dirty="0" smtClean="0"/>
            </a:br>
            <a:r>
              <a:rPr lang="en-US" dirty="0" smtClean="0"/>
              <a:t>numbers </a:t>
            </a:r>
            <a:r>
              <a:rPr lang="en-US" dirty="0"/>
              <a:t>will </a:t>
            </a:r>
            <a:r>
              <a:rPr lang="en-US" dirty="0" smtClean="0"/>
              <a:t>grow</a:t>
            </a:r>
            <a:br>
              <a:rPr lang="en-US" dirty="0" smtClean="0"/>
            </a:br>
            <a:endParaRPr lang="en-US" dirty="0"/>
          </a:p>
          <a:p>
            <a:pPr marL="0" indent="0">
              <a:buNone/>
            </a:pPr>
            <a:r>
              <a:rPr lang="en-US" dirty="0"/>
              <a:t>Entrenched interests </a:t>
            </a:r>
            <a:endParaRPr lang="en-US" dirty="0" smtClean="0"/>
          </a:p>
          <a:p>
            <a:pPr marL="0" indent="0">
              <a:buNone/>
            </a:pPr>
            <a:r>
              <a:rPr lang="en-US" dirty="0" smtClean="0"/>
              <a:t>will make </a:t>
            </a:r>
            <a:r>
              <a:rPr lang="en-US" dirty="0"/>
              <a:t>it harder to </a:t>
            </a:r>
            <a:r>
              <a:rPr lang="en-US" dirty="0" smtClean="0"/>
              <a:t/>
            </a:r>
            <a:br>
              <a:rPr lang="en-US" dirty="0" smtClean="0"/>
            </a:br>
            <a:r>
              <a:rPr lang="en-US" dirty="0" smtClean="0"/>
              <a:t>fix this public </a:t>
            </a:r>
            <a:r>
              <a:rPr lang="en-US" dirty="0"/>
              <a:t>protection </a:t>
            </a:r>
            <a:r>
              <a:rPr lang="en-US" dirty="0" smtClean="0"/>
              <a:t>issue</a:t>
            </a:r>
            <a:endParaRPr lang="en-US" dirty="0"/>
          </a:p>
          <a:p>
            <a:endParaRPr lang="en-US" dirty="0"/>
          </a:p>
        </p:txBody>
      </p:sp>
      <p:pic>
        <p:nvPicPr>
          <p:cNvPr id="4" name="Picture 2" descr="http://www.spinifexit.com/wp-content/uploads/merge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6087" y="3050818"/>
            <a:ext cx="3356873" cy="2680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245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28352"/>
            <a:ext cx="9144000" cy="1508924"/>
          </a:xfrm>
        </p:spPr>
        <p:txBody>
          <a:bodyPr/>
          <a:lstStyle/>
          <a:p>
            <a:pPr algn="ctr"/>
            <a:r>
              <a:rPr lang="en-US" sz="3200" b="1" dirty="0" smtClean="0"/>
              <a:t>Questions?</a:t>
            </a:r>
            <a:br>
              <a:rPr lang="en-US" sz="3200" b="1" dirty="0" smtClean="0"/>
            </a:br>
            <a:r>
              <a:rPr lang="en-US" sz="2400" b="1" dirty="0" smtClean="0"/>
              <a:t>Mat Young, AICPA Vice President, State Regulation and Legislation </a:t>
            </a:r>
            <a:br>
              <a:rPr lang="en-US" sz="2400" b="1" dirty="0" smtClean="0"/>
            </a:br>
            <a:r>
              <a:rPr lang="en-US" sz="2400" b="1" dirty="0" smtClean="0">
                <a:hlinkClick r:id="rId2"/>
              </a:rPr>
              <a:t>myoung@aicpa.org</a:t>
            </a:r>
            <a:r>
              <a:rPr lang="en-US" sz="2400" b="1" dirty="0" smtClean="0"/>
              <a:t/>
            </a:r>
            <a:br>
              <a:rPr lang="en-US" sz="2400" b="1" dirty="0" smtClean="0"/>
            </a:br>
            <a:r>
              <a:rPr lang="en-US" sz="2400" b="1" dirty="0" smtClean="0"/>
              <a:t>(202) 434-9273</a:t>
            </a:r>
            <a:endParaRPr lang="en-US" sz="2400" b="1" dirty="0"/>
          </a:p>
        </p:txBody>
      </p:sp>
    </p:spTree>
    <p:extLst>
      <p:ext uri="{BB962C8B-B14F-4D97-AF65-F5344CB8AC3E}">
        <p14:creationId xmlns:p14="http://schemas.microsoft.com/office/powerpoint/2010/main" val="3502185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are these protections important</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The </a:t>
            </a:r>
            <a:r>
              <a:rPr lang="en-US" dirty="0"/>
              <a:t>public relies on these </a:t>
            </a:r>
            <a:r>
              <a:rPr lang="en-US" dirty="0" smtClean="0"/>
              <a:t>protections </a:t>
            </a:r>
            <a:endParaRPr lang="en-US" dirty="0"/>
          </a:p>
          <a:p>
            <a:pPr marL="0" indent="0">
              <a:buNone/>
            </a:pPr>
            <a:endParaRPr lang="en-US" dirty="0" smtClean="0"/>
          </a:p>
          <a:p>
            <a:pPr marL="0" indent="0">
              <a:buNone/>
            </a:pPr>
            <a:r>
              <a:rPr lang="en-US" dirty="0" smtClean="0"/>
              <a:t>They </a:t>
            </a:r>
            <a:r>
              <a:rPr lang="en-US" dirty="0"/>
              <a:t>need to know </a:t>
            </a:r>
            <a:r>
              <a:rPr lang="en-US" dirty="0" smtClean="0"/>
              <a:t>that </a:t>
            </a:r>
            <a:r>
              <a:rPr lang="en-US" dirty="0"/>
              <a:t>when they </a:t>
            </a:r>
            <a:r>
              <a:rPr lang="en-US" dirty="0" smtClean="0"/>
              <a:t>engage </a:t>
            </a:r>
            <a:r>
              <a:rPr lang="en-US" dirty="0"/>
              <a:t>a </a:t>
            </a:r>
            <a:r>
              <a:rPr lang="en-US" dirty="0" smtClean="0"/>
              <a:t>professional </a:t>
            </a:r>
            <a:r>
              <a:rPr lang="en-US" dirty="0"/>
              <a:t>for </a:t>
            </a:r>
            <a:r>
              <a:rPr lang="en-US" dirty="0" smtClean="0"/>
              <a:t>these </a:t>
            </a:r>
            <a:r>
              <a:rPr lang="en-US" dirty="0"/>
              <a:t>attest services that the professional has the </a:t>
            </a:r>
            <a:r>
              <a:rPr lang="en-US" dirty="0" smtClean="0"/>
              <a:t/>
            </a:r>
            <a:br>
              <a:rPr lang="en-US" dirty="0" smtClean="0"/>
            </a:br>
            <a:r>
              <a:rPr lang="en-US" dirty="0" smtClean="0"/>
              <a:t>right </a:t>
            </a:r>
            <a:r>
              <a:rPr lang="en-US" dirty="0"/>
              <a:t>degree of expertise, </a:t>
            </a:r>
            <a:r>
              <a:rPr lang="en-US" dirty="0" smtClean="0"/>
              <a:t/>
            </a:r>
            <a:br>
              <a:rPr lang="en-US" dirty="0" smtClean="0"/>
            </a:br>
            <a:r>
              <a:rPr lang="en-US" dirty="0" smtClean="0"/>
              <a:t>education</a:t>
            </a:r>
            <a:r>
              <a:rPr lang="en-US" dirty="0"/>
              <a:t>, and regulatory </a:t>
            </a:r>
            <a:r>
              <a:rPr lang="en-US" dirty="0" smtClean="0"/>
              <a:t/>
            </a:r>
            <a:br>
              <a:rPr lang="en-US" dirty="0" smtClean="0"/>
            </a:br>
            <a:r>
              <a:rPr lang="en-US" dirty="0" smtClean="0"/>
              <a:t>oversight </a:t>
            </a:r>
            <a:r>
              <a:rPr lang="en-US" dirty="0"/>
              <a:t>– a combination </a:t>
            </a:r>
            <a:r>
              <a:rPr lang="en-US" dirty="0" smtClean="0"/>
              <a:t/>
            </a:r>
            <a:br>
              <a:rPr lang="en-US" dirty="0" smtClean="0"/>
            </a:br>
            <a:r>
              <a:rPr lang="en-US" dirty="0" smtClean="0"/>
              <a:t>only </a:t>
            </a:r>
            <a:r>
              <a:rPr lang="en-US" dirty="0"/>
              <a:t>available from a CPA, </a:t>
            </a:r>
            <a:r>
              <a:rPr lang="en-US" dirty="0" smtClean="0"/>
              <a:t/>
            </a:r>
            <a:br>
              <a:rPr lang="en-US" dirty="0" smtClean="0"/>
            </a:br>
            <a:r>
              <a:rPr lang="en-US" dirty="0" smtClean="0"/>
              <a:t>operating </a:t>
            </a:r>
            <a:r>
              <a:rPr lang="en-US" dirty="0"/>
              <a:t>within a CPA </a:t>
            </a:r>
            <a:r>
              <a:rPr lang="en-US" dirty="0" smtClean="0"/>
              <a:t>firm</a:t>
            </a:r>
            <a:r>
              <a:rPr lang="en-US" dirty="0"/>
              <a:t>  </a:t>
            </a:r>
          </a:p>
          <a:p>
            <a:endParaRPr lang="en-US" dirty="0"/>
          </a:p>
        </p:txBody>
      </p:sp>
      <p:pic>
        <p:nvPicPr>
          <p:cNvPr id="4" name="Picture 2" descr="http://www.google.com/url?sa=i&amp;source=images&amp;cd=&amp;docid=yMGfBsDz9p1gqM&amp;tbnid=fQcRClVBoP2YsM:&amp;ved=0CAUQjBw4Cg&amp;url=http%3A%2F%2Fwww.etaksystems.com%2Ffullpanel%2Fuploads%2Ffiles%2Fbest-quality-graphic.jpg&amp;ei=VL-EU73zD42lsASTzoGwCA&amp;psig=AFQjCNEggKKkZvMDXkstwImEr8uFE5VcgQ&amp;ust=1401295060402521"/>
          <p:cNvPicPr>
            <a:picLocks noChangeAspect="1" noChangeArrowheads="1"/>
          </p:cNvPicPr>
          <p:nvPr/>
        </p:nvPicPr>
        <p:blipFill rotWithShape="1">
          <a:blip r:embed="rId2">
            <a:extLst>
              <a:ext uri="{28A0092B-C50C-407E-A947-70E740481C1C}">
                <a14:useLocalDpi xmlns:a14="http://schemas.microsoft.com/office/drawing/2010/main" val="0"/>
              </a:ext>
            </a:extLst>
          </a:blip>
          <a:srcRect t="8134" b="1714"/>
          <a:stretch/>
        </p:blipFill>
        <p:spPr bwMode="auto">
          <a:xfrm>
            <a:off x="5011540" y="3466465"/>
            <a:ext cx="3808429" cy="2445604"/>
          </a:xfrm>
          <a:prstGeom prst="rect">
            <a:avLst/>
          </a:prstGeom>
          <a:noFill/>
          <a:ln w="25400">
            <a:solidFill>
              <a:srgbClr val="F6BC1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952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Attest</a:t>
            </a:r>
            <a:endParaRPr lang="en-US" dirty="0"/>
          </a:p>
        </p:txBody>
      </p:sp>
      <p:sp>
        <p:nvSpPr>
          <p:cNvPr id="3" name="Content Placeholder 2"/>
          <p:cNvSpPr>
            <a:spLocks noGrp="1"/>
          </p:cNvSpPr>
          <p:nvPr>
            <p:ph idx="1"/>
          </p:nvPr>
        </p:nvSpPr>
        <p:spPr/>
        <p:txBody>
          <a:bodyPr/>
          <a:lstStyle/>
          <a:p>
            <a:pPr marL="0" indent="0">
              <a:buNone/>
            </a:pPr>
            <a:r>
              <a:rPr lang="en-US" dirty="0"/>
              <a:t>Attest services, as defined </a:t>
            </a:r>
            <a:r>
              <a:rPr lang="en-US" dirty="0" smtClean="0">
                <a:solidFill>
                  <a:srgbClr val="FF0000"/>
                </a:solidFill>
              </a:rPr>
              <a:t>before</a:t>
            </a:r>
            <a:r>
              <a:rPr lang="en-US" dirty="0" smtClean="0"/>
              <a:t>, </a:t>
            </a:r>
            <a:r>
              <a:rPr lang="en-US" dirty="0"/>
              <a:t>encompass:</a:t>
            </a:r>
          </a:p>
          <a:p>
            <a:pPr lvl="1"/>
            <a:r>
              <a:rPr lang="en-US" dirty="0"/>
              <a:t>Audits of financial statements and other engagements performed under the American Institute of CPAs, or AICPA’s, Statement on Auditing Standards  (SAS);</a:t>
            </a:r>
          </a:p>
          <a:p>
            <a:pPr lvl="1"/>
            <a:r>
              <a:rPr lang="en-US" dirty="0"/>
              <a:t>Reviews of financial statements performed under the AICPA’s Statement on Standards for Accounting and Review Services (SSARS);</a:t>
            </a:r>
          </a:p>
          <a:p>
            <a:pPr lvl="1"/>
            <a:r>
              <a:rPr lang="en-US" dirty="0"/>
              <a:t>Examinations of prospective financial information performed under the AICPA’s Statement on Standards on Attestation Engagements (SSAEs);</a:t>
            </a:r>
          </a:p>
          <a:p>
            <a:pPr lvl="1"/>
            <a:r>
              <a:rPr lang="en-US" dirty="0"/>
              <a:t>[In some states, compilations]</a:t>
            </a:r>
          </a:p>
          <a:p>
            <a:pPr lvl="1"/>
            <a:r>
              <a:rPr lang="en-US" dirty="0"/>
              <a:t>And, engagements performed pursuant to the Public Company Accounting Oversight Board (PCAOB), the federal regulator of auditors of publicly traded companies.</a:t>
            </a:r>
          </a:p>
          <a:p>
            <a:endParaRPr lang="en-US" dirty="0"/>
          </a:p>
        </p:txBody>
      </p:sp>
    </p:spTree>
    <p:extLst>
      <p:ext uri="{BB962C8B-B14F-4D97-AF65-F5344CB8AC3E}">
        <p14:creationId xmlns:p14="http://schemas.microsoft.com/office/powerpoint/2010/main" val="1008583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Attest</a:t>
            </a:r>
            <a:endParaRPr lang="en-US" dirty="0"/>
          </a:p>
        </p:txBody>
      </p:sp>
      <p:sp>
        <p:nvSpPr>
          <p:cNvPr id="3" name="Content Placeholder 2"/>
          <p:cNvSpPr>
            <a:spLocks noGrp="1"/>
          </p:cNvSpPr>
          <p:nvPr>
            <p:ph idx="1"/>
          </p:nvPr>
        </p:nvSpPr>
        <p:spPr/>
        <p:txBody>
          <a:bodyPr/>
          <a:lstStyle/>
          <a:p>
            <a:pPr marL="0" indent="0">
              <a:buNone/>
            </a:pPr>
            <a:r>
              <a:rPr lang="en-US" dirty="0"/>
              <a:t>Implicit in attest reports is an expectation that the work was performed by a </a:t>
            </a:r>
            <a:r>
              <a:rPr lang="en-US" dirty="0" smtClean="0"/>
              <a:t>CPA </a:t>
            </a:r>
          </a:p>
          <a:p>
            <a:pPr marL="0" indent="0">
              <a:buNone/>
            </a:pPr>
            <a:endParaRPr lang="en-US" dirty="0"/>
          </a:p>
          <a:p>
            <a:pPr marL="0" indent="0">
              <a:buNone/>
            </a:pPr>
            <a:r>
              <a:rPr lang="en-US" dirty="0" smtClean="0"/>
              <a:t>Clients </a:t>
            </a:r>
            <a:r>
              <a:rPr lang="en-US" dirty="0"/>
              <a:t>know this and understand the value proposition associated with </a:t>
            </a:r>
            <a:r>
              <a:rPr lang="en-US" dirty="0" smtClean="0"/>
              <a:t>it</a:t>
            </a:r>
            <a:endParaRPr lang="en-US" dirty="0"/>
          </a:p>
          <a:p>
            <a:endParaRPr lang="en-US" dirty="0"/>
          </a:p>
        </p:txBody>
      </p:sp>
      <p:pic>
        <p:nvPicPr>
          <p:cNvPr id="5122" name="Picture 2" descr="http://www.aicpa.org/Publications/PublishingImages/MA_o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3035" y="3881483"/>
            <a:ext cx="5659820" cy="224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83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80" y="353786"/>
            <a:ext cx="8635320" cy="901011"/>
          </a:xfrm>
        </p:spPr>
        <p:txBody>
          <a:bodyPr>
            <a:normAutofit/>
          </a:bodyPr>
          <a:lstStyle/>
          <a:p>
            <a:r>
              <a:rPr lang="en-US" dirty="0" smtClean="0"/>
              <a:t>Attest</a:t>
            </a:r>
            <a:endParaRPr lang="en-US" dirty="0"/>
          </a:p>
        </p:txBody>
      </p:sp>
      <p:sp>
        <p:nvSpPr>
          <p:cNvPr id="3" name="Content Placeholder 2"/>
          <p:cNvSpPr>
            <a:spLocks noGrp="1"/>
          </p:cNvSpPr>
          <p:nvPr>
            <p:ph idx="1"/>
          </p:nvPr>
        </p:nvSpPr>
        <p:spPr/>
        <p:txBody>
          <a:bodyPr/>
          <a:lstStyle/>
          <a:p>
            <a:pPr marL="0" indent="0">
              <a:buNone/>
            </a:pPr>
            <a:r>
              <a:rPr lang="en-US" dirty="0" smtClean="0"/>
              <a:t>Attest </a:t>
            </a:r>
            <a:r>
              <a:rPr lang="en-US" dirty="0"/>
              <a:t>services rely on CPA profession standards</a:t>
            </a:r>
          </a:p>
          <a:p>
            <a:pPr marL="0" indent="0">
              <a:buNone/>
            </a:pPr>
            <a:endParaRPr lang="en-US" dirty="0" smtClean="0"/>
          </a:p>
          <a:p>
            <a:pPr marL="0" indent="0">
              <a:buNone/>
            </a:pPr>
            <a:r>
              <a:rPr lang="en-US" dirty="0" smtClean="0"/>
              <a:t>Except for </a:t>
            </a:r>
            <a:r>
              <a:rPr lang="en-US" dirty="0"/>
              <a:t>those engagements performed pursuant to the PCAOB, all of the other engagements are engagements performed under standards developed by the </a:t>
            </a:r>
            <a:r>
              <a:rPr lang="en-US" dirty="0" smtClean="0"/>
              <a:t>AICPA</a:t>
            </a:r>
          </a:p>
          <a:p>
            <a:pPr marL="0" indent="0">
              <a:buNone/>
            </a:pPr>
            <a:endParaRPr lang="en-US" dirty="0"/>
          </a:p>
          <a:p>
            <a:pPr marL="0" indent="0">
              <a:buNone/>
            </a:pPr>
            <a:r>
              <a:rPr lang="en-US" dirty="0" smtClean="0"/>
              <a:t>Non-CPAs </a:t>
            </a:r>
            <a:r>
              <a:rPr lang="en-US" dirty="0"/>
              <a:t>do not necessarily </a:t>
            </a:r>
            <a:r>
              <a:rPr lang="en-US" dirty="0" smtClean="0"/>
              <a:t/>
            </a:r>
            <a:br>
              <a:rPr lang="en-US" dirty="0" smtClean="0"/>
            </a:br>
            <a:r>
              <a:rPr lang="en-US" dirty="0" smtClean="0"/>
              <a:t>have </a:t>
            </a:r>
            <a:r>
              <a:rPr lang="en-US" dirty="0"/>
              <a:t>the expertise, familiarity </a:t>
            </a:r>
            <a:r>
              <a:rPr lang="en-US" dirty="0" smtClean="0"/>
              <a:t/>
            </a:r>
            <a:br>
              <a:rPr lang="en-US" dirty="0" smtClean="0"/>
            </a:br>
            <a:r>
              <a:rPr lang="en-US" dirty="0" smtClean="0"/>
              <a:t>and </a:t>
            </a:r>
            <a:r>
              <a:rPr lang="en-US" dirty="0"/>
              <a:t>training to appropriately </a:t>
            </a:r>
            <a:r>
              <a:rPr lang="en-US" dirty="0" smtClean="0"/>
              <a:t/>
            </a:r>
            <a:br>
              <a:rPr lang="en-US" dirty="0" smtClean="0"/>
            </a:br>
            <a:r>
              <a:rPr lang="en-US" dirty="0" smtClean="0"/>
              <a:t>apply </a:t>
            </a:r>
            <a:r>
              <a:rPr lang="en-US" dirty="0"/>
              <a:t>these standards</a:t>
            </a:r>
          </a:p>
          <a:p>
            <a:endParaRPr lang="en-US" dirty="0"/>
          </a:p>
        </p:txBody>
      </p:sp>
      <p:pic>
        <p:nvPicPr>
          <p:cNvPr id="6" name="Picture 2" descr="E:\My Documents\Presentations\Spring Council\Ethics.jpg"/>
          <p:cNvPicPr>
            <a:picLocks noChangeAspect="1" noChangeArrowheads="1"/>
          </p:cNvPicPr>
          <p:nvPr/>
        </p:nvPicPr>
        <p:blipFill>
          <a:blip r:embed="rId2" cstate="screen"/>
          <a:srcRect/>
          <a:stretch>
            <a:fillRect/>
          </a:stretch>
        </p:blipFill>
        <p:spPr bwMode="auto">
          <a:xfrm>
            <a:off x="5391807" y="3949453"/>
            <a:ext cx="3090041" cy="2317531"/>
          </a:xfrm>
          <a:prstGeom prst="rect">
            <a:avLst/>
          </a:prstGeom>
          <a:noFill/>
        </p:spPr>
      </p:pic>
    </p:spTree>
    <p:extLst>
      <p:ext uri="{BB962C8B-B14F-4D97-AF65-F5344CB8AC3E}">
        <p14:creationId xmlns:p14="http://schemas.microsoft.com/office/powerpoint/2010/main" val="1008583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 what has changed</a:t>
            </a:r>
            <a:r>
              <a:rPr lang="en-US" dirty="0" smtClean="0"/>
              <a:t>?</a:t>
            </a:r>
            <a:endParaRPr lang="en-US" dirty="0"/>
          </a:p>
        </p:txBody>
      </p:sp>
      <p:sp>
        <p:nvSpPr>
          <p:cNvPr id="3" name="Content Placeholder 2"/>
          <p:cNvSpPr>
            <a:spLocks noGrp="1"/>
          </p:cNvSpPr>
          <p:nvPr>
            <p:ph idx="1"/>
          </p:nvPr>
        </p:nvSpPr>
        <p:spPr/>
        <p:txBody>
          <a:bodyPr/>
          <a:lstStyle/>
          <a:p>
            <a:pPr marL="0" indent="0">
              <a:buNone/>
            </a:pPr>
            <a:r>
              <a:rPr lang="en-US" dirty="0" smtClean="0"/>
              <a:t>AICPA</a:t>
            </a:r>
            <a:r>
              <a:rPr lang="en-US" dirty="0"/>
              <a:t>, NASBA, and our partners have identified a loophole in the definition of attest</a:t>
            </a:r>
          </a:p>
          <a:p>
            <a:pPr marL="0" indent="0">
              <a:buNone/>
            </a:pPr>
            <a:endParaRPr lang="en-US" dirty="0" smtClean="0"/>
          </a:p>
          <a:p>
            <a:pPr marL="0" indent="0">
              <a:buNone/>
            </a:pPr>
            <a:r>
              <a:rPr lang="en-US" dirty="0" smtClean="0"/>
              <a:t>Standards </a:t>
            </a:r>
            <a:r>
              <a:rPr lang="en-US" dirty="0"/>
              <a:t>reclassification moved some attest services out of the definition </a:t>
            </a:r>
          </a:p>
          <a:p>
            <a:pPr marL="0" indent="0">
              <a:buNone/>
            </a:pPr>
            <a:endParaRPr lang="en-US" dirty="0" smtClean="0"/>
          </a:p>
          <a:p>
            <a:pPr marL="0" indent="0">
              <a:buNone/>
            </a:pPr>
            <a:r>
              <a:rPr lang="en-US" dirty="0" smtClean="0"/>
              <a:t>The </a:t>
            </a:r>
            <a:r>
              <a:rPr lang="en-US" dirty="0"/>
              <a:t>market for assurance services also has been changing</a:t>
            </a:r>
          </a:p>
          <a:p>
            <a:endParaRPr lang="en-US" dirty="0"/>
          </a:p>
        </p:txBody>
      </p:sp>
      <p:pic>
        <p:nvPicPr>
          <p:cNvPr id="4" name="Picture 3" descr="http://www.kscpa.org/writable/images/AICPA/aicpa-logo.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0596" y="4906493"/>
            <a:ext cx="2173804" cy="16350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NASBA National Association of State Boards of Accountanc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0716" y="5373929"/>
            <a:ext cx="2331063" cy="700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83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Accountancy Act (UAA)</a:t>
            </a:r>
            <a:endParaRPr lang="en-US" dirty="0"/>
          </a:p>
        </p:txBody>
      </p:sp>
      <p:sp>
        <p:nvSpPr>
          <p:cNvPr id="3" name="Content Placeholder 2"/>
          <p:cNvSpPr>
            <a:spLocks noGrp="1"/>
          </p:cNvSpPr>
          <p:nvPr>
            <p:ph idx="1"/>
          </p:nvPr>
        </p:nvSpPr>
        <p:spPr>
          <a:xfrm>
            <a:off x="508680" y="1500323"/>
            <a:ext cx="8635320" cy="4766661"/>
          </a:xfrm>
        </p:spPr>
        <p:txBody>
          <a:bodyPr/>
          <a:lstStyle/>
          <a:p>
            <a:pPr marL="0" indent="0">
              <a:buNone/>
            </a:pPr>
            <a:r>
              <a:rPr lang="en-US" dirty="0"/>
              <a:t>Broad agreement that the UAA and state statutes needed to be updated</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Risk </a:t>
            </a:r>
            <a:r>
              <a:rPr lang="en-US" dirty="0"/>
              <a:t>to the </a:t>
            </a:r>
            <a:r>
              <a:rPr lang="en-US" dirty="0" smtClean="0"/>
              <a:t>public                                   Need </a:t>
            </a:r>
            <a:r>
              <a:rPr lang="en-US" dirty="0"/>
              <a:t>to modernize</a:t>
            </a:r>
          </a:p>
          <a:p>
            <a:pPr marL="0" indent="0">
              <a:buNone/>
            </a:pPr>
            <a:endParaRPr lang="en-US" dirty="0"/>
          </a:p>
        </p:txBody>
      </p:sp>
      <p:pic>
        <p:nvPicPr>
          <p:cNvPr id="4" name="Picture 2" descr="C:\Users\dbond\Desktop\U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588" y="2622057"/>
            <a:ext cx="2477888" cy="321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583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Reclassification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4490787"/>
              </p:ext>
            </p:extLst>
          </p:nvPr>
        </p:nvGraphicFramePr>
        <p:xfrm>
          <a:off x="508680" y="1500323"/>
          <a:ext cx="8178120" cy="4766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8583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DC Update - PKF - 11-12-11">
  <a:themeElements>
    <a:clrScheme name="AICPA_2011">
      <a:dk1>
        <a:sysClr val="windowText" lastClr="000000"/>
      </a:dk1>
      <a:lt1>
        <a:sysClr val="window" lastClr="FFFFFF"/>
      </a:lt1>
      <a:dk2>
        <a:srgbClr val="1F497D"/>
      </a:dk2>
      <a:lt2>
        <a:srgbClr val="EEECE1"/>
      </a:lt2>
      <a:accent1>
        <a:srgbClr val="376092"/>
      </a:accent1>
      <a:accent2>
        <a:srgbClr val="953735"/>
      </a:accent2>
      <a:accent3>
        <a:srgbClr val="77933C"/>
      </a:accent3>
      <a:accent4>
        <a:srgbClr val="604A7B"/>
      </a:accent4>
      <a:accent5>
        <a:srgbClr val="31859C"/>
      </a:accent5>
      <a:accent6>
        <a:srgbClr val="E46C0A"/>
      </a:accent6>
      <a:hlink>
        <a:srgbClr val="0000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8E5A237F2DA24281D0CB7859DDA319" ma:contentTypeVersion="2" ma:contentTypeDescription="Create a new document." ma:contentTypeScope="" ma:versionID="e9dd85565b8af0c285f8f1a0bb998cb8">
  <xsd:schema xmlns:xsd="http://www.w3.org/2001/XMLSchema" xmlns:p="http://schemas.microsoft.com/office/2006/metadata/properties" xmlns:ns1="http://schemas.microsoft.com/sharepoint/v3" targetNamespace="http://schemas.microsoft.com/office/2006/metadata/properties" ma:root="true" ma:fieldsID="a6e8d35f951dc1f36c4ec03d2e611fbb"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9B7545D-CCB9-4968-AA4C-69B96D2EA035}"/>
</file>

<file path=customXml/itemProps2.xml><?xml version="1.0" encoding="utf-8"?>
<ds:datastoreItem xmlns:ds="http://schemas.openxmlformats.org/officeDocument/2006/customXml" ds:itemID="{DE3F0DFF-6E4B-4559-8AF2-69EB92AAC236}"/>
</file>

<file path=customXml/itemProps3.xml><?xml version="1.0" encoding="utf-8"?>
<ds:datastoreItem xmlns:ds="http://schemas.openxmlformats.org/officeDocument/2006/customXml" ds:itemID="{C43FD03E-BBD3-4BC7-AE0D-D593E1ADD1C4}"/>
</file>

<file path=docProps/app.xml><?xml version="1.0" encoding="utf-8"?>
<Properties xmlns="http://schemas.openxmlformats.org/officeDocument/2006/extended-properties" xmlns:vt="http://schemas.openxmlformats.org/officeDocument/2006/docPropsVTypes">
  <Template>DC Update - PKF - 11-12-11</Template>
  <TotalTime>2243</TotalTime>
  <Words>675</Words>
  <Application>Microsoft Office PowerPoint</Application>
  <PresentationFormat>On-screen Show (4:3)</PresentationFormat>
  <Paragraphs>117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DC Update - PKF - 11-12-11</vt:lpstr>
      <vt:lpstr>An Overview of the New Comprehensive Definition of Attest</vt:lpstr>
      <vt:lpstr>Attest services are unique</vt:lpstr>
      <vt:lpstr>Why are these protections important?</vt:lpstr>
      <vt:lpstr>Attest</vt:lpstr>
      <vt:lpstr>Attest</vt:lpstr>
      <vt:lpstr>Attest</vt:lpstr>
      <vt:lpstr>So what has changed?</vt:lpstr>
      <vt:lpstr>Uniform Accountancy Act (UAA)</vt:lpstr>
      <vt:lpstr>Standards Reclassification</vt:lpstr>
      <vt:lpstr>Standards Reclassification’s Impact on Attest</vt:lpstr>
      <vt:lpstr>Attest</vt:lpstr>
      <vt:lpstr>Scope of Attest Services</vt:lpstr>
      <vt:lpstr>Scope of Attest Services</vt:lpstr>
      <vt:lpstr>PowerPoint Presentation</vt:lpstr>
      <vt:lpstr>Attest Public Protection Aspects</vt:lpstr>
      <vt:lpstr>How this Effort Protects the Public</vt:lpstr>
      <vt:lpstr>Is this anti-competitive?</vt:lpstr>
      <vt:lpstr>Is this anti-competitive?</vt:lpstr>
      <vt:lpstr>What options do non-CPAs have?</vt:lpstr>
      <vt:lpstr>Challenges, Risks, and Potential Opposition</vt:lpstr>
      <vt:lpstr>Call to action</vt:lpstr>
      <vt:lpstr>Questions? Mat Young, AICPA Vice President, State Regulation and Legislation  myoung@aicpa.org (202) 434-9273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Beltway Briefing A Washington Update</dc:title>
  <dc:creator>Daniel Bond</dc:creator>
  <cp:lastModifiedBy>AICPA</cp:lastModifiedBy>
  <cp:revision>137</cp:revision>
  <cp:lastPrinted>2012-05-01T17:16:16Z</cp:lastPrinted>
  <dcterms:created xsi:type="dcterms:W3CDTF">2011-11-11T15:50:19Z</dcterms:created>
  <dcterms:modified xsi:type="dcterms:W3CDTF">2014-09-29T19:49:39Z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0x010100568E5A237F2DA24281D0CB7859DDA319</vt:lpwstr>
  </property>
  <property fmtid="{D5CDD505-2E9C-101B-9397-08002B2CF9AE}" pid="3" name="TemplateUrl">
    <vt:lpwstr/>
  </property>
  <property fmtid="{D5CDD505-2E9C-101B-9397-08002B2CF9AE}" pid="4" name="_SourceUrl">
    <vt:lpwstr/>
  </property>
  <property fmtid="{D5CDD505-2E9C-101B-9397-08002B2CF9AE}" pid="5" name="_SharedFileIndex">
    <vt:lpwstr/>
  </property>
  <property fmtid="{D5CDD505-2E9C-101B-9397-08002B2CF9AE}" pid="6" name="xd_Signature">
    <vt:bool>false</vt:bool>
  </property>
  <property fmtid="{D5CDD505-2E9C-101B-9397-08002B2CF9AE}" pid="7" name="xd_ProgID">
    <vt:lpwstr/>
  </property>
</Properties>
</file>